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sldIdLst>
    <p:sldId id="256" r:id="rId6"/>
    <p:sldId id="259" r:id="rId7"/>
    <p:sldId id="257" r:id="rId8"/>
    <p:sldId id="260" r:id="rId9"/>
    <p:sldId id="261" r:id="rId10"/>
    <p:sldId id="262" r:id="rId11"/>
    <p:sldId id="263" r:id="rId12"/>
    <p:sldId id="264" r:id="rId13"/>
    <p:sldId id="265" r:id="rId14"/>
    <p:sldId id="266" r:id="rId15"/>
    <p:sldId id="267" r:id="rId16"/>
    <p:sldId id="268" r:id="rId17"/>
    <p:sldId id="280" r:id="rId18"/>
    <p:sldId id="269" r:id="rId19"/>
    <p:sldId id="270" r:id="rId20"/>
    <p:sldId id="271" r:id="rId21"/>
    <p:sldId id="272" r:id="rId22"/>
    <p:sldId id="273" r:id="rId23"/>
    <p:sldId id="274" r:id="rId24"/>
    <p:sldId id="275" r:id="rId25"/>
    <p:sldId id="279" r:id="rId26"/>
    <p:sldId id="276" r:id="rId27"/>
    <p:sldId id="27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368" userDrawn="1">
          <p15:clr>
            <a:srgbClr val="A4A3A4"/>
          </p15:clr>
        </p15:guide>
        <p15:guide id="3" orient="horz" pos="40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Leeming" initials="CL" lastIdx="6" clrIdx="0">
    <p:extLst>
      <p:ext uri="{19B8F6BF-5375-455C-9EA6-DF929625EA0E}">
        <p15:presenceInfo xmlns:p15="http://schemas.microsoft.com/office/powerpoint/2012/main" userId="S::CLeeming@senateshj.com.au::e6e9b4a6-9476-48ba-ab27-ee299bb43606" providerId="AD"/>
      </p:ext>
    </p:extLst>
  </p:cmAuthor>
  <p:cmAuthor id="2" name="Elisa Brear" initials="EB" lastIdx="11" clrIdx="1">
    <p:extLst>
      <p:ext uri="{19B8F6BF-5375-455C-9EA6-DF929625EA0E}">
        <p15:presenceInfo xmlns:p15="http://schemas.microsoft.com/office/powerpoint/2012/main" userId="S::EBrear@senateshj.com.au::b4cbe8ad-d284-4a70-ab69-a8b89df763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34BE4-6C49-454C-AA17-FBF752BB78F7}" v="7" dt="2021-09-13T23:02:47.080"/>
    <p1510:client id="{CEC4F5DA-96C8-32E2-3382-ABF17B5E8059}" v="28" dt="2021-10-06T22:22:54.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160"/>
        <p:guide pos="1368"/>
        <p:guide orient="horz" pos="40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BEF1C-5E0B-564A-908A-95FDED16DA0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FAD3802-2FA5-4F4B-8F3A-8C90BDDFFA3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5D29D38-F4B0-2E41-A4D1-4745EB9D8EA7}"/>
              </a:ext>
            </a:extLst>
          </p:cNvPr>
          <p:cNvSpPr>
            <a:spLocks noGrp="1"/>
          </p:cNvSpPr>
          <p:nvPr>
            <p:ph type="dt" sz="half" idx="10"/>
          </p:nvPr>
        </p:nvSpPr>
        <p:spPr>
          <a:xfrm>
            <a:off x="838200" y="6356350"/>
            <a:ext cx="2743200" cy="365125"/>
          </a:xfrm>
          <a:prstGeom prst="rect">
            <a:avLst/>
          </a:prstGeom>
        </p:spPr>
        <p:txBody>
          <a:bodyPr/>
          <a:lstStyle/>
          <a:p>
            <a:fld id="{83B369B2-DAF2-0543-BBF3-1741A4EDE8DE}" type="datetimeFigureOut">
              <a:rPr lang="en-US" smtClean="0"/>
              <a:t>10/8/2021</a:t>
            </a:fld>
            <a:endParaRPr lang="en-US"/>
          </a:p>
        </p:txBody>
      </p:sp>
      <p:sp>
        <p:nvSpPr>
          <p:cNvPr id="5" name="Footer Placeholder 4">
            <a:extLst>
              <a:ext uri="{FF2B5EF4-FFF2-40B4-BE49-F238E27FC236}">
                <a16:creationId xmlns:a16="http://schemas.microsoft.com/office/drawing/2014/main" id="{4F5A1B67-F565-0343-A761-B43BD761221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FA32C04-AFEE-E647-97CC-A769C2501091}"/>
              </a:ext>
            </a:extLst>
          </p:cNvPr>
          <p:cNvSpPr>
            <a:spLocks noGrp="1"/>
          </p:cNvSpPr>
          <p:nvPr>
            <p:ph type="sldNum" sz="quarter" idx="12"/>
          </p:nvPr>
        </p:nvSpPr>
        <p:spPr>
          <a:xfrm>
            <a:off x="8610600" y="6356350"/>
            <a:ext cx="2743200" cy="365125"/>
          </a:xfrm>
          <a:prstGeom prst="rect">
            <a:avLst/>
          </a:prstGeom>
        </p:spPr>
        <p:txBody>
          <a:bodyPr/>
          <a:lstStyle/>
          <a:p>
            <a:fld id="{0292269C-8C40-6049-8D2A-82271F25770F}" type="slidenum">
              <a:rPr lang="en-US" smtClean="0"/>
              <a:t>‹#›</a:t>
            </a:fld>
            <a:endParaRPr lang="en-US"/>
          </a:p>
        </p:txBody>
      </p:sp>
    </p:spTree>
    <p:extLst>
      <p:ext uri="{BB962C8B-B14F-4D97-AF65-F5344CB8AC3E}">
        <p14:creationId xmlns:p14="http://schemas.microsoft.com/office/powerpoint/2010/main" val="335538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BFDC9-6E1D-2748-9016-FD849E0AE7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FB8B0BC-418A-3946-B78D-4221AC2C26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043B18A-1094-804D-8E97-13BE2BCFDD8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83C0E58-BB0E-A448-B28D-0792C2937294}"/>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6" name="Footer Placeholder 5">
            <a:extLst>
              <a:ext uri="{FF2B5EF4-FFF2-40B4-BE49-F238E27FC236}">
                <a16:creationId xmlns:a16="http://schemas.microsoft.com/office/drawing/2014/main" id="{024E8845-5AD4-454B-A8BC-C0B6752273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201E4-E489-0B43-AF5E-7D39674A1192}"/>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3504727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1316E-49F3-BB4A-A05B-7BF2150E010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AA986A0-84DD-3749-A72D-0522984E5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0D35031-FA92-0348-A626-0A3F5015952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C3A32D5-2063-BA45-8463-228453E3CD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10A0684-F4AD-3642-8B1C-31DA65B20C8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B82CF9C-EF9C-3345-BC21-556C28C9A731}"/>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8" name="Footer Placeholder 7">
            <a:extLst>
              <a:ext uri="{FF2B5EF4-FFF2-40B4-BE49-F238E27FC236}">
                <a16:creationId xmlns:a16="http://schemas.microsoft.com/office/drawing/2014/main" id="{FD11FFA7-9B9C-B544-9AB2-B8ECA38983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42C6D8-2868-8741-B494-C56B40BAB93C}"/>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2936096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85361-175D-7446-9E06-C73579C8449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5488CF4-7E23-4744-A208-F1D29364767C}"/>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4" name="Footer Placeholder 3">
            <a:extLst>
              <a:ext uri="{FF2B5EF4-FFF2-40B4-BE49-F238E27FC236}">
                <a16:creationId xmlns:a16="http://schemas.microsoft.com/office/drawing/2014/main" id="{3F535313-EC6F-C64E-9A95-2BADB2DF1C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12953E-C236-8344-A453-1DF69B3E3F2A}"/>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1949277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1D77B-92F4-6747-90C6-4454C4B56D8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5184A11-00B7-9742-9858-A2400CBC58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01367A5-AFCA-1044-A5DE-1FA10DCF43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DF4BE89-48D1-5D42-8CDC-69AF92D65E1D}"/>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6" name="Footer Placeholder 5">
            <a:extLst>
              <a:ext uri="{FF2B5EF4-FFF2-40B4-BE49-F238E27FC236}">
                <a16:creationId xmlns:a16="http://schemas.microsoft.com/office/drawing/2014/main" id="{44A10EA5-5F27-C840-894B-12251FCB9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E41D6-82C7-9343-8CF3-1C6C810246EC}"/>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1620918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C4941-864C-B94F-B9B8-FA2C16FB2C9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30E410C-2241-4F4C-B6B8-AE03C6FA7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7BCA41-8D8B-C748-8613-A0AAC4802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243607A-EEB9-DD4C-BEED-ED2A739248A6}"/>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6" name="Footer Placeholder 5">
            <a:extLst>
              <a:ext uri="{FF2B5EF4-FFF2-40B4-BE49-F238E27FC236}">
                <a16:creationId xmlns:a16="http://schemas.microsoft.com/office/drawing/2014/main" id="{B83B2FE0-E9A0-F346-B34A-F4B5285823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5E29CA-A561-C848-A1B4-A88F826D295C}"/>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3718247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5B2B8-3D7C-094F-A62B-D1C883BA28E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E5730F1-6158-EC4D-B0A6-67434C18CD3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69A4251-9DE4-344E-8AC4-3063D93D08AE}"/>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E1C4D13D-C7DF-FF40-B43B-A4704D3F8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609CE-E9F7-744B-936F-91CCDA4B059A}"/>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2780952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A98E01-47B0-5348-B458-DC5727BD68A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2483EA6-D0ED-BD48-8847-128B77AF0A1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5654E78-6B0D-7D42-92AE-451CEE14AD51}"/>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21C769B5-F61B-2042-A74B-7ED561B7A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4A866F-A952-9040-BCBB-EBB47EB7F0D7}"/>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1553852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595D79-13BB-5049-9B47-844F4DB42714}"/>
              </a:ext>
            </a:extLst>
          </p:cNvPr>
          <p:cNvSpPr>
            <a:spLocks noGrp="1"/>
          </p:cNvSpPr>
          <p:nvPr>
            <p:ph type="dt" sz="half" idx="10"/>
          </p:nvPr>
        </p:nvSpPr>
        <p:spPr>
          <a:xfrm>
            <a:off x="838200" y="6356350"/>
            <a:ext cx="2743200" cy="365125"/>
          </a:xfrm>
          <a:prstGeom prst="rect">
            <a:avLst/>
          </a:prstGeom>
        </p:spPr>
        <p:txBody>
          <a:bodyPr/>
          <a:lstStyle/>
          <a:p>
            <a:fld id="{83B369B2-DAF2-0543-BBF3-1741A4EDE8DE}" type="datetimeFigureOut">
              <a:rPr lang="en-US" smtClean="0"/>
              <a:t>10/8/2021</a:t>
            </a:fld>
            <a:endParaRPr lang="en-US"/>
          </a:p>
        </p:txBody>
      </p:sp>
      <p:sp>
        <p:nvSpPr>
          <p:cNvPr id="3" name="Footer Placeholder 2">
            <a:extLst>
              <a:ext uri="{FF2B5EF4-FFF2-40B4-BE49-F238E27FC236}">
                <a16:creationId xmlns:a16="http://schemas.microsoft.com/office/drawing/2014/main" id="{48995E00-29DD-CF47-8224-E9857B2842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C2441037-2FC9-1743-93FF-71E60168C3E6}"/>
              </a:ext>
            </a:extLst>
          </p:cNvPr>
          <p:cNvSpPr>
            <a:spLocks noGrp="1"/>
          </p:cNvSpPr>
          <p:nvPr>
            <p:ph type="sldNum" sz="quarter" idx="12"/>
          </p:nvPr>
        </p:nvSpPr>
        <p:spPr>
          <a:xfrm>
            <a:off x="8610600" y="6356350"/>
            <a:ext cx="2743200" cy="365125"/>
          </a:xfrm>
          <a:prstGeom prst="rect">
            <a:avLst/>
          </a:prstGeom>
        </p:spPr>
        <p:txBody>
          <a:bodyPr/>
          <a:lstStyle/>
          <a:p>
            <a:fld id="{0292269C-8C40-6049-8D2A-82271F25770F}" type="slidenum">
              <a:rPr lang="en-US" smtClean="0"/>
              <a:t>‹#›</a:t>
            </a:fld>
            <a:endParaRPr lang="en-US"/>
          </a:p>
        </p:txBody>
      </p:sp>
    </p:spTree>
    <p:extLst>
      <p:ext uri="{BB962C8B-B14F-4D97-AF65-F5344CB8AC3E}">
        <p14:creationId xmlns:p14="http://schemas.microsoft.com/office/powerpoint/2010/main" val="2797489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70A56-B6E1-3242-B1BB-5243A111A9E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E24D45A-856B-2E46-82A9-E216D73DA29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556F528-7003-244F-8EE8-A4E461613A3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477DFA-2FC0-8C44-85F8-7ED6E9E619C5}"/>
              </a:ext>
            </a:extLst>
          </p:cNvPr>
          <p:cNvSpPr>
            <a:spLocks noGrp="1"/>
          </p:cNvSpPr>
          <p:nvPr>
            <p:ph type="dt" sz="half" idx="10"/>
          </p:nvPr>
        </p:nvSpPr>
        <p:spPr>
          <a:xfrm>
            <a:off x="838200" y="6356350"/>
            <a:ext cx="2743200" cy="365125"/>
          </a:xfrm>
          <a:prstGeom prst="rect">
            <a:avLst/>
          </a:prstGeom>
        </p:spPr>
        <p:txBody>
          <a:bodyPr/>
          <a:lstStyle/>
          <a:p>
            <a:fld id="{83B369B2-DAF2-0543-BBF3-1741A4EDE8DE}" type="datetimeFigureOut">
              <a:rPr lang="en-US" smtClean="0"/>
              <a:t>10/8/2021</a:t>
            </a:fld>
            <a:endParaRPr lang="en-US"/>
          </a:p>
        </p:txBody>
      </p:sp>
      <p:sp>
        <p:nvSpPr>
          <p:cNvPr id="6" name="Footer Placeholder 5">
            <a:extLst>
              <a:ext uri="{FF2B5EF4-FFF2-40B4-BE49-F238E27FC236}">
                <a16:creationId xmlns:a16="http://schemas.microsoft.com/office/drawing/2014/main" id="{9B17A5F4-6193-674D-BEA9-42C0E7C19BD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D56CA6C-D813-C948-88C5-EA09F0952778}"/>
              </a:ext>
            </a:extLst>
          </p:cNvPr>
          <p:cNvSpPr>
            <a:spLocks noGrp="1"/>
          </p:cNvSpPr>
          <p:nvPr>
            <p:ph type="sldNum" sz="quarter" idx="12"/>
          </p:nvPr>
        </p:nvSpPr>
        <p:spPr>
          <a:xfrm>
            <a:off x="8610600" y="6356350"/>
            <a:ext cx="2743200" cy="365125"/>
          </a:xfrm>
          <a:prstGeom prst="rect">
            <a:avLst/>
          </a:prstGeom>
        </p:spPr>
        <p:txBody>
          <a:bodyPr/>
          <a:lstStyle/>
          <a:p>
            <a:fld id="{0292269C-8C40-6049-8D2A-82271F25770F}" type="slidenum">
              <a:rPr lang="en-US" smtClean="0"/>
              <a:t>‹#›</a:t>
            </a:fld>
            <a:endParaRPr lang="en-US"/>
          </a:p>
        </p:txBody>
      </p:sp>
    </p:spTree>
    <p:extLst>
      <p:ext uri="{BB962C8B-B14F-4D97-AF65-F5344CB8AC3E}">
        <p14:creationId xmlns:p14="http://schemas.microsoft.com/office/powerpoint/2010/main" val="457333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E7A30-AFCE-2144-9266-B1BFCF38D6D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D68D30A-6954-7546-850F-216914F5BF8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4E406D-F6C0-3441-9E3C-846CC53DBD0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58F26B7-6340-F948-A63B-F6AAAFD93B61}"/>
              </a:ext>
            </a:extLst>
          </p:cNvPr>
          <p:cNvSpPr>
            <a:spLocks noGrp="1"/>
          </p:cNvSpPr>
          <p:nvPr>
            <p:ph type="dt" sz="half" idx="10"/>
          </p:nvPr>
        </p:nvSpPr>
        <p:spPr>
          <a:xfrm>
            <a:off x="838200" y="6356350"/>
            <a:ext cx="2743200" cy="365125"/>
          </a:xfrm>
          <a:prstGeom prst="rect">
            <a:avLst/>
          </a:prstGeom>
        </p:spPr>
        <p:txBody>
          <a:bodyPr/>
          <a:lstStyle/>
          <a:p>
            <a:fld id="{83B369B2-DAF2-0543-BBF3-1741A4EDE8DE}" type="datetimeFigureOut">
              <a:rPr lang="en-US" smtClean="0"/>
              <a:t>10/8/2021</a:t>
            </a:fld>
            <a:endParaRPr lang="en-US"/>
          </a:p>
        </p:txBody>
      </p:sp>
      <p:sp>
        <p:nvSpPr>
          <p:cNvPr id="6" name="Footer Placeholder 5">
            <a:extLst>
              <a:ext uri="{FF2B5EF4-FFF2-40B4-BE49-F238E27FC236}">
                <a16:creationId xmlns:a16="http://schemas.microsoft.com/office/drawing/2014/main" id="{D7B4AA8A-6AD6-AF45-8081-8734CA0F9FB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A982124-9756-374C-ADAF-B4C568187C0E}"/>
              </a:ext>
            </a:extLst>
          </p:cNvPr>
          <p:cNvSpPr>
            <a:spLocks noGrp="1"/>
          </p:cNvSpPr>
          <p:nvPr>
            <p:ph type="sldNum" sz="quarter" idx="12"/>
          </p:nvPr>
        </p:nvSpPr>
        <p:spPr>
          <a:xfrm>
            <a:off x="8610600" y="6356350"/>
            <a:ext cx="2743200" cy="365125"/>
          </a:xfrm>
          <a:prstGeom prst="rect">
            <a:avLst/>
          </a:prstGeom>
        </p:spPr>
        <p:txBody>
          <a:bodyPr/>
          <a:lstStyle/>
          <a:p>
            <a:fld id="{0292269C-8C40-6049-8D2A-82271F25770F}" type="slidenum">
              <a:rPr lang="en-US" smtClean="0"/>
              <a:t>‹#›</a:t>
            </a:fld>
            <a:endParaRPr lang="en-US"/>
          </a:p>
        </p:txBody>
      </p:sp>
    </p:spTree>
    <p:extLst>
      <p:ext uri="{BB962C8B-B14F-4D97-AF65-F5344CB8AC3E}">
        <p14:creationId xmlns:p14="http://schemas.microsoft.com/office/powerpoint/2010/main" val="129572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45D26-4F34-9641-8C27-056F0650FD15}"/>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89A481-C102-F647-9CA4-7698978DB31D}"/>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52F9D9D-559F-BA43-9EE9-2D174C807C55}"/>
              </a:ext>
            </a:extLst>
          </p:cNvPr>
          <p:cNvSpPr>
            <a:spLocks noGrp="1"/>
          </p:cNvSpPr>
          <p:nvPr>
            <p:ph type="dt" sz="half" idx="10"/>
          </p:nvPr>
        </p:nvSpPr>
        <p:spPr>
          <a:xfrm>
            <a:off x="838200" y="6356350"/>
            <a:ext cx="2743200" cy="365125"/>
          </a:xfrm>
          <a:prstGeom prst="rect">
            <a:avLst/>
          </a:prstGeom>
        </p:spPr>
        <p:txBody>
          <a:bodyPr/>
          <a:lstStyle/>
          <a:p>
            <a:fld id="{83B369B2-DAF2-0543-BBF3-1741A4EDE8DE}" type="datetimeFigureOut">
              <a:rPr lang="en-US" smtClean="0"/>
              <a:t>10/8/2021</a:t>
            </a:fld>
            <a:endParaRPr lang="en-US"/>
          </a:p>
        </p:txBody>
      </p:sp>
      <p:sp>
        <p:nvSpPr>
          <p:cNvPr id="5" name="Footer Placeholder 4">
            <a:extLst>
              <a:ext uri="{FF2B5EF4-FFF2-40B4-BE49-F238E27FC236}">
                <a16:creationId xmlns:a16="http://schemas.microsoft.com/office/drawing/2014/main" id="{2A901631-C0F5-F644-85F6-74484DC84B8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9A54063-994B-1447-A3E7-38C4C1993872}"/>
              </a:ext>
            </a:extLst>
          </p:cNvPr>
          <p:cNvSpPr>
            <a:spLocks noGrp="1"/>
          </p:cNvSpPr>
          <p:nvPr>
            <p:ph type="sldNum" sz="quarter" idx="12"/>
          </p:nvPr>
        </p:nvSpPr>
        <p:spPr>
          <a:xfrm>
            <a:off x="8610600" y="6356350"/>
            <a:ext cx="2743200" cy="365125"/>
          </a:xfrm>
          <a:prstGeom prst="rect">
            <a:avLst/>
          </a:prstGeom>
        </p:spPr>
        <p:txBody>
          <a:bodyPr/>
          <a:lstStyle/>
          <a:p>
            <a:fld id="{0292269C-8C40-6049-8D2A-82271F25770F}" type="slidenum">
              <a:rPr lang="en-US" smtClean="0"/>
              <a:t>‹#›</a:t>
            </a:fld>
            <a:endParaRPr lang="en-US"/>
          </a:p>
        </p:txBody>
      </p:sp>
    </p:spTree>
    <p:extLst>
      <p:ext uri="{BB962C8B-B14F-4D97-AF65-F5344CB8AC3E}">
        <p14:creationId xmlns:p14="http://schemas.microsoft.com/office/powerpoint/2010/main" val="1521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420429-7CD2-0045-B57B-2E530F1F6455}"/>
              </a:ext>
            </a:extLst>
          </p:cNvPr>
          <p:cNvSpPr>
            <a:spLocks noGrp="1"/>
          </p:cNvSpPr>
          <p:nvPr>
            <p:ph type="dt" sz="half" idx="10"/>
          </p:nvPr>
        </p:nvSpPr>
        <p:spPr>
          <a:xfrm>
            <a:off x="838200" y="6356350"/>
            <a:ext cx="2743200" cy="365125"/>
          </a:xfrm>
          <a:prstGeom prst="rect">
            <a:avLst/>
          </a:prstGeom>
        </p:spPr>
        <p:txBody>
          <a:bodyPr/>
          <a:lstStyle/>
          <a:p>
            <a:fld id="{8D502F5B-1885-3C45-A2E7-E8F47B4696BD}" type="datetimeFigureOut">
              <a:rPr lang="en-US" smtClean="0"/>
              <a:t>10/8/2021</a:t>
            </a:fld>
            <a:endParaRPr lang="en-US"/>
          </a:p>
        </p:txBody>
      </p:sp>
      <p:sp>
        <p:nvSpPr>
          <p:cNvPr id="3" name="Footer Placeholder 2">
            <a:extLst>
              <a:ext uri="{FF2B5EF4-FFF2-40B4-BE49-F238E27FC236}">
                <a16:creationId xmlns:a16="http://schemas.microsoft.com/office/drawing/2014/main" id="{831612BC-D26E-9B4A-A190-4A36BBB706F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36B9FC32-7F6D-6041-BEAD-0019118FAE81}"/>
              </a:ext>
            </a:extLst>
          </p:cNvPr>
          <p:cNvSpPr>
            <a:spLocks noGrp="1"/>
          </p:cNvSpPr>
          <p:nvPr>
            <p:ph type="sldNum" sz="quarter" idx="12"/>
          </p:nvPr>
        </p:nvSpPr>
        <p:spPr>
          <a:xfrm>
            <a:off x="8610600" y="6356350"/>
            <a:ext cx="2743200" cy="365125"/>
          </a:xfrm>
          <a:prstGeom prst="rect">
            <a:avLst/>
          </a:prstGeom>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923738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6027-1D37-3340-92D7-DFA0D141889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FC1CAB0-1024-184E-8A35-CDB36B3A74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9882020-F060-444E-A0BF-7D09BA77A2EC}"/>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51EA610E-2B4D-8548-B23A-3D77F2F158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262B2-4149-1949-B0D1-22BD3358AF92}"/>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948951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006C-B85D-424D-96E0-09176596EDD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7005C20-C833-934E-8F88-3F8B8D97ED5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BDF114E-C3CB-AB48-A848-2983719BAE5A}"/>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6D54444A-99CA-4B4E-B292-DB5C90D85F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4923F9-8769-6E45-8832-B990DCA96503}"/>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222602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46D56-8F67-A84F-BF43-D76A583B70A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472E942-72F9-ED4B-B326-13414A53D8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FB2B0CE-00B5-8B45-BEEB-18D822F0DB2F}"/>
              </a:ext>
            </a:extLst>
          </p:cNvPr>
          <p:cNvSpPr>
            <a:spLocks noGrp="1"/>
          </p:cNvSpPr>
          <p:nvPr>
            <p:ph type="dt" sz="half" idx="10"/>
          </p:nvPr>
        </p:nvSpPr>
        <p:spPr/>
        <p:txBody>
          <a:body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A62C5B0C-ACEE-7F41-947F-6C9AE3208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CE39A3-C300-2D41-BF16-9C0D1019668D}"/>
              </a:ext>
            </a:extLst>
          </p:cNvPr>
          <p:cNvSpPr>
            <a:spLocks noGrp="1"/>
          </p:cNvSpPr>
          <p:nvPr>
            <p:ph type="sldNum" sz="quarter" idx="12"/>
          </p:nvPr>
        </p:nvSpPr>
        <p:spPr/>
        <p:txBody>
          <a:bodyPr/>
          <a:lstStyle/>
          <a:p>
            <a:fld id="{393C4FCE-D196-5F4F-916D-0007BA0EF7F9}" type="slidenum">
              <a:rPr lang="en-US" smtClean="0"/>
              <a:t>‹#›</a:t>
            </a:fld>
            <a:endParaRPr lang="en-US"/>
          </a:p>
        </p:txBody>
      </p:sp>
    </p:spTree>
    <p:extLst>
      <p:ext uri="{BB962C8B-B14F-4D97-AF65-F5344CB8AC3E}">
        <p14:creationId xmlns:p14="http://schemas.microsoft.com/office/powerpoint/2010/main" val="1423118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theme" Target="../theme/theme2.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300B6EB-3E4F-AB48-935A-76344515CD57}"/>
              </a:ext>
            </a:extLst>
          </p:cNvPr>
          <p:cNvPicPr>
            <a:picLocks noChangeAspect="1"/>
          </p:cNvPicPr>
          <p:nvPr userDrawn="1"/>
        </p:nvPicPr>
        <p:blipFill rotWithShape="1">
          <a:blip r:embed="rId8"/>
          <a:srcRect b="9244"/>
          <a:stretch/>
        </p:blipFill>
        <p:spPr>
          <a:xfrm>
            <a:off x="1" y="0"/>
            <a:ext cx="12210880" cy="6858000"/>
          </a:xfrm>
          <a:prstGeom prst="rect">
            <a:avLst/>
          </a:prstGeom>
        </p:spPr>
      </p:pic>
    </p:spTree>
    <p:extLst>
      <p:ext uri="{BB962C8B-B14F-4D97-AF65-F5344CB8AC3E}">
        <p14:creationId xmlns:p14="http://schemas.microsoft.com/office/powerpoint/2010/main" val="207076089"/>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 id="2147483657" r:id="rId4"/>
    <p:sldLayoutId id="2147483658" r:id="rId5"/>
    <p:sldLayoutId id="2147483667"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EB9C49-F8C4-994D-B258-A78FB8319F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845B72D-3CAE-324B-94CB-A91068132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F99A5C-5BA6-FB4C-9551-131760BCBF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02F5B-1885-3C45-A2E7-E8F47B4696BD}" type="datetimeFigureOut">
              <a:rPr lang="en-US" smtClean="0"/>
              <a:t>10/8/2021</a:t>
            </a:fld>
            <a:endParaRPr lang="en-US"/>
          </a:p>
        </p:txBody>
      </p:sp>
      <p:sp>
        <p:nvSpPr>
          <p:cNvPr id="5" name="Footer Placeholder 4">
            <a:extLst>
              <a:ext uri="{FF2B5EF4-FFF2-40B4-BE49-F238E27FC236}">
                <a16:creationId xmlns:a16="http://schemas.microsoft.com/office/drawing/2014/main" id="{6877C13F-93F0-FA44-8DBC-68242436E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355476-65F5-7E4E-88CA-D05519EE2F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3C4FCE-D196-5F4F-916D-0007BA0EF7F9}" type="slidenum">
              <a:rPr lang="en-US" smtClean="0"/>
              <a:t>‹#›</a:t>
            </a:fld>
            <a:endParaRPr lang="en-US"/>
          </a:p>
        </p:txBody>
      </p:sp>
    </p:spTree>
    <p:extLst>
      <p:ext uri="{BB962C8B-B14F-4D97-AF65-F5344CB8AC3E}">
        <p14:creationId xmlns:p14="http://schemas.microsoft.com/office/powerpoint/2010/main" val="217497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 id="214748367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to.gov.au/business/small-business-entity-concessions/eligibility/aggregatio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www.service.nsw.gov.au/2021-covid-19-business-grant-guidelines#attachment-a-list-of-highly-impacted-industries"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mk0createnswn7cpj5ax.kinstacdn.com/wp-content/uploads/2021/07/Guidelines_NSW-Performing-Arts-COVID-Support-Package.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hyperlink" Target="https://www.ato.gov.au/Calculators-and-tools/Employee-or-contractor/"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service.nsw.gov.au/jobsaver-payment-guidelines#attachment-a-list-of-highly-impacted-industries"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service.nsw.gov.au/2021-covid-19-micro-business-grant-guidelines#attachment-b-highly-impacted-industries" TargetMode="External"/><Relationship Id="rId2" Type="http://schemas.openxmlformats.org/officeDocument/2006/relationships/hyperlink" Target="https://www.service.nsw.gov.au/2021-covid-19-business-grant-guidelines#attachment-a-list-of-highly-impacted-industries"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751121714"/>
              </p:ext>
            </p:extLst>
          </p:nvPr>
        </p:nvGraphicFramePr>
        <p:xfrm>
          <a:off x="269220" y="1809053"/>
          <a:ext cx="11617979" cy="499752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1875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rgbClr val="FF0000"/>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1697176">
                <a:tc>
                  <a:txBody>
                    <a:bodyPr/>
                    <a:lstStyle/>
                    <a:p>
                      <a:pPr marL="0" algn="l" defTabSz="914400" rtl="0" eaLnBrk="1" fontAlgn="ctr" latinLnBrk="0" hangingPunct="1">
                        <a:lnSpc>
                          <a:spcPts val="1200"/>
                        </a:lnSpc>
                      </a:pPr>
                      <a:r>
                        <a:rPr lang="en-AU" sz="1100" b="1" kern="1200" spc="-10">
                          <a:solidFill>
                            <a:schemeClr val="dk1"/>
                          </a:solidFill>
                          <a:effectLst/>
                          <a:latin typeface="Arial" panose="020B0604020202020204" pitchFamily="34" charset="0"/>
                          <a:ea typeface="+mn-ea"/>
                          <a:cs typeface="Arial" panose="020B0604020202020204" pitchFamily="34" charset="0"/>
                        </a:rPr>
                        <a:t>What is included in aggregated annual turnover?</a:t>
                      </a:r>
                    </a:p>
                    <a:p>
                      <a:pPr marL="0" algn="l" defTabSz="914400" rtl="0" eaLnBrk="1" fontAlgn="ctr" latinLnBrk="0" hangingPunct="1">
                        <a:lnSpc>
                          <a:spcPts val="1200"/>
                        </a:lnSpc>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r>
                        <a:rPr lang="en-AU" sz="1100" kern="1200">
                          <a:solidFill>
                            <a:schemeClr val="tx1"/>
                          </a:solidFill>
                          <a:effectLst/>
                          <a:latin typeface="Arial" panose="020B0604020202020204" pitchFamily="34" charset="0"/>
                          <a:ea typeface="+mn-ea"/>
                          <a:cs typeface="Arial" panose="020B0604020202020204" pitchFamily="34" charset="0"/>
                        </a:rPr>
                        <a:t>Aggregated annual turnover means the annual turnover of your business as well as the annual turnover of any business that is "connected with you" or any business that is your "affiliate" for the year ended 30 June 2020, calculated as at the end of that year. </a:t>
                      </a:r>
                    </a:p>
                    <a:p>
                      <a:r>
                        <a:rPr lang="en-AU" sz="1100" kern="1200">
                          <a:solidFill>
                            <a:schemeClr val="tx1"/>
                          </a:solidFill>
                          <a:effectLst/>
                          <a:latin typeface="Arial" panose="020B0604020202020204" pitchFamily="34" charset="0"/>
                          <a:ea typeface="+mn-ea"/>
                          <a:cs typeface="Arial" panose="020B0604020202020204" pitchFamily="34" charset="0"/>
                        </a:rPr>
                        <a:t>Annual turnover includes all ordinary income you earned in the ordinary course of running your business and includes trading stock sales, fees for services you provide, interest from business bank accounts and amounts received to replace business income. It does not include amounts such as the GST you charge on transactions, amounts borrowed, proceeds from selling business capital assets, certain insurance proceeds and </a:t>
                      </a:r>
                      <a:r>
                        <a:rPr lang="en-AU" sz="1100" kern="1200" err="1">
                          <a:solidFill>
                            <a:schemeClr val="tx1"/>
                          </a:solidFill>
                          <a:effectLst/>
                          <a:latin typeface="Arial" panose="020B0604020202020204" pitchFamily="34" charset="0"/>
                          <a:ea typeface="+mn-ea"/>
                          <a:cs typeface="Arial" panose="020B0604020202020204" pitchFamily="34" charset="0"/>
                        </a:rPr>
                        <a:t>JobKeeper</a:t>
                      </a:r>
                      <a:r>
                        <a:rPr lang="en-AU" sz="1100" kern="1200">
                          <a:solidFill>
                            <a:schemeClr val="tx1"/>
                          </a:solidFill>
                          <a:effectLst/>
                          <a:latin typeface="Arial" panose="020B0604020202020204" pitchFamily="34" charset="0"/>
                          <a:ea typeface="+mn-ea"/>
                          <a:cs typeface="Arial" panose="020B0604020202020204" pitchFamily="34" charset="0"/>
                        </a:rPr>
                        <a:t> payments. Remember, annual turnover is a reference to gross income, not net profit.</a:t>
                      </a:r>
                    </a:p>
                    <a:p>
                      <a:r>
                        <a:rPr lang="en-AU" sz="1100" kern="1200">
                          <a:solidFill>
                            <a:schemeClr val="tx1"/>
                          </a:solidFill>
                          <a:effectLst/>
                          <a:latin typeface="Arial" panose="020B0604020202020204" pitchFamily="34" charset="0"/>
                          <a:ea typeface="+mn-ea"/>
                          <a:cs typeface="Arial" panose="020B0604020202020204" pitchFamily="34" charset="0"/>
                        </a:rPr>
                        <a:t>Aggregated Annual Turnover means aggregated turnover as defined in s. 328-115 of the Income Tax Assessment Act 1997 (</a:t>
                      </a:r>
                      <a:r>
                        <a:rPr lang="en-AU" sz="1100" kern="1200" err="1">
                          <a:solidFill>
                            <a:schemeClr val="tx1"/>
                          </a:solidFill>
                          <a:effectLst/>
                          <a:latin typeface="Arial" panose="020B0604020202020204" pitchFamily="34" charset="0"/>
                          <a:ea typeface="+mn-ea"/>
                          <a:cs typeface="Arial" panose="020B0604020202020204" pitchFamily="34" charset="0"/>
                        </a:rPr>
                        <a:t>Cth</a:t>
                      </a:r>
                      <a:r>
                        <a:rPr lang="en-AU" sz="1100" kern="1200">
                          <a:solidFill>
                            <a:schemeClr val="tx1"/>
                          </a:solidFill>
                          <a:effectLst/>
                          <a:latin typeface="Arial" panose="020B0604020202020204" pitchFamily="34" charset="0"/>
                          <a:ea typeface="+mn-ea"/>
                          <a:cs typeface="Arial" panose="020B0604020202020204" pitchFamily="34" charset="0"/>
                        </a:rPr>
                        <a:t>) (“ITAA 97”). The ATO has further information on calculating aggregated turnover available here:</a:t>
                      </a:r>
                    </a:p>
                    <a:p>
                      <a:r>
                        <a:rPr lang="en-AU" sz="1100" u="sng" kern="1200">
                          <a:solidFill>
                            <a:schemeClr val="tx1"/>
                          </a:solidFill>
                          <a:effectLst/>
                          <a:latin typeface="Arial" panose="020B0604020202020204" pitchFamily="34" charset="0"/>
                          <a:ea typeface="+mn-ea"/>
                          <a:cs typeface="Arial" panose="020B0604020202020204" pitchFamily="34" charset="0"/>
                          <a:hlinkClick r:id="rId2"/>
                        </a:rPr>
                        <a:t>https://www.ato.gov.au/business/small-business-entity-concessions/eligibility/aggregation/</a:t>
                      </a:r>
                      <a:endParaRPr lang="en-AU" sz="1100" kern="1200">
                        <a:solidFill>
                          <a:schemeClr val="tx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2523469">
                <a:tc>
                  <a:txBody>
                    <a:bodyPr/>
                    <a:lstStyle/>
                    <a:p>
                      <a:pPr marL="0" algn="l" defTabSz="914400" rtl="0" eaLnBrk="1" fontAlgn="ctr" latinLnBrk="0" hangingPunct="1">
                        <a:lnSpc>
                          <a:spcPts val="1200"/>
                        </a:lnSpc>
                        <a:spcAft>
                          <a:spcPts val="0"/>
                        </a:spcAft>
                      </a:pPr>
                      <a:r>
                        <a:rPr lang="en-US" sz="1100" b="1" kern="1200" spc="-10">
                          <a:solidFill>
                            <a:schemeClr val="dk1"/>
                          </a:solidFill>
                          <a:effectLst/>
                          <a:latin typeface="Arial" panose="020B0604020202020204" pitchFamily="34" charset="0"/>
                          <a:ea typeface="+mn-ea"/>
                          <a:cs typeface="Arial" panose="020B0604020202020204" pitchFamily="34" charset="0"/>
                        </a:rPr>
                        <a:t>What documentation do I need to provide to demonstrate that the business had an aggregated turnover of $75,000 or more for the 2021 COVID-19 Business Grant and for </a:t>
                      </a:r>
                      <a:r>
                        <a:rPr lang="en-US" sz="1100" b="1" kern="1200" spc="-10" err="1">
                          <a:solidFill>
                            <a:schemeClr val="dk1"/>
                          </a:solidFill>
                          <a:effectLst/>
                          <a:latin typeface="Arial" panose="020B0604020202020204" pitchFamily="34" charset="0"/>
                          <a:ea typeface="+mn-ea"/>
                          <a:cs typeface="Arial" panose="020B0604020202020204" pitchFamily="34" charset="0"/>
                        </a:rPr>
                        <a:t>JobSaver</a:t>
                      </a:r>
                      <a:r>
                        <a:rPr lang="en-US" sz="1100" b="1" kern="1200" spc="-10">
                          <a:solidFill>
                            <a:schemeClr val="dk1"/>
                          </a:solidFill>
                          <a:effectLst/>
                          <a:latin typeface="Arial" panose="020B0604020202020204" pitchFamily="34" charset="0"/>
                          <a:ea typeface="+mn-ea"/>
                          <a:cs typeface="Arial" panose="020B0604020202020204" pitchFamily="34" charset="0"/>
                        </a:rPr>
                        <a:t>? </a:t>
                      </a:r>
                      <a:endParaRPr lang="en-AU" sz="1100" b="1" kern="1200" spc="-1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algn="l" defTabSz="914400" rtl="0" eaLnBrk="1" fontAlgn="ctr" latinLnBrk="0" hangingPunct="1">
                        <a:lnSpc>
                          <a:spcPts val="1200"/>
                        </a:lnSpc>
                        <a:spcAft>
                          <a:spcPts val="285"/>
                        </a:spcAft>
                      </a:pPr>
                      <a:endParaRPr lang="en-AU" sz="1100" b="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To demonstrate that your business had an aggregated turnover of between $75,000 and $50 million (inclusive) if you are applying for the Business Grant, or between $75,000 and $250 million (inclusive) if you are applying for JobSaver, you must provide a copy of the Australian Income Tax Return of your business for the year ended 30 June 2020.</a:t>
                      </a:r>
                      <a:br>
                        <a:rPr lang="en-AU" sz="1100" kern="1200" spc="-10">
                          <a:solidFill>
                            <a:schemeClr val="dk1"/>
                          </a:solidFill>
                          <a:effectLst/>
                          <a:latin typeface="Arial" panose="020B0604020202020204" pitchFamily="34" charset="0"/>
                          <a:ea typeface="+mn-ea"/>
                          <a:cs typeface="Arial" panose="020B0604020202020204" pitchFamily="34" charset="0"/>
                        </a:rPr>
                      </a:br>
                      <a:r>
                        <a:rPr lang="en-AU" sz="1100" kern="1200" spc="-10">
                          <a:solidFill>
                            <a:schemeClr val="dk1"/>
                          </a:solidFill>
                          <a:effectLst/>
                          <a:latin typeface="Arial" panose="020B0604020202020204" pitchFamily="34" charset="0"/>
                          <a:ea typeface="+mn-ea"/>
                          <a:cs typeface="Arial" panose="020B0604020202020204" pitchFamily="34" charset="0"/>
                        </a:rPr>
                        <a:t>If your business has a substituted accounting period (i.e. does not have an income tax year end of 30 June 2020), please provide a copy of the business’s lodged Australian Income Tax Return for the last financial year ended prior to 30 June 2020.</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Applicants may choose to redact the Tax File Number disclosed on the copy of the Australian Income Tax Return prior to submission.</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If the disclosures in the 2020 Australian Income Tax Return of your business do not disclose your aggregated annual turnover (for example your tax return does not include the income of certain connected entities, or you have affiliates whose income you need to aggregate with your own), then you are required to submit other documentation to substantiate that your business meets the aggregated annual turnover test. Such documentation may include:</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Accountant’s letter;</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Prior Business Activity Statements;</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Income tax declarations - note this may include income tax declarations connected entities and affiliates;</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Audited accounts of the group of which the entity is a member;</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Receipts and invoices from purchases; and</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NSW payroll tax reconciliation returns.</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729657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569099953"/>
              </p:ext>
            </p:extLst>
          </p:nvPr>
        </p:nvGraphicFramePr>
        <p:xfrm>
          <a:off x="269220" y="1809052"/>
          <a:ext cx="11617979" cy="4724233"/>
        </p:xfrm>
        <a:graphic>
          <a:graphicData uri="http://schemas.openxmlformats.org/drawingml/2006/table">
            <a:tbl>
              <a:tblPr>
                <a:solidFill>
                  <a:srgbClr val="009DDB"/>
                </a:solidFill>
              </a:tblPr>
              <a:tblGrid>
                <a:gridCol w="2377265">
                  <a:extLst>
                    <a:ext uri="{9D8B030D-6E8A-4147-A177-3AD203B41FA5}">
                      <a16:colId xmlns:a16="http://schemas.microsoft.com/office/drawing/2014/main" val="3627999558"/>
                    </a:ext>
                  </a:extLst>
                </a:gridCol>
                <a:gridCol w="9240714">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Is the Accountant letter able to be edited for the comparison period dates to match the alternate dates as selected by the customer?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wording in the letter from the Practitioner should be updated to refer to the exact test period being relied upon.</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It is noted that the decline in turnover test requires testing over a minimum 2-week period between 26 June 2021 and 17 July 2021 for the Business grant and between 26 June 2021 and 28 August 2021 for the Micro-business grant and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compared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comparative period in 2019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comparative period in 2020;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(12 June to 25 June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If a business was not operating for the full year to 30 June 2019 or 30 June 2020, how can it demonstrate the minimum decline in turnover for the Business Grant?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a:solidFill>
                            <a:schemeClr val="dk1"/>
                          </a:solidFill>
                          <a:effectLst/>
                          <a:latin typeface="Arial" panose="020B0604020202020204" pitchFamily="34" charset="0"/>
                          <a:ea typeface="+mn-ea"/>
                          <a:cs typeface="Arial" panose="020B0604020202020204" pitchFamily="34" charset="0"/>
                        </a:rPr>
                        <a:t>With respect to the Business Grant, a business will need to have experienced a decline in turnover of 30% or more over a minimum two-week period from 26 June 2021 to 17 July 2021 compared to one of the following comparable periods depending on when the business commenced operations:</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two-week period immediately before the lockdown commenced (i.e. 12 June 2021 to 25 June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69490256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If a business was not operating for the full year to 30 June 2019 or 30 June 2020, how can it demonstrate the minimum decline in turnover for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or the Micro-Business Grant?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indent="0" algn="l" defTabSz="914400" rtl="0" eaLnBrk="1" fontAlgn="ctr" latinLnBrk="0" hangingPunct="1">
                        <a:lnSpc>
                          <a:spcPts val="1200"/>
                        </a:lnSpc>
                        <a:spcAft>
                          <a:spcPts val="0"/>
                        </a:spcAft>
                        <a:buFont typeface="Arial" panose="020B0604020202020204" pitchFamily="34" charset="0"/>
                        <a:buNone/>
                      </a:pPr>
                      <a:r>
                        <a:rPr lang="en-AU" sz="1100" b="0" kern="1200" spc="-10">
                          <a:solidFill>
                            <a:schemeClr val="dk1"/>
                          </a:solidFill>
                          <a:effectLst/>
                          <a:latin typeface="Arial" panose="020B0604020202020204" pitchFamily="34" charset="0"/>
                          <a:ea typeface="+mn-ea"/>
                          <a:cs typeface="Arial" panose="020B0604020202020204" pitchFamily="34" charset="0"/>
                        </a:rPr>
                        <a:t>With respect to </a:t>
                      </a:r>
                      <a:r>
                        <a:rPr lang="en-AU" sz="1100" b="0" kern="1200" spc="-10" err="1">
                          <a:solidFill>
                            <a:schemeClr val="dk1"/>
                          </a:solidFill>
                          <a:effectLst/>
                          <a:latin typeface="Arial" panose="020B0604020202020204" pitchFamily="34" charset="0"/>
                          <a:ea typeface="+mn-ea"/>
                          <a:cs typeface="Arial" panose="020B0604020202020204" pitchFamily="34" charset="0"/>
                        </a:rPr>
                        <a:t>JobSaver</a:t>
                      </a:r>
                      <a:r>
                        <a:rPr lang="en-AU" sz="1100" b="0" kern="1200" spc="-10">
                          <a:solidFill>
                            <a:schemeClr val="dk1"/>
                          </a:solidFill>
                          <a:effectLst/>
                          <a:latin typeface="Arial" panose="020B0604020202020204" pitchFamily="34" charset="0"/>
                          <a:ea typeface="+mn-ea"/>
                          <a:cs typeface="Arial" panose="020B0604020202020204" pitchFamily="34" charset="0"/>
                        </a:rPr>
                        <a:t> or the Micro-business Grant, a business will need to have experienced a decline in turnover of 30% or more over a minimum two-week period from 26 June 2021 to 28 August 2021 compared to one of the following comparable periods depending on when the business commenced operations:</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b="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b="0" kern="1200" spc="-10">
                          <a:solidFill>
                            <a:schemeClr val="dk1"/>
                          </a:solidFill>
                          <a:effectLst/>
                          <a:latin typeface="Arial" panose="020B0604020202020204" pitchFamily="34" charset="0"/>
                          <a:ea typeface="+mn-ea"/>
                          <a:cs typeface="Arial" panose="020B0604020202020204" pitchFamily="34" charset="0"/>
                        </a:rPr>
                        <a:t>The two-week period immediately before the lockdown commenced (i.e. 11 June 2021 to 25 June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4050673447"/>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964843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4068931985"/>
              </p:ext>
            </p:extLst>
          </p:nvPr>
        </p:nvGraphicFramePr>
        <p:xfrm>
          <a:off x="269220" y="1809052"/>
          <a:ext cx="11617979" cy="487663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dirty="0">
                          <a:solidFill>
                            <a:schemeClr val="bg1"/>
                          </a:solidFill>
                          <a:effectLst/>
                          <a:latin typeface="Arial" panose="020B0604020202020204" pitchFamily="34" charset="0"/>
                          <a:ea typeface="+mn-ea"/>
                          <a:cs typeface="Arial" panose="020B0604020202020204" pitchFamily="34" charset="0"/>
                        </a:rPr>
                        <a:t>Question</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The accountant template letter for the Business grant refers to turnover for a minimum 14-day consecutive period between 26 June and 26 July 2021 inclusive, however the two-week period has changed to 26 June to 17 July.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form has now been updated on the website. The current test period for the Business grant is from 26 June 2021 to 17 July 2021. The JobSaver scheme provides support to businesses from 18 July 2021.</a:t>
                      </a:r>
                    </a:p>
                    <a:p>
                      <a:pPr marL="0" algn="l" defTabSz="914400" rtl="0" eaLnBrk="1" fontAlgn="ctr" latinLnBrk="0" hangingPunct="1">
                        <a:lnSpc>
                          <a:spcPts val="1200"/>
                        </a:lnSpc>
                        <a:spcAft>
                          <a:spcPts val="20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What documentation may be required to show no change in staffing levels to support headcount declarations?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A business or not-for-profit organisation must declare their employee headcount and declare they will maintain their employee headcount. In order to make this declaration a business should have sufficient evidence and records to support this declaration. </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Records may include, but are not limited to: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dirty="0">
                          <a:solidFill>
                            <a:schemeClr val="dk1"/>
                          </a:solidFill>
                          <a:effectLst/>
                          <a:latin typeface="Arial" panose="020B0604020202020204" pitchFamily="34" charset="0"/>
                          <a:ea typeface="+mn-ea"/>
                          <a:cs typeface="Arial" panose="020B0604020202020204" pitchFamily="34" charset="0"/>
                        </a:rPr>
                        <a:t>Payroll reports;</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dirty="0">
                          <a:solidFill>
                            <a:schemeClr val="dk1"/>
                          </a:solidFill>
                          <a:effectLst/>
                          <a:latin typeface="Arial" panose="020B0604020202020204" pitchFamily="34" charset="0"/>
                          <a:ea typeface="+mn-ea"/>
                          <a:cs typeface="Arial" panose="020B0604020202020204" pitchFamily="34" charset="0"/>
                        </a:rPr>
                        <a:t>Single touch payroll data;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dirty="0">
                          <a:solidFill>
                            <a:schemeClr val="dk1"/>
                          </a:solidFill>
                          <a:effectLst/>
                          <a:latin typeface="Arial" panose="020B0604020202020204" pitchFamily="34" charset="0"/>
                          <a:ea typeface="+mn-ea"/>
                          <a:cs typeface="Arial" panose="020B0604020202020204" pitchFamily="34" charset="0"/>
                        </a:rPr>
                        <a:t>Rosters and timesheets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69490256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If staff are on paid leave is the business eligible for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marR="0" indent="0" algn="l" defTabSz="914400" rtl="0" eaLnBrk="1" fontAlgn="ctr" latinLnBrk="0" hangingPunct="1">
                        <a:lnSpc>
                          <a:spcPts val="1200"/>
                        </a:lnSpc>
                        <a:spcBef>
                          <a:spcPts val="0"/>
                        </a:spcBef>
                        <a:spcAft>
                          <a:spcPts val="0"/>
                        </a:spcAft>
                        <a:buClrTx/>
                        <a:buSzTx/>
                        <a:buFont typeface="Arial" panose="020B0604020202020204" pitchFamily="34" charset="0"/>
                        <a:buNone/>
                        <a:tabLst/>
                        <a:defRPr/>
                      </a:pPr>
                      <a:r>
                        <a:rPr lang="en-AU" sz="1100" b="0" kern="1200" spc="-10">
                          <a:solidFill>
                            <a:schemeClr val="dk1"/>
                          </a:solidFill>
                          <a:effectLst/>
                          <a:latin typeface="Arial" panose="020B0604020202020204" pitchFamily="34" charset="0"/>
                          <a:ea typeface="+mn-ea"/>
                          <a:cs typeface="Arial" panose="020B0604020202020204" pitchFamily="34" charset="0"/>
                        </a:rPr>
                        <a:t>Yes, the business will still be eligible for </a:t>
                      </a:r>
                      <a:r>
                        <a:rPr lang="en-AU" sz="1100" b="0" kern="1200" spc="-10" err="1">
                          <a:solidFill>
                            <a:schemeClr val="dk1"/>
                          </a:solidFill>
                          <a:effectLst/>
                          <a:latin typeface="Arial" panose="020B0604020202020204" pitchFamily="34" charset="0"/>
                          <a:ea typeface="+mn-ea"/>
                          <a:cs typeface="Arial" panose="020B0604020202020204" pitchFamily="34" charset="0"/>
                        </a:rPr>
                        <a:t>JobSaver</a:t>
                      </a:r>
                      <a:r>
                        <a:rPr lang="en-AU" sz="1100" b="0" kern="1200" spc="-10">
                          <a:solidFill>
                            <a:schemeClr val="dk1"/>
                          </a:solidFill>
                          <a:effectLst/>
                          <a:latin typeface="Arial" panose="020B0604020202020204" pitchFamily="34" charset="0"/>
                          <a:ea typeface="+mn-ea"/>
                          <a:cs typeface="Arial" panose="020B0604020202020204" pitchFamily="34" charset="0"/>
                        </a:rPr>
                        <a:t> if all the relevant eligibility criteria has been met. If a staff member is on paid leave, they will be included as part of the Employee Headcount declaration if the staff member was employed in New South Wales and is a permanent (full-or part time) or casual staff member who has been employed for more than 12 months by the business or not-for-profit organisation as at 13 July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4050673447"/>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529417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665424353"/>
              </p:ext>
            </p:extLst>
          </p:nvPr>
        </p:nvGraphicFramePr>
        <p:xfrm>
          <a:off x="269220" y="1809052"/>
          <a:ext cx="11617979" cy="273941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dirty="0">
                          <a:solidFill>
                            <a:schemeClr val="bg1"/>
                          </a:solidFill>
                          <a:effectLst/>
                          <a:latin typeface="Arial"/>
                          <a:ea typeface="+mn-ea"/>
                          <a:cs typeface="Arial"/>
                        </a:rPr>
                        <a:t>Question</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dirty="0">
                          <a:solidFill>
                            <a:schemeClr val="bg1"/>
                          </a:solidFill>
                          <a:effectLst/>
                          <a:latin typeface="Arial"/>
                          <a:ea typeface="+mn-ea"/>
                          <a:cs typeface="Arial"/>
                        </a:rPr>
                        <a:t>Response</a:t>
                      </a:r>
                      <a:endParaRPr lang="en-AU" sz="1200" b="1" kern="1200" spc="-10" dirty="0">
                        <a:solidFill>
                          <a:schemeClr val="bg1"/>
                        </a:solidFill>
                        <a:effectLst/>
                        <a:latin typeface="Arial"/>
                        <a:ea typeface="+mn-ea"/>
                        <a:cs typeface="Arial"/>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If an individual remains in the headcount but has hours reduced or stood down, and the business receives the </a:t>
                      </a:r>
                      <a:r>
                        <a:rPr lang="en-AU" sz="1100" b="1"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b="1" kern="1200" spc="-10" dirty="0">
                          <a:solidFill>
                            <a:schemeClr val="dk1"/>
                          </a:solidFill>
                          <a:effectLst/>
                          <a:latin typeface="Arial" panose="020B0604020202020204" pitchFamily="34" charset="0"/>
                          <a:ea typeface="+mn-ea"/>
                          <a:cs typeface="Arial" panose="020B0604020202020204" pitchFamily="34" charset="0"/>
                        </a:rPr>
                        <a:t> program and / or the Business grant, does that prevent the individual receiving the Disaster payments?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dirty="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No. Employees can still receive Commonwealth COVID-19 Disaster Payments if their employer is receiving </a:t>
                      </a:r>
                      <a:r>
                        <a:rPr lang="en-AU" sz="1100"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kern="1200" spc="-10" dirty="0">
                          <a:solidFill>
                            <a:schemeClr val="dk1"/>
                          </a:solidFill>
                          <a:effectLst/>
                          <a:latin typeface="Arial" panose="020B0604020202020204" pitchFamily="34" charset="0"/>
                          <a:ea typeface="+mn-ea"/>
                          <a:cs typeface="Arial" panose="020B0604020202020204" pitchFamily="34" charset="0"/>
                        </a:rPr>
                        <a:t>.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However, non-employing businesses are not eligible for the </a:t>
                      </a:r>
                      <a:r>
                        <a:rPr lang="en-AU" sz="1100"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kern="1200" spc="-10" dirty="0">
                          <a:solidFill>
                            <a:schemeClr val="dk1"/>
                          </a:solidFill>
                          <a:effectLst/>
                          <a:latin typeface="Arial" panose="020B0604020202020204" pitchFamily="34" charset="0"/>
                          <a:ea typeface="+mn-ea"/>
                          <a:cs typeface="Arial" panose="020B0604020202020204" pitchFamily="34" charset="0"/>
                        </a:rPr>
                        <a:t> payment if individuals associated with and deriving income from the business have received a Commonwealth COVID-19 Disaster Payment since 18 July 2021.</a:t>
                      </a:r>
                    </a:p>
                    <a:p>
                      <a:pPr marL="0" algn="l" defTabSz="914400" rtl="0" eaLnBrk="1" fontAlgn="ctr" latinLnBrk="0" hangingPunct="1">
                        <a:lnSpc>
                          <a:spcPts val="1200"/>
                        </a:lnSpc>
                        <a:spcAft>
                          <a:spcPts val="200"/>
                        </a:spcAft>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627249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2515907510"/>
              </p:ext>
            </p:extLst>
          </p:nvPr>
        </p:nvGraphicFramePr>
        <p:xfrm>
          <a:off x="269220" y="1809052"/>
          <a:ext cx="11617979" cy="411101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dirty="0">
                          <a:solidFill>
                            <a:schemeClr val="bg1"/>
                          </a:solidFill>
                          <a:effectLst/>
                          <a:latin typeface="Arial" panose="020B0604020202020204" pitchFamily="34" charset="0"/>
                          <a:ea typeface="+mn-ea"/>
                          <a:cs typeface="Arial" panose="020B0604020202020204" pitchFamily="34" charset="0"/>
                        </a:rPr>
                        <a:t>Question</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For </a:t>
                      </a:r>
                      <a:r>
                        <a:rPr lang="en-AU" sz="1100" b="1"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b="1" kern="1200" spc="-10" dirty="0">
                          <a:solidFill>
                            <a:schemeClr val="dk1"/>
                          </a:solidFill>
                          <a:effectLst/>
                          <a:latin typeface="Arial" panose="020B0604020202020204" pitchFamily="34" charset="0"/>
                          <a:ea typeface="+mn-ea"/>
                          <a:cs typeface="Arial" panose="020B0604020202020204" pitchFamily="34" charset="0"/>
                        </a:rPr>
                        <a:t> purposes and the requirement to “maintain employee headcount”: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1. What happens if staffing levels are adjusted due to an employee resigning or even death?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2. What about redundancies?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3. What about fair terminations on the basis of misconduct?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4. What about increased headcount?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dirty="0">
                          <a:solidFill>
                            <a:schemeClr val="dk1"/>
                          </a:solidFill>
                          <a:effectLst/>
                          <a:latin typeface="Arial" panose="020B0604020202020204" pitchFamily="34" charset="0"/>
                          <a:ea typeface="+mn-ea"/>
                          <a:cs typeface="Arial" panose="020B0604020202020204" pitchFamily="34" charset="0"/>
                        </a:rPr>
                        <a:t>Added: 14 September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b="1"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indent="0" algn="l" defTabSz="914400" rtl="0" eaLnBrk="1" fontAlgn="ctr" latinLnBrk="0" hangingPunct="1">
                        <a:lnSpc>
                          <a:spcPts val="1200"/>
                        </a:lnSpc>
                        <a:spcAft>
                          <a:spcPts val="200"/>
                        </a:spcAft>
                        <a:buFont typeface="Arial" panose="020B0604020202020204" pitchFamily="34" charset="0"/>
                        <a:buNone/>
                      </a:pPr>
                      <a:r>
                        <a:rPr lang="en-AU" sz="1100" b="1" kern="1200" spc="-10" dirty="0">
                          <a:solidFill>
                            <a:schemeClr val="dk1"/>
                          </a:solidFill>
                          <a:effectLst/>
                          <a:latin typeface="Arial" panose="020B0604020202020204" pitchFamily="34" charset="0"/>
                          <a:ea typeface="+mn-ea"/>
                          <a:cs typeface="Arial" panose="020B0604020202020204" pitchFamily="34" charset="0"/>
                        </a:rPr>
                        <a:t>1. Maintaining headcount where there are employee resignations or deaths </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An employer will “Maintain their employee headcount” if the employer does not take active steps to end the employment relationship with their employees. Employees who have been stood down under the </a:t>
                      </a:r>
                      <a:r>
                        <a:rPr lang="en-AU" sz="1100" i="1" kern="1200" spc="-10" dirty="0">
                          <a:solidFill>
                            <a:schemeClr val="dk1"/>
                          </a:solidFill>
                          <a:effectLst/>
                          <a:latin typeface="Arial" panose="020B0604020202020204" pitchFamily="34" charset="0"/>
                          <a:ea typeface="+mn-ea"/>
                          <a:cs typeface="Arial" panose="020B0604020202020204" pitchFamily="34" charset="0"/>
                        </a:rPr>
                        <a:t>Fair Work Act 2009 </a:t>
                      </a:r>
                      <a:r>
                        <a:rPr lang="en-AU" sz="1100" kern="1200" spc="-10" dirty="0">
                          <a:solidFill>
                            <a:schemeClr val="dk1"/>
                          </a:solidFill>
                          <a:effectLst/>
                          <a:latin typeface="Arial" panose="020B0604020202020204" pitchFamily="34" charset="0"/>
                          <a:ea typeface="+mn-ea"/>
                          <a:cs typeface="Arial" panose="020B0604020202020204" pitchFamily="34" charset="0"/>
                        </a:rPr>
                        <a:t>(</a:t>
                      </a:r>
                      <a:r>
                        <a:rPr lang="en-AU" sz="1100" kern="1200" spc="-10" dirty="0" err="1">
                          <a:solidFill>
                            <a:schemeClr val="dk1"/>
                          </a:solidFill>
                          <a:effectLst/>
                          <a:latin typeface="Arial" panose="020B0604020202020204" pitchFamily="34" charset="0"/>
                          <a:ea typeface="+mn-ea"/>
                          <a:cs typeface="Arial" panose="020B0604020202020204" pitchFamily="34" charset="0"/>
                        </a:rPr>
                        <a:t>Cth</a:t>
                      </a:r>
                      <a:r>
                        <a:rPr lang="en-AU" sz="1100" kern="1200" spc="-10" dirty="0">
                          <a:solidFill>
                            <a:schemeClr val="dk1"/>
                          </a:solidFill>
                          <a:effectLst/>
                          <a:latin typeface="Arial" panose="020B0604020202020204" pitchFamily="34" charset="0"/>
                          <a:ea typeface="+mn-ea"/>
                          <a:cs typeface="Arial" panose="020B0604020202020204" pitchFamily="34" charset="0"/>
                        </a:rPr>
                        <a:t>) or take leave without pay are considered employees for the purpose of headcount. Businesses will remain eligible if their employee headcount declines for reasons outside the control of the employer, for example if employees voluntarily resign or even in the case of death.</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Upon successful application, businesses will receive automatic fortnightly payments. Businesses must notify Service NSW if they are not maintaining the number of employees while the business is receiving </a:t>
                      </a:r>
                      <a:r>
                        <a:rPr lang="en-AU" sz="1100"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kern="1200" spc="-10" dirty="0">
                          <a:solidFill>
                            <a:schemeClr val="dk1"/>
                          </a:solidFill>
                          <a:effectLst/>
                          <a:latin typeface="Arial" panose="020B0604020202020204" pitchFamily="34" charset="0"/>
                          <a:ea typeface="+mn-ea"/>
                          <a:cs typeface="Arial" panose="020B0604020202020204" pitchFamily="34" charset="0"/>
                        </a:rPr>
                        <a:t> payments. </a:t>
                      </a:r>
                    </a:p>
                    <a:p>
                      <a:pPr marL="0" indent="0" algn="l" defTabSz="914400" rtl="0" eaLnBrk="1" fontAlgn="ctr" latinLnBrk="0" hangingPunct="1">
                        <a:lnSpc>
                          <a:spcPts val="1200"/>
                        </a:lnSpc>
                        <a:spcAft>
                          <a:spcPts val="200"/>
                        </a:spcAft>
                        <a:buFont typeface="Arial" panose="020B0604020202020204" pitchFamily="34" charset="0"/>
                        <a:buNone/>
                      </a:pPr>
                      <a:endParaRPr lang="en-AU" sz="1100" b="1" kern="1200" spc="-10" dirty="0">
                        <a:solidFill>
                          <a:schemeClr val="dk1"/>
                        </a:solidFill>
                        <a:effectLst/>
                        <a:latin typeface="Arial" panose="020B0604020202020204" pitchFamily="34" charset="0"/>
                        <a:ea typeface="+mn-ea"/>
                        <a:cs typeface="Arial" panose="020B0604020202020204" pitchFamily="34" charset="0"/>
                      </a:endParaRPr>
                    </a:p>
                    <a:p>
                      <a:pPr marL="0" indent="0" algn="l" defTabSz="914400" rtl="0" eaLnBrk="1" fontAlgn="ctr" latinLnBrk="0" hangingPunct="1">
                        <a:lnSpc>
                          <a:spcPts val="1200"/>
                        </a:lnSpc>
                        <a:spcAft>
                          <a:spcPts val="200"/>
                        </a:spcAft>
                        <a:buFont typeface="Arial" panose="020B0604020202020204" pitchFamily="34" charset="0"/>
                        <a:buNone/>
                      </a:pPr>
                      <a:r>
                        <a:rPr lang="en-AU" sz="1100" b="1" kern="1200" spc="-10" dirty="0">
                          <a:solidFill>
                            <a:schemeClr val="dk1"/>
                          </a:solidFill>
                          <a:effectLst/>
                          <a:latin typeface="Arial" panose="020B0604020202020204" pitchFamily="34" charset="0"/>
                          <a:ea typeface="+mn-ea"/>
                          <a:cs typeface="Arial" panose="020B0604020202020204" pitchFamily="34" charset="0"/>
                        </a:rPr>
                        <a:t>2. Redundancies </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Any reduction in headcount due to redundancies will be considered a failure by the employer to “Maintain their employee headcount”. Compliance activities including reviews or investigations may be conducted where an employer is identified as having reduced headcount. </a:t>
                      </a:r>
                    </a:p>
                    <a:p>
                      <a:pPr marL="0" indent="0" algn="l" defTabSz="914400" rtl="0" eaLnBrk="1" fontAlgn="ctr" latinLnBrk="0" hangingPunct="1">
                        <a:lnSpc>
                          <a:spcPts val="1200"/>
                        </a:lnSpc>
                        <a:spcAft>
                          <a:spcPts val="200"/>
                        </a:spcAft>
                        <a:buFont typeface="Arial" panose="020B0604020202020204" pitchFamily="34" charset="0"/>
                        <a:buNone/>
                      </a:pPr>
                      <a:endParaRPr lang="en-AU" sz="1100" b="1" kern="1200" spc="-10" dirty="0">
                        <a:solidFill>
                          <a:schemeClr val="dk1"/>
                        </a:solidFill>
                        <a:effectLst/>
                        <a:latin typeface="Arial" panose="020B0604020202020204" pitchFamily="34" charset="0"/>
                        <a:ea typeface="+mn-ea"/>
                        <a:cs typeface="Arial" panose="020B0604020202020204" pitchFamily="34" charset="0"/>
                      </a:endParaRPr>
                    </a:p>
                    <a:p>
                      <a:pPr marL="0" indent="0" algn="l" defTabSz="914400" rtl="0" eaLnBrk="1" fontAlgn="ctr" latinLnBrk="0" hangingPunct="1">
                        <a:lnSpc>
                          <a:spcPts val="1200"/>
                        </a:lnSpc>
                        <a:spcAft>
                          <a:spcPts val="200"/>
                        </a:spcAft>
                        <a:buFont typeface="Arial" panose="020B0604020202020204" pitchFamily="34" charset="0"/>
                        <a:buNone/>
                      </a:pPr>
                      <a:r>
                        <a:rPr lang="en-AU" sz="1100" b="1" kern="1200" spc="-10" dirty="0">
                          <a:solidFill>
                            <a:schemeClr val="dk1"/>
                          </a:solidFill>
                          <a:effectLst/>
                          <a:latin typeface="Arial" panose="020B0604020202020204" pitchFamily="34" charset="0"/>
                          <a:ea typeface="+mn-ea"/>
                          <a:cs typeface="Arial" panose="020B0604020202020204" pitchFamily="34" charset="0"/>
                        </a:rPr>
                        <a:t>3. Termination based on misconduct </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Where an employer fairly terminates an employee for misconduct, the employer will be treated as having maintained their employee headcount. Eligibility will</a:t>
                      </a:r>
                      <a:r>
                        <a:rPr lang="en-AU" sz="1100" i="1" kern="1200" spc="-10" dirty="0">
                          <a:solidFill>
                            <a:schemeClr val="dk1"/>
                          </a:solidFill>
                          <a:effectLst/>
                          <a:latin typeface="Arial" panose="020B0604020202020204" pitchFamily="34" charset="0"/>
                          <a:ea typeface="+mn-ea"/>
                          <a:cs typeface="Arial" panose="020B0604020202020204" pitchFamily="34" charset="0"/>
                        </a:rPr>
                        <a:t> not </a:t>
                      </a:r>
                      <a:r>
                        <a:rPr lang="en-AU" sz="1100" kern="1200" spc="-10" dirty="0">
                          <a:solidFill>
                            <a:schemeClr val="dk1"/>
                          </a:solidFill>
                          <a:effectLst/>
                          <a:latin typeface="Arial" panose="020B0604020202020204" pitchFamily="34" charset="0"/>
                          <a:ea typeface="+mn-ea"/>
                          <a:cs typeface="Arial" panose="020B0604020202020204" pitchFamily="34" charset="0"/>
                        </a:rPr>
                        <a:t>be impacted on this basis alone. </a:t>
                      </a:r>
                    </a:p>
                    <a:p>
                      <a:pPr marL="0" indent="0" algn="l" defTabSz="914400" rtl="0" eaLnBrk="1" fontAlgn="ctr" latinLnBrk="0" hangingPunct="1">
                        <a:lnSpc>
                          <a:spcPts val="1200"/>
                        </a:lnSpc>
                        <a:spcAft>
                          <a:spcPts val="200"/>
                        </a:spcAft>
                        <a:buFont typeface="Arial" panose="020B0604020202020204" pitchFamily="34" charset="0"/>
                        <a:buNone/>
                      </a:pPr>
                      <a:endParaRPr lang="en-AU" sz="1100" b="1" kern="1200" spc="-10" dirty="0">
                        <a:solidFill>
                          <a:schemeClr val="dk1"/>
                        </a:solidFill>
                        <a:effectLst/>
                        <a:latin typeface="Arial" panose="020B0604020202020204" pitchFamily="34" charset="0"/>
                        <a:ea typeface="+mn-ea"/>
                        <a:cs typeface="Arial" panose="020B0604020202020204" pitchFamily="34" charset="0"/>
                      </a:endParaRPr>
                    </a:p>
                    <a:p>
                      <a:pPr marL="0" indent="0" algn="l" defTabSz="914400" rtl="0" eaLnBrk="1" fontAlgn="ctr" latinLnBrk="0" hangingPunct="1">
                        <a:lnSpc>
                          <a:spcPts val="1200"/>
                        </a:lnSpc>
                        <a:spcAft>
                          <a:spcPts val="200"/>
                        </a:spcAft>
                        <a:buFont typeface="Arial" panose="020B0604020202020204" pitchFamily="34" charset="0"/>
                        <a:buNone/>
                      </a:pPr>
                      <a:r>
                        <a:rPr lang="en-AU" sz="1100" b="1" kern="1200" spc="-10" dirty="0">
                          <a:solidFill>
                            <a:schemeClr val="dk1"/>
                          </a:solidFill>
                          <a:effectLst/>
                          <a:latin typeface="Arial" panose="020B0604020202020204" pitchFamily="34" charset="0"/>
                          <a:ea typeface="+mn-ea"/>
                          <a:cs typeface="Arial" panose="020B0604020202020204" pitchFamily="34" charset="0"/>
                        </a:rPr>
                        <a:t>4. Increased headcount </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For clarity, an employer will still be considered to “Maintain their employee headcount” if they increase their headcount by hiring additional employees. </a:t>
                      </a:r>
                    </a:p>
                    <a:p>
                      <a:pPr marL="0" indent="0" algn="l" defTabSz="914400" rtl="0" eaLnBrk="1" fontAlgn="ctr" latinLnBrk="0" hangingPunct="1">
                        <a:lnSpc>
                          <a:spcPts val="1200"/>
                        </a:lnSpc>
                        <a:spcAft>
                          <a:spcPts val="200"/>
                        </a:spcAft>
                        <a:buFont typeface="Arial" panose="020B0604020202020204" pitchFamily="34" charset="0"/>
                        <a:buNone/>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69490256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463399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618835552"/>
              </p:ext>
            </p:extLst>
          </p:nvPr>
        </p:nvGraphicFramePr>
        <p:xfrm>
          <a:off x="269220" y="1809052"/>
          <a:ext cx="11617979" cy="360482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For </a:t>
                      </a:r>
                      <a:r>
                        <a:rPr lang="en-AU" sz="1100" b="1"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b="1" kern="1200" spc="-10" dirty="0">
                          <a:solidFill>
                            <a:schemeClr val="dk1"/>
                          </a:solidFill>
                          <a:effectLst/>
                          <a:latin typeface="Arial" panose="020B0604020202020204" pitchFamily="34" charset="0"/>
                          <a:ea typeface="+mn-ea"/>
                          <a:cs typeface="Arial" panose="020B0604020202020204" pitchFamily="34" charset="0"/>
                        </a:rPr>
                        <a:t> purposes, will the business be considered to have maintained its workforce if staff hours are reduced, or employees are stood down during the lockdown?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dirty="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An employer will “Maintain their employee headcount” if the employer does not take active steps to end the employment relationship with their employees. Employees who have been stood down under the </a:t>
                      </a:r>
                      <a:r>
                        <a:rPr lang="en-AU" sz="1100" i="1" kern="1200" spc="-10">
                          <a:solidFill>
                            <a:schemeClr val="dk1"/>
                          </a:solidFill>
                          <a:effectLst/>
                          <a:latin typeface="Arial" panose="020B0604020202020204" pitchFamily="34" charset="0"/>
                          <a:ea typeface="+mn-ea"/>
                          <a:cs typeface="Arial" panose="020B0604020202020204" pitchFamily="34" charset="0"/>
                        </a:rPr>
                        <a:t>Fair Work Act 2009 </a:t>
                      </a:r>
                      <a:r>
                        <a:rPr lang="en-AU" sz="1100" kern="1200" spc="-10">
                          <a:solidFill>
                            <a:schemeClr val="dk1"/>
                          </a:solidFill>
                          <a:effectLst/>
                          <a:latin typeface="Arial" panose="020B0604020202020204" pitchFamily="34" charset="0"/>
                          <a:ea typeface="+mn-ea"/>
                          <a:cs typeface="Arial" panose="020B0604020202020204" pitchFamily="34" charset="0"/>
                        </a:rPr>
                        <a:t>(</a:t>
                      </a:r>
                      <a:r>
                        <a:rPr lang="en-AU" sz="1100" kern="1200" spc="-10" err="1">
                          <a:solidFill>
                            <a:schemeClr val="dk1"/>
                          </a:solidFill>
                          <a:effectLst/>
                          <a:latin typeface="Arial" panose="020B0604020202020204" pitchFamily="34" charset="0"/>
                          <a:ea typeface="+mn-ea"/>
                          <a:cs typeface="Arial" panose="020B0604020202020204" pitchFamily="34" charset="0"/>
                        </a:rPr>
                        <a:t>Cth</a:t>
                      </a:r>
                      <a:r>
                        <a:rPr lang="en-AU" sz="1100" kern="1200" spc="-10">
                          <a:solidFill>
                            <a:schemeClr val="dk1"/>
                          </a:solidFill>
                          <a:effectLst/>
                          <a:latin typeface="Arial" panose="020B0604020202020204" pitchFamily="34" charset="0"/>
                          <a:ea typeface="+mn-ea"/>
                          <a:cs typeface="Arial" panose="020B0604020202020204" pitchFamily="34" charset="0"/>
                        </a:rPr>
                        <a:t>) or take leave without pay are considered employees for the purpose of headcount.</a:t>
                      </a:r>
                    </a:p>
                    <a:p>
                      <a:pPr marL="0" algn="l" defTabSz="914400" rtl="0" eaLnBrk="1" fontAlgn="ctr" latinLnBrk="0" hangingPunct="1">
                        <a:lnSpc>
                          <a:spcPts val="1200"/>
                        </a:lnSpc>
                        <a:spcAft>
                          <a:spcPts val="20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Is there a requirement that the workload of staff be reduced to 40% while a business is receiving JobSaver payments? </a:t>
                      </a: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dirty="0">
                          <a:solidFill>
                            <a:schemeClr val="dk1"/>
                          </a:solidFill>
                          <a:effectLst/>
                          <a:latin typeface="Arial" panose="020B0604020202020204" pitchFamily="34" charset="0"/>
                          <a:ea typeface="+mn-ea"/>
                          <a:cs typeface="Arial" panose="020B0604020202020204" pitchFamily="34" charset="0"/>
                        </a:rPr>
                        <a:t>No. There is no requirement for staff workload or hours to reduce while a business is receiving </a:t>
                      </a:r>
                      <a:r>
                        <a:rPr lang="en-AU" sz="1100" kern="1200" spc="-10" dirty="0" err="1">
                          <a:solidFill>
                            <a:schemeClr val="dk1"/>
                          </a:solidFill>
                          <a:effectLst/>
                          <a:latin typeface="Arial" panose="020B0604020202020204" pitchFamily="34" charset="0"/>
                          <a:ea typeface="+mn-ea"/>
                          <a:cs typeface="Arial" panose="020B0604020202020204" pitchFamily="34" charset="0"/>
                        </a:rPr>
                        <a:t>JobSaver</a:t>
                      </a:r>
                      <a:r>
                        <a:rPr lang="en-AU" sz="1100" kern="1200" spc="-10" dirty="0">
                          <a:solidFill>
                            <a:schemeClr val="dk1"/>
                          </a:solidFill>
                          <a:effectLst/>
                          <a:latin typeface="Arial" panose="020B0604020202020204" pitchFamily="34" charset="0"/>
                          <a:ea typeface="+mn-ea"/>
                          <a:cs typeface="Arial" panose="020B0604020202020204" pitchFamily="34" charset="0"/>
                        </a:rPr>
                        <a:t>. </a:t>
                      </a:r>
                    </a:p>
                    <a:p>
                      <a:pPr marL="0" indent="0" algn="l" defTabSz="914400" rtl="0" eaLnBrk="1" fontAlgn="ctr" latinLnBrk="0" hangingPunct="1">
                        <a:lnSpc>
                          <a:spcPts val="1200"/>
                        </a:lnSpc>
                        <a:spcAft>
                          <a:spcPts val="200"/>
                        </a:spcAft>
                        <a:buFont typeface="Arial" panose="020B0604020202020204" pitchFamily="34" charset="0"/>
                        <a:buNone/>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69490256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886741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1260406877"/>
              </p:ext>
            </p:extLst>
          </p:nvPr>
        </p:nvGraphicFramePr>
        <p:xfrm>
          <a:off x="269220" y="1809052"/>
          <a:ext cx="11617979" cy="352681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a:ea typeface="+mn-ea"/>
                          <a:cs typeface="Arial"/>
                        </a:rPr>
                        <a:t>Question</a:t>
                      </a:r>
                      <a:endParaRPr lang="en-AU" sz="1200" b="1" kern="1200" spc="-10">
                        <a:solidFill>
                          <a:schemeClr val="bg1"/>
                        </a:solidFill>
                        <a:effectLst/>
                        <a:latin typeface="Arial"/>
                        <a:ea typeface="+mn-ea"/>
                        <a:cs typeface="Arial"/>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rtl="0" eaLnBrk="1" fontAlgn="ctr" latinLnBrk="0" hangingPunct="1">
                        <a:lnSpc>
                          <a:spcPts val="1200"/>
                        </a:lnSpc>
                        <a:spcBef>
                          <a:spcPts val="0"/>
                        </a:spcBef>
                        <a:spcAft>
                          <a:spcPts val="0"/>
                        </a:spcAft>
                        <a:buClrTx/>
                        <a:buSzTx/>
                        <a:buFontTx/>
                        <a:buNone/>
                      </a:pPr>
                      <a:r>
                        <a:rPr lang="en-AU" sz="1100" b="1" kern="1200" spc="-10">
                          <a:solidFill>
                            <a:schemeClr val="dk1"/>
                          </a:solidFill>
                          <a:effectLst/>
                          <a:latin typeface="Arial"/>
                          <a:ea typeface="+mn-ea"/>
                          <a:cs typeface="Arial"/>
                        </a:rPr>
                        <a:t>Is a letter from an accountant required, and in what circumstances and for what grants (now that multiple support payments are triggered by a 30 per cent decline in turnover)? </a:t>
                      </a:r>
                      <a:endParaRPr lang="en-AU" sz="1100" b="1" kern="1200" spc="-10">
                        <a:solidFill>
                          <a:schemeClr val="dk1"/>
                        </a:solidFill>
                        <a:effectLst/>
                        <a:latin typeface="Arial" panose="020B0604020202020204" pitchFamily="34" charset="0"/>
                        <a:ea typeface="+mn-ea"/>
                        <a:cs typeface="Arial" panose="020B0604020202020204" pitchFamily="34" charset="0"/>
                      </a:endParaRPr>
                    </a:p>
                    <a:p>
                      <a:pPr marL="0" marR="0" indent="0" algn="l" rtl="0" eaLnBrk="1" fontAlgn="ctr" latinLnBrk="0" hangingPunct="1">
                        <a:lnSpc>
                          <a:spcPts val="1200"/>
                        </a:lnSpc>
                        <a:spcBef>
                          <a:spcPts val="0"/>
                        </a:spcBef>
                        <a:spcAft>
                          <a:spcPts val="0"/>
                        </a:spcAft>
                        <a:buClrTx/>
                        <a:buSzTx/>
                        <a:buFontTx/>
                        <a:buNone/>
                      </a:pPr>
                      <a:r>
                        <a:rPr lang="en-AU" sz="1100" b="0" i="1" kern="1200" spc="-10">
                          <a:solidFill>
                            <a:schemeClr val="dk1"/>
                          </a:solidFill>
                          <a:effectLst/>
                          <a:latin typeface="Arial"/>
                          <a:ea typeface="+mn-ea"/>
                          <a:cs typeface="Arial"/>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rtl="0" eaLnBrk="1" fontAlgn="ctr" latinLnBrk="0" hangingPunct="1">
                        <a:lnSpc>
                          <a:spcPts val="1200"/>
                        </a:lnSpc>
                        <a:spcAft>
                          <a:spcPts val="200"/>
                        </a:spcAft>
                      </a:pPr>
                      <a:r>
                        <a:rPr lang="en-AU" sz="1100" i="1" kern="1200" spc="-10" dirty="0">
                          <a:solidFill>
                            <a:schemeClr val="dk1"/>
                          </a:solidFill>
                          <a:effectLst/>
                          <a:latin typeface="Arial"/>
                          <a:ea typeface="+mn-ea"/>
                          <a:cs typeface="Arial"/>
                        </a:rPr>
                        <a:t>Business Grant: </a:t>
                      </a:r>
                      <a:endParaRPr lang="en-AU" sz="1100" i="1" kern="1200" spc="-10" dirty="0">
                        <a:solidFill>
                          <a:schemeClr val="dk1"/>
                        </a:solidFill>
                        <a:effectLst/>
                        <a:latin typeface="Arial" panose="020B0604020202020204" pitchFamily="34" charset="0"/>
                        <a:ea typeface="+mn-ea"/>
                        <a:cs typeface="Arial" panose="020B0604020202020204" pitchFamily="34" charset="0"/>
                      </a:endParaRPr>
                    </a:p>
                    <a:p>
                      <a:pPr marL="0" algn="l" rtl="0" eaLnBrk="1" fontAlgn="ctr" latinLnBrk="0" hangingPunct="1">
                        <a:lnSpc>
                          <a:spcPts val="1200"/>
                        </a:lnSpc>
                        <a:spcAft>
                          <a:spcPts val="200"/>
                        </a:spcAft>
                      </a:pPr>
                      <a:r>
                        <a:rPr lang="en-AU" sz="1100" kern="1200" spc="-10" dirty="0">
                          <a:solidFill>
                            <a:schemeClr val="dk1"/>
                          </a:solidFill>
                          <a:effectLst/>
                          <a:latin typeface="Arial"/>
                          <a:ea typeface="+mn-ea"/>
                          <a:cs typeface="Arial"/>
                        </a:rPr>
                        <a:t>If you are applying for the Business Grant, a letter from a qualified accountant, a registered tax agent or a registered BAS agent confirming the decline in turnover of the business must be lodged if your business is not on the 'highly impacted industries list'.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a:ea typeface="+mn-ea"/>
                          <a:cs typeface="Arial"/>
                        </a:rPr>
                        <a:t>If you are applying for the Business Grant and your Business is on the “highly impacted industries list”, you are not required to submit a letter from a qualified accountant confirming the decline in turnover of your business, but will be required to provide details of your qualified accountant, registered tax agent or registered BAS agent for compliance checking.</a:t>
                      </a:r>
                    </a:p>
                    <a:p>
                      <a:pPr marL="0" algn="l" defTabSz="914400" rtl="0" eaLnBrk="1" fontAlgn="ctr" latinLnBrk="0" hangingPunct="1">
                        <a:lnSpc>
                          <a:spcPts val="1200"/>
                        </a:lnSpc>
                        <a:spcAft>
                          <a:spcPts val="200"/>
                        </a:spcAft>
                      </a:pPr>
                      <a:endParaRPr lang="en-AU" sz="1100" kern="1200" spc="-10" dirty="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200"/>
                        </a:spcAft>
                      </a:pPr>
                      <a:r>
                        <a:rPr lang="en-AU" sz="1100" i="1" kern="1200" spc="-10" dirty="0" err="1">
                          <a:solidFill>
                            <a:schemeClr val="dk1"/>
                          </a:solidFill>
                          <a:effectLst/>
                          <a:latin typeface="Arial"/>
                          <a:ea typeface="+mn-ea"/>
                          <a:cs typeface="Arial"/>
                        </a:rPr>
                        <a:t>JobSaver</a:t>
                      </a:r>
                      <a:r>
                        <a:rPr lang="en-AU" sz="1100" i="1" kern="1200" spc="-10" dirty="0">
                          <a:solidFill>
                            <a:schemeClr val="dk1"/>
                          </a:solidFill>
                          <a:effectLst/>
                          <a:latin typeface="Arial"/>
                          <a:ea typeface="+mn-ea"/>
                          <a:cs typeface="Arial"/>
                        </a:rPr>
                        <a:t>:</a:t>
                      </a:r>
                    </a:p>
                    <a:p>
                      <a:pPr marL="0" algn="l" rtl="0" eaLnBrk="1" fontAlgn="ctr" latinLnBrk="0" hangingPunct="1">
                        <a:lnSpc>
                          <a:spcPts val="1200"/>
                        </a:lnSpc>
                        <a:spcAft>
                          <a:spcPts val="200"/>
                        </a:spcAft>
                      </a:pPr>
                      <a:r>
                        <a:rPr lang="en-AU" sz="1100" kern="1200" spc="-10" dirty="0">
                          <a:solidFill>
                            <a:schemeClr val="dk1"/>
                          </a:solidFill>
                          <a:effectLst/>
                          <a:latin typeface="Arial"/>
                          <a:ea typeface="+mn-ea"/>
                          <a:cs typeface="Arial"/>
                        </a:rPr>
                        <a:t>If you are applying for </a:t>
                      </a:r>
                      <a:r>
                        <a:rPr lang="en-AU" sz="1100" kern="1200" spc="-10" dirty="0" err="1">
                          <a:solidFill>
                            <a:schemeClr val="dk1"/>
                          </a:solidFill>
                          <a:effectLst/>
                          <a:latin typeface="Arial"/>
                          <a:ea typeface="+mn-ea"/>
                          <a:cs typeface="Arial"/>
                        </a:rPr>
                        <a:t>JobSaver</a:t>
                      </a:r>
                      <a:r>
                        <a:rPr lang="en-AU" sz="1100" kern="1200" spc="-10" dirty="0">
                          <a:solidFill>
                            <a:schemeClr val="dk1"/>
                          </a:solidFill>
                          <a:effectLst/>
                          <a:latin typeface="Arial"/>
                          <a:ea typeface="+mn-ea"/>
                          <a:cs typeface="Arial"/>
                        </a:rPr>
                        <a:t>, a letter from a qualified accountant, a registered tax agent or a registered BAS agent confirming the decline in turnover of the business must be lodged if your business is not on the 'highly impacted industries list' or your business is on the “highly impacted list” and you are applying for a weekly </a:t>
                      </a:r>
                      <a:r>
                        <a:rPr lang="en-AU" sz="1100" kern="1200" spc="-10" dirty="0" err="1">
                          <a:solidFill>
                            <a:schemeClr val="dk1"/>
                          </a:solidFill>
                          <a:effectLst/>
                          <a:latin typeface="Arial"/>
                          <a:ea typeface="+mn-ea"/>
                          <a:cs typeface="Arial"/>
                        </a:rPr>
                        <a:t>JobSaver</a:t>
                      </a:r>
                      <a:r>
                        <a:rPr lang="en-AU" sz="1100" kern="1200" spc="-10" dirty="0">
                          <a:solidFill>
                            <a:schemeClr val="dk1"/>
                          </a:solidFill>
                          <a:effectLst/>
                          <a:latin typeface="Arial"/>
                          <a:ea typeface="+mn-ea"/>
                          <a:cs typeface="Arial"/>
                        </a:rPr>
                        <a:t> payment of more than $10,000.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a:ea typeface="+mn-ea"/>
                          <a:cs typeface="Arial"/>
                        </a:rPr>
                        <a:t>If you are applying for </a:t>
                      </a:r>
                      <a:r>
                        <a:rPr lang="en-AU" sz="1100" kern="1200" spc="-10" dirty="0" err="1">
                          <a:solidFill>
                            <a:schemeClr val="dk1"/>
                          </a:solidFill>
                          <a:effectLst/>
                          <a:latin typeface="Arial"/>
                          <a:ea typeface="+mn-ea"/>
                          <a:cs typeface="Arial"/>
                        </a:rPr>
                        <a:t>JobSaver</a:t>
                      </a:r>
                      <a:r>
                        <a:rPr lang="en-AU" sz="1100" kern="1200" spc="-10" dirty="0">
                          <a:solidFill>
                            <a:schemeClr val="dk1"/>
                          </a:solidFill>
                          <a:effectLst/>
                          <a:latin typeface="Arial"/>
                          <a:ea typeface="+mn-ea"/>
                          <a:cs typeface="Arial"/>
                        </a:rPr>
                        <a:t> and your Business is on the “highly impacted industries list”, you are not required to submit a letter from a qualified accountant confirming the decline in turnover of your business, but will be required to provide details of your qualified accountant, registered tax agent or registered BAS agent for compliance checking.</a:t>
                      </a:r>
                      <a:br>
                        <a:rPr lang="en-AU" sz="1100" kern="1200" spc="-10" dirty="0">
                          <a:solidFill>
                            <a:srgbClr val="000000"/>
                          </a:solidFill>
                          <a:effectLst/>
                          <a:latin typeface="Arial"/>
                          <a:ea typeface="+mn-ea"/>
                          <a:cs typeface="Arial"/>
                        </a:rPr>
                      </a:br>
                      <a:endParaRPr lang="en-AU" sz="1100" kern="1200" spc="-10" dirty="0">
                        <a:solidFill>
                          <a:srgbClr val="000000"/>
                        </a:solidFill>
                        <a:effectLst/>
                        <a:latin typeface="Arial"/>
                        <a:ea typeface="+mn-ea"/>
                        <a:cs typeface="Arial"/>
                      </a:endParaRPr>
                    </a:p>
                    <a:p>
                      <a:pPr marL="0" algn="l" defTabSz="914400" rtl="0" eaLnBrk="1" fontAlgn="ctr" latinLnBrk="0" hangingPunct="1">
                        <a:lnSpc>
                          <a:spcPts val="1200"/>
                        </a:lnSpc>
                        <a:spcAft>
                          <a:spcPts val="200"/>
                        </a:spcAft>
                      </a:pPr>
                      <a:r>
                        <a:rPr lang="en-AU" sz="1100" b="1" i="1" kern="1200" spc="-10" dirty="0">
                          <a:solidFill>
                            <a:schemeClr val="dk1"/>
                          </a:solidFill>
                          <a:effectLst/>
                          <a:latin typeface="Arial"/>
                          <a:ea typeface="+mn-ea"/>
                          <a:cs typeface="Arial"/>
                        </a:rPr>
                        <a:t>Continues on next page.</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160460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3453442"/>
              </p:ext>
            </p:extLst>
          </p:nvPr>
        </p:nvGraphicFramePr>
        <p:xfrm>
          <a:off x="269220" y="1809052"/>
          <a:ext cx="11617979" cy="484888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i="1" kern="1200" spc="-10">
                          <a:solidFill>
                            <a:schemeClr val="dk1"/>
                          </a:solidFill>
                          <a:effectLst/>
                          <a:latin typeface="Arial" panose="020B0604020202020204" pitchFamily="34" charset="0"/>
                          <a:ea typeface="+mn-ea"/>
                          <a:cs typeface="Arial" panose="020B0604020202020204" pitchFamily="34" charset="0"/>
                        </a:rPr>
                        <a:t>… Continued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b="1" kern="1200" spc="-10">
                        <a:solidFill>
                          <a:schemeClr val="dk1"/>
                        </a:solidFill>
                        <a:effectLst/>
                        <a:latin typeface="Arial" panose="020B0604020202020204" pitchFamily="34" charset="0"/>
                        <a:ea typeface="+mn-ea"/>
                        <a:cs typeface="Arial" panose="020B0604020202020204" pitchFamily="34" charset="0"/>
                      </a:endParaRPr>
                    </a:p>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Is a letter from an accountant required, and in what circumstances and for what grants (now that multiple support payments are triggered by a 30 per cent decline in turnover)?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b="1" i="1" kern="1200" spc="-10">
                          <a:solidFill>
                            <a:schemeClr val="dk1"/>
                          </a:solidFill>
                          <a:effectLst/>
                          <a:latin typeface="Arial" panose="020B0604020202020204" pitchFamily="34" charset="0"/>
                          <a:ea typeface="+mn-ea"/>
                          <a:cs typeface="Arial" panose="020B0604020202020204" pitchFamily="34" charset="0"/>
                        </a:rPr>
                        <a:t>… Continued </a:t>
                      </a:r>
                    </a:p>
                    <a:p>
                      <a:pPr marL="0" algn="l" defTabSz="914400" rtl="0" eaLnBrk="1" fontAlgn="ctr" latinLnBrk="0" hangingPunct="1">
                        <a:lnSpc>
                          <a:spcPts val="1200"/>
                        </a:lnSpc>
                        <a:spcAft>
                          <a:spcPts val="200"/>
                        </a:spcAft>
                      </a:pPr>
                      <a:endParaRPr lang="en-AU" sz="1100" i="1"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200"/>
                        </a:spcAft>
                      </a:pPr>
                      <a:r>
                        <a:rPr lang="en-AU" sz="1100" i="1" kern="1200" spc="-10">
                          <a:solidFill>
                            <a:schemeClr val="dk1"/>
                          </a:solidFill>
                          <a:effectLst/>
                          <a:latin typeface="Arial" panose="020B0604020202020204" pitchFamily="34" charset="0"/>
                          <a:ea typeface="+mn-ea"/>
                          <a:cs typeface="Arial" panose="020B0604020202020204" pitchFamily="34" charset="0"/>
                        </a:rPr>
                        <a:t>Micro-Business Grant: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If you are applying for the Micro-business Grant and you are not on the ‘highly impacted industries list’, then you are required to submit evidence confirming the decline in turnover of the business. This evidence can be in the form of a: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letter from a qualified accountant, registered tax agent or registered BAS agent;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bank account statement (separate from any personal accounts);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profit and loss statements from an accounting software and an annotated personal bank statement.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If you are applying for the Micro-business grant and your Business is on the “highly impacted industries list”, you are not required to submit a letter from a qualified accountant confirming the decline in turnover of your business.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Additionally, all businesses applying for the Micro-Business Grant (regardless of whether they are on the highly impacted industries list or not) must also submit evidence that the business had an aggregated annual turnover of more than $30,000 and less than $75,000 for the year ended 30 June 2020. This can be in a form of a: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letter from a qualified accountant, registered tax agent or registered BAS agent;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activity statements (BAS);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bank account statement (separate from any personal accounts);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Australian income tax return (from which businesses can choose to redact their tax file number);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 profit and loss statement from an accounting software for a minimum 3-month period for the 2019-20 financial year together with one of the following documents: </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an annotated personal bank statement for the same minimum 3-month period; or </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 2019-20 personal income return.</a:t>
                      </a:r>
                    </a:p>
                    <a:p>
                      <a:r>
                        <a:rPr lang="en-AU" sz="1100" kern="1200" spc="-10">
                          <a:solidFill>
                            <a:schemeClr val="dk1"/>
                          </a:solidFill>
                          <a:effectLst/>
                          <a:latin typeface="Arial" panose="020B0604020202020204" pitchFamily="34" charset="0"/>
                          <a:ea typeface="+mn-ea"/>
                          <a:cs typeface="Arial" panose="020B0604020202020204" pitchFamily="34" charset="0"/>
                        </a:rPr>
                        <a:t>Refer to Attachment A: List of highly impacted industries of the COVID-19 Business Grant Guidelines: </a:t>
                      </a:r>
                      <a:r>
                        <a:rPr lang="en-AU" sz="1100" u="sng" kern="1200">
                          <a:solidFill>
                            <a:schemeClr val="tx1"/>
                          </a:solidFill>
                          <a:effectLst/>
                          <a:latin typeface="Arial" panose="020B0604020202020204" pitchFamily="34" charset="0"/>
                          <a:ea typeface="+mn-ea"/>
                          <a:cs typeface="Arial" panose="020B0604020202020204" pitchFamily="34" charset="0"/>
                          <a:hlinkClick r:id="rId2"/>
                        </a:rPr>
                        <a:t>https://www.service.nsw.gov.au/2021-covid-19-business-grant-guidelines#attachment-a-list-of-highly-impacted-industries </a:t>
                      </a:r>
                      <a:endParaRPr lang="en-AU" sz="1100" u="sng" kern="1200">
                        <a:solidFill>
                          <a:schemeClr val="tx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28684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4165423776"/>
              </p:ext>
            </p:extLst>
          </p:nvPr>
        </p:nvGraphicFramePr>
        <p:xfrm>
          <a:off x="269220" y="1809052"/>
          <a:ext cx="11617979" cy="469648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What forms of evidence will be accepted for Micro business grant applicant?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Eligible businesses that are not on the highly impacted industries lists applying for the Micro-Business Grant are required to submit evidence that the business experienced a decline in turnover of 30% or more due to the Public Health Order over a minimum 2-week period within the Greater Sydney lockdown compared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lockdown commenced (12-25 June 2021).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This evidence can be in the form of a: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letter from a qualified accountant, registered tax agent or registered BAS agent;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bank account statement (separate from any personal accounts);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profit and loss statements from an accounting software and an annotated personal bank statement.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Additionally, all businesses applying for the Micro-Business Grant (regardless of whether they are on the highly impacted industries list or not) must also submit evidence that the business had an aggregated annual turnover of more than $30,000 and less than $75,000 for the year ended 30 June 2020. This can be in a form of a:</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letter from a qualified accountant, registered tax agent or registered BAS agent;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activity statement (BAS);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bank account statement (separate from any personal accounts);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Australian income tax return (from which businesses can choose to redact their tax file number);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 profit and loss statement from an accounting software for a minimum 3-month period for the 2019-20 financial year together with one of the following documents: </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an annotated personal bank statement for the same minimum 3-month period; or </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 2019-20 personal income return.</a:t>
                      </a:r>
                    </a:p>
                    <a:p>
                      <a:pPr marL="0" algn="l" defTabSz="914400" rtl="0" eaLnBrk="1" fontAlgn="ctr" latinLnBrk="0" hangingPunct="1">
                        <a:lnSpc>
                          <a:spcPts val="1200"/>
                        </a:lnSpc>
                        <a:spcAft>
                          <a:spcPts val="200"/>
                        </a:spcAft>
                      </a:pPr>
                      <a:endParaRPr lang="en-AU" sz="18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003713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735527226"/>
              </p:ext>
            </p:extLst>
          </p:nvPr>
        </p:nvGraphicFramePr>
        <p:xfrm>
          <a:off x="269220" y="1809052"/>
          <a:ext cx="11617979" cy="467108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Is aggregated annual turnover the only method of determining turnover where the business is new?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There are several circumstances where a business may not meet the eligibility criteria and supporting evidence requirements but may still be eligible for the Grant. These circumstances include: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Businesses not operating for the full year to 30 June 2020 (e.g. new businesses)</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Businesses affected by drought, bushfires or other natural disasters</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acquisition, disposal or business restructure that has impacted the business’ turnover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 sole trader or small partnership impacted by sickness, injury or leave.</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that are applying for either the Business Grant, Micro-business Grant or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that are unable to demonstrate turnover for a full year, a shorter period can be accepted provided that shorter period is representative of the “normal operating environment” of the business. The turnover for this shorter period will be annualised to get an equivalent annual turnover figure for the business.</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should generally use a minimum 3-month period to demonstrate turnover, and should provide:</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 Business Activity Statement (BAS) for at least one quarter (or 3-monthly BAS),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an Australian Tax Return annotated to show when the business commenced during the financial year.</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Where a business does not have the evidence outlined above (for example, because the business started between 1 January and 1 June 2021 or is a micro-business that does not submit a BAS), the following may be provided as evidence of annual turnover: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letter from a qualified accountant, registered tax agent or registered BAS agent;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business bank account statement for a minimum 3-month period (separate from any personal accounts), or the period for which the business has been operating if less than 3 months,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(for micro-business grant applicants only) a profit and loss statement from an accounting software for a minimum 3-month period, or the period for which the business has been operating if less than 3 months, and one of the following documents</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an annotated personal bank statement for the same period, or</a:t>
                      </a:r>
                    </a:p>
                    <a:p>
                      <a:pPr marL="628650" lvl="1" indent="-171450" algn="l" defTabSz="914400" rtl="0" eaLnBrk="1" fontAlgn="ctr" latinLnBrk="0" hangingPunct="1">
                        <a:lnSpc>
                          <a:spcPts val="1200"/>
                        </a:lnSpc>
                        <a:spcAft>
                          <a:spcPts val="20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a personal income tax return annotated to show when the business commenced during the financial year.</a:t>
                      </a:r>
                    </a:p>
                    <a:p>
                      <a:pPr marL="0" algn="l" defTabSz="914400" rtl="0" eaLnBrk="1" fontAlgn="ctr" latinLnBrk="0" hangingPunct="1">
                        <a:lnSpc>
                          <a:spcPts val="1200"/>
                        </a:lnSpc>
                        <a:spcAft>
                          <a:spcPts val="200"/>
                        </a:spcAft>
                      </a:pPr>
                      <a:endParaRPr lang="en-AU" sz="18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725622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946477045"/>
              </p:ext>
            </p:extLst>
          </p:nvPr>
        </p:nvGraphicFramePr>
        <p:xfrm>
          <a:off x="269220" y="1809052"/>
          <a:ext cx="11617979" cy="355529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tx1"/>
                          </a:solidFill>
                          <a:effectLst/>
                          <a:latin typeface="Arial" panose="020B0604020202020204" pitchFamily="34" charset="0"/>
                          <a:ea typeface="+mn-ea"/>
                          <a:cs typeface="Arial" panose="020B0604020202020204" pitchFamily="34" charset="0"/>
                        </a:rPr>
                        <a:t>How will Live music grant amounts be determined and applied for?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tx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tx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tx1"/>
                          </a:solidFill>
                          <a:effectLst/>
                          <a:latin typeface="Arial" panose="020B0604020202020204" pitchFamily="34" charset="0"/>
                          <a:ea typeface="+mn-ea"/>
                          <a:cs typeface="Arial" panose="020B0604020202020204" pitchFamily="34" charset="0"/>
                        </a:rPr>
                        <a:t>Please refer to the NSW Performing Arts COVID Support Package Guidelines. </a:t>
                      </a:r>
                    </a:p>
                    <a:p>
                      <a:pPr marL="0" algn="l" defTabSz="914400" rtl="0" eaLnBrk="1" fontAlgn="ctr" latinLnBrk="0" hangingPunct="1">
                        <a:lnSpc>
                          <a:spcPts val="1200"/>
                        </a:lnSpc>
                        <a:spcAft>
                          <a:spcPts val="200"/>
                        </a:spcAft>
                      </a:pPr>
                      <a:r>
                        <a:rPr lang="en-AU" sz="1100" u="sng" kern="1200">
                          <a:solidFill>
                            <a:schemeClr val="tx1"/>
                          </a:solidFill>
                          <a:effectLst/>
                          <a:latin typeface="Arial" panose="020B0604020202020204" pitchFamily="34" charset="0"/>
                          <a:ea typeface="+mn-ea"/>
                          <a:cs typeface="Arial" panose="020B0604020202020204" pitchFamily="34" charset="0"/>
                          <a:hlinkClick r:id="rId2"/>
                        </a:rPr>
                        <a:t>https://mk0createnswn7cpj5ax.kinstacdn.com/wp-content/uploads/2021/07/Guidelines_NSW-Performing-Arts-COVID-Support-Package.pdf </a:t>
                      </a:r>
                      <a:endParaRPr lang="en-AU" sz="1100" u="sng" kern="1200">
                        <a:solidFill>
                          <a:schemeClr val="tx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Can businesses use the payment of annual leave in lump sums to capitalise on the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support?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 Organisations should ensure that their payroll practices are consistent with normal business practice and have not been manipulated for the sole purpose of receiving a higher grant or support amount.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Payroll amounts are those reported in W1 of the Business Activity Statement (BAS) of a business. This includes such things as leave loading. Weekly Payroll should generally be determined by referring to the most recent BAS provided to the Australian Taxation Office (ATO) before 26 June 2021 for the 2020-21 financial year adjusted to exclude non-NSW employees and prorated over a 7-day period. An adjustment must also be made to exclude any amounts from W1 that have been withheld on behalf of contractors under voluntary agreements.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that do not submit a BAS or have no W1 amount should use the ATO definition of W1 (adjusted as outlined above) to calculate their Weekly payroll amount.</a:t>
                      </a:r>
                    </a:p>
                    <a:p>
                      <a:pPr marL="0" algn="l" defTabSz="914400" rtl="0" eaLnBrk="1" fontAlgn="ctr" latinLnBrk="0" hangingPunct="1">
                        <a:lnSpc>
                          <a:spcPts val="1200"/>
                        </a:lnSpc>
                        <a:spcAft>
                          <a:spcPts val="200"/>
                        </a:spcAft>
                      </a:pPr>
                      <a:endParaRPr lang="en-AU" sz="18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3466997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217862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2599698224"/>
              </p:ext>
            </p:extLst>
          </p:nvPr>
        </p:nvGraphicFramePr>
        <p:xfrm>
          <a:off x="269220" y="1809052"/>
          <a:ext cx="11617979" cy="460504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1159777">
                <a:tc>
                  <a:txBody>
                    <a:bodyPr/>
                    <a:lstStyle/>
                    <a:p>
                      <a:pPr marL="0" algn="l" defTabSz="914400" rtl="0" eaLnBrk="1" fontAlgn="ctr" latinLnBrk="0" hangingPunct="1">
                        <a:lnSpc>
                          <a:spcPts val="1200"/>
                        </a:lnSpc>
                      </a:pPr>
                      <a:r>
                        <a:rPr lang="en-AU" sz="1100" b="1" kern="1200" spc="-10">
                          <a:solidFill>
                            <a:schemeClr val="dk1"/>
                          </a:solidFill>
                          <a:effectLst/>
                          <a:latin typeface="Arial" panose="020B0604020202020204" pitchFamily="34" charset="0"/>
                          <a:ea typeface="+mn-ea"/>
                          <a:cs typeface="Arial" panose="020B0604020202020204" pitchFamily="34" charset="0"/>
                        </a:rPr>
                        <a:t>Is aggregated annual turnover the only method of determining turnover?</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algn="l" defTabSz="914400" rtl="0" eaLnBrk="1" fontAlgn="ctr" latinLnBrk="0" hangingPunct="1">
                        <a:lnSpc>
                          <a:spcPts val="1200"/>
                        </a:lnSpc>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a:spcAft>
                          <a:spcPts val="200"/>
                        </a:spcAft>
                      </a:pPr>
                      <a:r>
                        <a:rPr lang="en-AU" sz="1100" kern="1200">
                          <a:solidFill>
                            <a:schemeClr val="tx1"/>
                          </a:solidFill>
                          <a:effectLst/>
                          <a:latin typeface="Arial"/>
                          <a:ea typeface="+mn-ea"/>
                          <a:cs typeface="Arial"/>
                        </a:rPr>
                        <a:t>The definition of 'Aggregated Annual Turnover' is only used to determine the size of your business as per the turnover threshold requirements. </a:t>
                      </a:r>
                      <a:br>
                        <a:rPr lang="en-AU" sz="1100" kern="1200">
                          <a:solidFill>
                            <a:srgbClr val="000000"/>
                          </a:solidFill>
                          <a:effectLst/>
                          <a:latin typeface="Arial"/>
                          <a:ea typeface="+mn-ea"/>
                          <a:cs typeface="Arial"/>
                        </a:rPr>
                      </a:br>
                      <a:r>
                        <a:rPr lang="en-AU" sz="1100" kern="1200">
                          <a:solidFill>
                            <a:schemeClr val="tx1"/>
                          </a:solidFill>
                          <a:effectLst/>
                          <a:latin typeface="Arial"/>
                          <a:ea typeface="+mn-ea"/>
                          <a:cs typeface="Arial"/>
                        </a:rPr>
                        <a:t>[Refer to FAQ 1 for an explanation of aggregated annual turnover] </a:t>
                      </a:r>
                      <a:endParaRPr lang="en-AU" sz="1100" kern="1200">
                        <a:solidFill>
                          <a:schemeClr val="tx1"/>
                        </a:solidFill>
                        <a:effectLst/>
                        <a:latin typeface="Arial" panose="020B0604020202020204" pitchFamily="34" charset="0"/>
                        <a:ea typeface="+mn-ea"/>
                        <a:cs typeface="Arial" panose="020B0604020202020204" pitchFamily="34" charset="0"/>
                      </a:endParaRPr>
                    </a:p>
                    <a:p>
                      <a:pPr>
                        <a:spcAft>
                          <a:spcPts val="200"/>
                        </a:spcAft>
                      </a:pPr>
                      <a:r>
                        <a:rPr lang="en-AU" sz="1100" kern="1200">
                          <a:solidFill>
                            <a:schemeClr val="tx1"/>
                          </a:solidFill>
                          <a:effectLst/>
                          <a:latin typeface="Arial" panose="020B0604020202020204" pitchFamily="34" charset="0"/>
                          <a:ea typeface="+mn-ea"/>
                          <a:cs typeface="Arial" panose="020B0604020202020204" pitchFamily="34" charset="0"/>
                        </a:rPr>
                        <a:t>The requirement regarding aggregated annual turnover is separate to the decline in turnover test.</a:t>
                      </a:r>
                      <a:br>
                        <a:rPr lang="en-AU" sz="1100" kern="1200">
                          <a:solidFill>
                            <a:schemeClr val="tx1"/>
                          </a:solidFill>
                          <a:effectLst/>
                          <a:latin typeface="Arial" panose="020B0604020202020204" pitchFamily="34" charset="0"/>
                          <a:ea typeface="+mn-ea"/>
                          <a:cs typeface="Arial" panose="020B0604020202020204" pitchFamily="34" charset="0"/>
                        </a:rPr>
                      </a:br>
                      <a:r>
                        <a:rPr lang="en-AU" sz="1100" kern="1200">
                          <a:solidFill>
                            <a:schemeClr val="tx1"/>
                          </a:solidFill>
                          <a:effectLst/>
                          <a:latin typeface="Arial" panose="020B0604020202020204" pitchFamily="34" charset="0"/>
                          <a:ea typeface="+mn-ea"/>
                          <a:cs typeface="Arial" panose="020B0604020202020204" pitchFamily="34" charset="0"/>
                        </a:rPr>
                        <a:t>Once you have determined whether your business has aggregated annual turnover of at least $75,000 and no more than $50 million (for the Business Grant) or at least $75,000 and no more than $250 million (for JobSaver), you need to then determine if your business had a decline in turnover of 30% or more during the relevant test periods.</a:t>
                      </a:r>
                    </a:p>
                    <a:p>
                      <a:pPr>
                        <a:spcAft>
                          <a:spcPts val="200"/>
                        </a:spcAft>
                      </a:pPr>
                      <a:r>
                        <a:rPr lang="en-AU" sz="1100" kern="1200">
                          <a:solidFill>
                            <a:schemeClr val="tx1"/>
                          </a:solidFill>
                          <a:effectLst/>
                          <a:latin typeface="Arial"/>
                          <a:ea typeface="+mn-ea"/>
                          <a:cs typeface="Arial"/>
                        </a:rPr>
                        <a:t>Decline in turnover will be measured based on the current Goods and Services Tax ("GST") turnover of your business. </a:t>
                      </a:r>
                    </a:p>
                    <a:p>
                      <a:pPr>
                        <a:spcAft>
                          <a:spcPts val="200"/>
                        </a:spcAft>
                      </a:pPr>
                      <a:r>
                        <a:rPr lang="en-AU" sz="1100" kern="1200">
                          <a:solidFill>
                            <a:schemeClr val="tx1"/>
                          </a:solidFill>
                          <a:effectLst/>
                          <a:latin typeface="Arial"/>
                          <a:ea typeface="+mn-ea"/>
                          <a:cs typeface="Arial"/>
                        </a:rPr>
                        <a:t>Current GST turnover has the meaning given by the Income Tax Assessment Act 1997 (</a:t>
                      </a:r>
                      <a:r>
                        <a:rPr lang="en-AU" sz="1100" kern="1200" err="1">
                          <a:solidFill>
                            <a:schemeClr val="tx1"/>
                          </a:solidFill>
                          <a:effectLst/>
                          <a:latin typeface="Arial"/>
                          <a:ea typeface="+mn-ea"/>
                          <a:cs typeface="Arial"/>
                        </a:rPr>
                        <a:t>Cth</a:t>
                      </a:r>
                      <a:r>
                        <a:rPr lang="en-AU" sz="1100" kern="1200">
                          <a:solidFill>
                            <a:schemeClr val="tx1"/>
                          </a:solidFill>
                          <a:effectLst/>
                          <a:latin typeface="Arial"/>
                          <a:ea typeface="+mn-ea"/>
                          <a:cs typeface="Arial"/>
                        </a:rPr>
                        <a:t>) and the A New Tax System (Goods and Services Tax) Act 1999 (</a:t>
                      </a:r>
                      <a:r>
                        <a:rPr lang="en-AU" sz="1100" kern="1200" err="1">
                          <a:solidFill>
                            <a:schemeClr val="tx1"/>
                          </a:solidFill>
                          <a:effectLst/>
                          <a:latin typeface="Arial"/>
                          <a:ea typeface="+mn-ea"/>
                          <a:cs typeface="Arial"/>
                        </a:rPr>
                        <a:t>Cth</a:t>
                      </a:r>
                      <a:r>
                        <a:rPr lang="en-AU" sz="1100" kern="1200">
                          <a:solidFill>
                            <a:schemeClr val="tx1"/>
                          </a:solidFill>
                          <a:effectLst/>
                          <a:latin typeface="Arial"/>
                          <a:ea typeface="+mn-ea"/>
                          <a:cs typeface="Arial"/>
                        </a:rPr>
                        <a:t>) ("GST Act").</a:t>
                      </a:r>
                    </a:p>
                    <a:p>
                      <a:pPr>
                        <a:spcAft>
                          <a:spcPts val="200"/>
                        </a:spcAft>
                      </a:pPr>
                      <a:r>
                        <a:rPr lang="en-AU" sz="1100" kern="1200">
                          <a:solidFill>
                            <a:schemeClr val="tx1"/>
                          </a:solidFill>
                          <a:effectLst/>
                          <a:latin typeface="Arial" panose="020B0604020202020204" pitchFamily="34" charset="0"/>
                          <a:ea typeface="+mn-ea"/>
                          <a:cs typeface="Arial" panose="020B0604020202020204" pitchFamily="34" charset="0"/>
                        </a:rPr>
                        <a:t>Modifications</a:t>
                      </a:r>
                    </a:p>
                    <a:p>
                      <a:r>
                        <a:rPr lang="en-AU" sz="1100" kern="1200">
                          <a:solidFill>
                            <a:schemeClr val="tx1"/>
                          </a:solidFill>
                          <a:effectLst/>
                          <a:latin typeface="Arial" panose="020B0604020202020204" pitchFamily="34" charset="0"/>
                          <a:ea typeface="+mn-ea"/>
                          <a:cs typeface="Arial" panose="020B0604020202020204" pitchFamily="34" charset="0"/>
                        </a:rPr>
                        <a:t>In calculating current GST turnover, an applicant would need to make the following adjustments: </a:t>
                      </a:r>
                    </a:p>
                    <a:p>
                      <a:pPr marL="171450" indent="-171450">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Section 188-15 of the GST Act applies as if a reference to a month was a reference to the fortnight;</a:t>
                      </a:r>
                    </a:p>
                    <a:p>
                      <a:pPr marL="171450" indent="-171450">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Subsection 188-15(1) of the GST Act is to be applied at the end of the fortnight;</a:t>
                      </a:r>
                    </a:p>
                    <a:p>
                      <a:pPr marL="171450" indent="-171450">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Subsection 188-15(1) of the GST Act has effect as if the reference in that subsection to “, or are likely to make, during the 12 months ending at the end of that month,” was instead a reference to “during that fortnight”;</a:t>
                      </a:r>
                    </a:p>
                    <a:p>
                      <a:pPr marL="171450" indent="-171450">
                        <a:spcAft>
                          <a:spcPts val="200"/>
                        </a:spcAft>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Subsection 188-15(2) of the GST Act (about members of GST groups) is to be disregarded;</a:t>
                      </a:r>
                    </a:p>
                    <a:p>
                      <a:pPr>
                        <a:spcAft>
                          <a:spcPts val="200"/>
                        </a:spcAft>
                      </a:pPr>
                      <a:r>
                        <a:rPr lang="en-AU" sz="1100" kern="1200">
                          <a:solidFill>
                            <a:schemeClr val="tx1"/>
                          </a:solidFill>
                          <a:effectLst/>
                          <a:latin typeface="Arial" panose="020B0604020202020204" pitchFamily="34" charset="0"/>
                          <a:ea typeface="+mn-ea"/>
                          <a:cs typeface="Arial" panose="020B0604020202020204" pitchFamily="34" charset="0"/>
                        </a:rPr>
                        <a:t>Each external Territory is treated as forming part of the indirect tax zone (within the meaning of the GST Act).</a:t>
                      </a:r>
                    </a:p>
                    <a:p>
                      <a:r>
                        <a:rPr lang="en-AU" sz="1100" kern="1200">
                          <a:solidFill>
                            <a:schemeClr val="tx1"/>
                          </a:solidFill>
                          <a:effectLst/>
                          <a:latin typeface="Arial" panose="020B0604020202020204" pitchFamily="34" charset="0"/>
                          <a:ea typeface="+mn-ea"/>
                          <a:cs typeface="Arial" panose="020B0604020202020204" pitchFamily="34" charset="0"/>
                        </a:rPr>
                        <a:t>The above-mentioned modifications to the GST Act have the effect to:</a:t>
                      </a:r>
                    </a:p>
                    <a:p>
                      <a:pPr marL="171450" indent="-171450">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Enable applicants to calculate GST Turnover for a period of a fortnight;</a:t>
                      </a:r>
                    </a:p>
                    <a:p>
                      <a:pPr marL="171450" indent="-171450">
                        <a:buFont typeface="Arial" panose="020B0604020202020204" pitchFamily="34" charset="0"/>
                        <a:buChar char="•"/>
                      </a:pPr>
                      <a:r>
                        <a:rPr lang="en-AU" sz="1100" kern="1200">
                          <a:solidFill>
                            <a:schemeClr val="tx1"/>
                          </a:solidFill>
                          <a:effectLst/>
                          <a:latin typeface="Arial" panose="020B0604020202020204" pitchFamily="34" charset="0"/>
                          <a:ea typeface="+mn-ea"/>
                          <a:cs typeface="Arial" panose="020B0604020202020204" pitchFamily="34" charset="0"/>
                        </a:rPr>
                        <a:t>If an applicant is part of a GST group, the applicant will calculate its GST turnover as if it was not part of the GST group. This means that supplies made by one group member to another will be included in GST turnover for the purposes of the decline in turnover test.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943755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878088502"/>
              </p:ext>
            </p:extLst>
          </p:nvPr>
        </p:nvGraphicFramePr>
        <p:xfrm>
          <a:off x="269220" y="1809052"/>
          <a:ext cx="11617979" cy="428881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Are businesses required to use the fortnight with the lowest turnover in the period between 26 June and 17 July 2021 in calculating their decline in turnover when applying for the Business grant?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 businesses are not required to pick the two-week period with the lowest turnover for the purposes of the decline in turnover test. The test periods are outlined below depending on whether you are applying for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the Business Grant or the Micro-Business Grant.</a:t>
                      </a:r>
                    </a:p>
                    <a:p>
                      <a:pPr marL="0" algn="l" defTabSz="914400" rtl="0" eaLnBrk="1" fontAlgn="ctr" latinLnBrk="0" hangingPunct="1">
                        <a:lnSpc>
                          <a:spcPts val="1200"/>
                        </a:lnSpc>
                        <a:spcAft>
                          <a:spcPts val="200"/>
                        </a:spcAft>
                      </a:pPr>
                      <a:r>
                        <a:rPr lang="en-AU" sz="1100" i="1" kern="1200" spc="-10" err="1">
                          <a:solidFill>
                            <a:schemeClr val="dk1"/>
                          </a:solidFill>
                          <a:effectLst/>
                          <a:latin typeface="Arial" panose="020B0604020202020204" pitchFamily="34" charset="0"/>
                          <a:ea typeface="+mn-ea"/>
                          <a:cs typeface="Arial" panose="020B0604020202020204" pitchFamily="34" charset="0"/>
                        </a:rPr>
                        <a:t>JobSaver</a:t>
                      </a:r>
                      <a:r>
                        <a:rPr lang="en-AU" sz="1100" i="1" kern="1200" spc="-10">
                          <a:solidFill>
                            <a:schemeClr val="dk1"/>
                          </a:solidFill>
                          <a:effectLst/>
                          <a:latin typeface="Arial" panose="020B0604020202020204" pitchFamily="34" charset="0"/>
                          <a:ea typeface="+mn-ea"/>
                          <a:cs typeface="Arial" panose="020B0604020202020204" pitchFamily="34" charset="0"/>
                        </a:rPr>
                        <a:t> and the Micro-Business Grant: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To show the required decline in turnover for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businesses must choose any minimum two-week period between the 26 June 2021 to 28 August 2021 and compare it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two-week period immediately before the lockdown commenced (i.e. 12 June 2021 to 25 June 2021).</a:t>
                      </a:r>
                    </a:p>
                    <a:p>
                      <a:pPr marL="0" algn="l" defTabSz="914400" rtl="0" eaLnBrk="1" fontAlgn="ctr" latinLnBrk="0" hangingPunct="1">
                        <a:lnSpc>
                          <a:spcPts val="1200"/>
                        </a:lnSpc>
                        <a:spcAft>
                          <a:spcPts val="200"/>
                        </a:spcAft>
                      </a:pPr>
                      <a:r>
                        <a:rPr lang="en-AU" sz="1100" i="1" kern="1200" spc="-10">
                          <a:solidFill>
                            <a:schemeClr val="dk1"/>
                          </a:solidFill>
                          <a:effectLst/>
                          <a:latin typeface="Arial" panose="020B0604020202020204" pitchFamily="34" charset="0"/>
                          <a:ea typeface="+mn-ea"/>
                          <a:cs typeface="Arial" panose="020B0604020202020204" pitchFamily="34" charset="0"/>
                        </a:rPr>
                        <a:t>Business Grant: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To show the required decline in turnover for the Business Grant, businesses must choose any minimum two-week period between the 26 June 2021 to 17 July 2021 and compare it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two-week period immediately before the lockdown commenced (i.e. 12 June 2021 to 25 June 2021).</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can choose any 14-day (minimum) period between 26 June 2021 and 17 July 2021.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and not-for-profit organisations on the NSW border with Victoria impacted by the stay-at-home orders that began on 27 May 2021 may use a different comparison period to demonstrate a decline in turnover. These businesses must demonstrate a decline in turnover over a minimum 14 day period from 27 May 2021 to 17 July 2021.</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selected 2021 period must then be compared to the same period (i.e. the same dates) in 2019. For example, if the period selected in 2021 is 17 June to 10 July 2021, this must be compared to the turnover for the period 17 June to 10 July 2019.</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383551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1642173938"/>
              </p:ext>
            </p:extLst>
          </p:nvPr>
        </p:nvGraphicFramePr>
        <p:xfrm>
          <a:off x="269220" y="1809052"/>
          <a:ext cx="11617979" cy="413822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What is the definition of payroll to be used for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a:t>
                      </a:r>
                      <a:endParaRPr lang="en-AU" sz="1100" b="1" i="1" kern="1200" spc="-10">
                        <a:solidFill>
                          <a:schemeClr val="dk1"/>
                        </a:solidFill>
                        <a:effectLst/>
                        <a:latin typeface="Arial" panose="020B0604020202020204" pitchFamily="34" charset="0"/>
                        <a:ea typeface="+mn-ea"/>
                        <a:cs typeface="Arial" panose="020B0604020202020204" pitchFamily="34" charset="0"/>
                      </a:endParaRP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b="1" i="1" kern="1200" spc="-10">
                          <a:solidFill>
                            <a:schemeClr val="dk1"/>
                          </a:solidFill>
                          <a:effectLst/>
                          <a:latin typeface="Arial" panose="020B0604020202020204" pitchFamily="34" charset="0"/>
                          <a:ea typeface="+mn-ea"/>
                          <a:cs typeface="Arial" panose="020B0604020202020204" pitchFamily="34" charset="0"/>
                        </a:rPr>
                        <a:t>Payroll </a:t>
                      </a:r>
                      <a:r>
                        <a:rPr lang="en-AU" sz="1100" i="1" kern="1200" spc="-10">
                          <a:solidFill>
                            <a:schemeClr val="dk1"/>
                          </a:solidFill>
                          <a:effectLst/>
                          <a:latin typeface="Arial" panose="020B0604020202020204" pitchFamily="34" charset="0"/>
                          <a:ea typeface="+mn-ea"/>
                          <a:cs typeface="Arial" panose="020B0604020202020204" pitchFamily="34" charset="0"/>
                        </a:rPr>
                        <a:t>means the Australian Tax Office (ATO) concept of total salary, wages and other payments, as declared at W1 in a Business Activity Statement (BAS) with respect to the payments made for employees that usually worked, or were based, in New South Wales.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Weekly Payroll should generally be determined by referring to the calculations underlying the most recent Business Activity Statement (BAS) provided to the Australian Taxation Office (ATO) prior to 26 June 2021 for the 2020-21 financial year. Item W1 in the BAS includes amounts of wages, salaries and other payments that are subject to PAYG withholding tax.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Payments subject to withholding tax in W1 includes allowances, leave loading, director fees and termination payments but does not include payments such as superannuation contributions, amount subject to salary sacrifice, interest or dividends. For the purposes of calculating Weekly Payroll, businesses should deduct amounts from W1 that have been withheld on behalf of contractors under voluntary agreements. For businesses that operate in other States and Territories, they should calculate the W1 amount for employees who usually work or were based in New South Wales during the relevant BAS period (i.e. to remove disclosures relating to non-New South Wales employees), as well as then deducting amounts voluntarily withheld on behalf of contractors.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Businesses that do not submit a BAS or have no W1 amount should use the ATO definition of W1 to calculate the total wages, salaries and other amounts, excluding amounts withheld on behalf of contractors, for employees who usually worked, or were based, in New South Wales the month of April or May 2021. That amount should be divided by the number of calendar days in the month and multiplied by 7. This will give the Weekly Payroll amount.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What is the definition of an employee for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purposes? Does it include directors?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b="1" i="1" kern="1200" spc="-10">
                          <a:solidFill>
                            <a:schemeClr val="dk1"/>
                          </a:solidFill>
                          <a:effectLst/>
                          <a:latin typeface="Arial" panose="020B0604020202020204" pitchFamily="34" charset="0"/>
                          <a:ea typeface="+mn-ea"/>
                          <a:cs typeface="Arial" panose="020B0604020202020204" pitchFamily="34" charset="0"/>
                        </a:rPr>
                        <a:t>Employee</a:t>
                      </a:r>
                      <a:r>
                        <a:rPr lang="en-AU" sz="1100" i="1" kern="1200" spc="-10">
                          <a:solidFill>
                            <a:schemeClr val="dk1"/>
                          </a:solidFill>
                          <a:effectLst/>
                          <a:latin typeface="Arial" panose="020B0604020202020204" pitchFamily="34" charset="0"/>
                          <a:ea typeface="+mn-ea"/>
                          <a:cs typeface="Arial" panose="020B0604020202020204" pitchFamily="34" charset="0"/>
                        </a:rPr>
                        <a:t> has the same meaning as its ordinary or common law meaning. Where it is not known whether there is an employee/employer relationship, businesses and not-for-profit (NFP) organisations should consider the guidance provided by the ATO using the Employee/contractor decision tool - </a:t>
                      </a:r>
                      <a:r>
                        <a:rPr lang="en-AU" sz="1100" i="1" u="sng" kern="1200">
                          <a:solidFill>
                            <a:schemeClr val="tx1"/>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Employee/contractor decision tool | Australian Taxation Office (ato.gov.au).</a:t>
                      </a:r>
                      <a:endParaRPr lang="en-AU" sz="1100" i="1" u="sng" kern="1200">
                        <a:solidFill>
                          <a:schemeClr val="tx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113385243"/>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724010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913503805"/>
              </p:ext>
            </p:extLst>
          </p:nvPr>
        </p:nvGraphicFramePr>
        <p:xfrm>
          <a:off x="269220" y="1809052"/>
          <a:ext cx="11617979" cy="441762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dirty="0">
                          <a:solidFill>
                            <a:schemeClr val="bg1"/>
                          </a:solidFill>
                          <a:effectLst/>
                          <a:latin typeface="Arial" panose="020B0604020202020204" pitchFamily="34" charset="0"/>
                          <a:ea typeface="+mn-ea"/>
                          <a:cs typeface="Arial" panose="020B0604020202020204" pitchFamily="34" charset="0"/>
                        </a:rPr>
                        <a:t>Question</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Where a non-employing business is applying for the Micro-Business Grant, how will it be determined whether the business is the primary income source for the associated person?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dirty="0">
                          <a:solidFill>
                            <a:schemeClr val="dk1"/>
                          </a:solidFill>
                          <a:effectLst/>
                          <a:latin typeface="Arial" panose="020B0604020202020204" pitchFamily="34" charset="0"/>
                          <a:ea typeface="+mn-ea"/>
                          <a:cs typeface="Arial" panose="020B0604020202020204" pitchFamily="34" charset="0"/>
                        </a:rPr>
                        <a:t>Added: 20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For non-employing businesses, to be eligible the business receiving payments must be the primary income source for the business owner.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The requirement is to declare that the business is the primary income source. Individuals with more than one non-employing business may only claim payments for one business.</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Your primary income source is the source you derive most of your positive cashflows from. </a:t>
                      </a:r>
                    </a:p>
                    <a:p>
                      <a:pPr marL="0" algn="l" defTabSz="914400" rtl="0" eaLnBrk="1" fontAlgn="ctr" latinLnBrk="0" hangingPunct="1">
                        <a:lnSpc>
                          <a:spcPts val="1200"/>
                        </a:lnSpc>
                        <a:spcAft>
                          <a:spcPts val="200"/>
                        </a:spcAft>
                      </a:pPr>
                      <a:endParaRPr lang="en-AU" sz="1100"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412554698"/>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How do advisors/agents assist their clients with respect to the application process for the grants and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Your accountant or tax agent can apply on behalf of your business. They will need to provide a letter of authority from you to show that they are authorised to act on behalf of your business if they are not listed as an associate on the Australian Business Register.</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Advisors/agents may assist their clients with the following:</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determining their aggregated turnover;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determining their decline in turnover;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calculating weekly payroll;</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calculating headcount;</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collation of required evidence; and</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if a qualified accountant, registered tax agent or registered BAS agent – provision of a letter advising the decline in turnover.</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application for the grants or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is an online process through Service NSW which businesses are to complete.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405327717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600889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2595318842"/>
              </p:ext>
            </p:extLst>
          </p:nvPr>
        </p:nvGraphicFramePr>
        <p:xfrm>
          <a:off x="269220" y="1809052"/>
          <a:ext cx="11617979" cy="477503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dirty="0">
                          <a:solidFill>
                            <a:schemeClr val="bg1"/>
                          </a:solidFill>
                          <a:effectLst/>
                          <a:latin typeface="Arial" panose="020B0604020202020204" pitchFamily="34" charset="0"/>
                          <a:ea typeface="+mn-ea"/>
                          <a:cs typeface="Arial" panose="020B0604020202020204" pitchFamily="34" charset="0"/>
                        </a:rPr>
                        <a:t>Question</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dirty="0">
                          <a:solidFill>
                            <a:schemeClr val="bg1"/>
                          </a:solidFill>
                          <a:effectLst/>
                          <a:latin typeface="Arial" panose="020B0604020202020204" pitchFamily="34" charset="0"/>
                          <a:ea typeface="+mn-ea"/>
                          <a:cs typeface="Arial" panose="020B0604020202020204" pitchFamily="34" charset="0"/>
                        </a:rPr>
                        <a:t>Response</a:t>
                      </a:r>
                      <a:endParaRPr lang="en-AU" sz="1200" b="1" kern="1200" spc="-10" dirty="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Are factsheets available that provide an indicative timeline to assist small businesses in knowing when they can apply for assistance?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Service NSW provides guidelines on their website for all COVID-19 support grants.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website is updated regularly with guidance on how to apply and clarification of the eligibility criteria.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19001339"/>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What guidance is available to ensure that business advisors (such as accountants and bookkeepers) are correctly assisting their clients with respect to applications for the COVID-19 support? </a:t>
                      </a:r>
                      <a:r>
                        <a:rPr lang="en-AU" sz="1100" b="0" i="1" kern="1200" spc="-10" dirty="0">
                          <a:solidFill>
                            <a:schemeClr val="dk1"/>
                          </a:solidFill>
                          <a:effectLst/>
                          <a:latin typeface="Arial" panose="020B0604020202020204" pitchFamily="34" charset="0"/>
                          <a:ea typeface="+mn-ea"/>
                          <a:cs typeface="Arial" panose="020B0604020202020204" pitchFamily="34" charset="0"/>
                        </a:rPr>
                        <a:t>Added: 20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Service NSW provides guidelines on their website for all COVID-19 support grants.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The website is updated regularly with further guidance on how to apply and clarification of the eligibility criteria. </a:t>
                      </a:r>
                    </a:p>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In addition to the eligibility criteria, definitions and terms and conditions are provided to assist in the application process. Where uncertainty remains, please contact Service NSW directly.</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410522213"/>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dirty="0">
                          <a:solidFill>
                            <a:schemeClr val="dk1"/>
                          </a:solidFill>
                          <a:effectLst/>
                          <a:latin typeface="Arial" panose="020B0604020202020204" pitchFamily="34" charset="0"/>
                          <a:ea typeface="+mn-ea"/>
                          <a:cs typeface="Arial" panose="020B0604020202020204" pitchFamily="34" charset="0"/>
                        </a:rPr>
                        <a:t>What is meant by primary income source from a non-employing businesses? </a:t>
                      </a:r>
                    </a:p>
                    <a:p>
                      <a:pPr marL="0" marR="0" indent="0" algn="l" defTabSz="914400" rtl="0" eaLnBrk="1" fontAlgn="ctr" latinLnBrk="0" hangingPunct="1">
                        <a:lnSpc>
                          <a:spcPts val="1200"/>
                        </a:lnSpc>
                        <a:spcBef>
                          <a:spcPts val="0"/>
                        </a:spcBef>
                        <a:spcAft>
                          <a:spcPts val="0"/>
                        </a:spcAft>
                        <a:buClrTx/>
                        <a:buSzTx/>
                        <a:buFontTx/>
                        <a:buNone/>
                        <a:tabLst/>
                        <a:defRPr/>
                      </a:pPr>
                      <a:r>
                        <a:rPr lang="en-AU" sz="1100" b="0" i="1" kern="1200" spc="-10" dirty="0">
                          <a:solidFill>
                            <a:schemeClr val="dk1"/>
                          </a:solidFill>
                          <a:effectLst/>
                          <a:latin typeface="Arial" panose="020B0604020202020204" pitchFamily="34" charset="0"/>
                          <a:ea typeface="+mn-ea"/>
                          <a:cs typeface="Arial" panose="020B0604020202020204" pitchFamily="34" charset="0"/>
                        </a:rPr>
                        <a:t>Added: 7 October 2021 </a:t>
                      </a:r>
                      <a:endParaRPr lang="en-AU" sz="1100" b="1" kern="1200" spc="-10" dirty="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dirty="0">
                          <a:solidFill>
                            <a:schemeClr val="dk1"/>
                          </a:solidFill>
                          <a:effectLst/>
                          <a:latin typeface="Arial" panose="020B0604020202020204" pitchFamily="34" charset="0"/>
                          <a:ea typeface="+mn-ea"/>
                          <a:cs typeface="Arial" panose="020B0604020202020204" pitchFamily="34" charset="0"/>
                        </a:rPr>
                        <a:t>A non-employing business will be considered to be the primary income source of an associated person where more than 50 per cent of the total income of the associated person for the year ended 30 June 2020 comes from that non-employing business.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3705030803"/>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511394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677906258"/>
              </p:ext>
            </p:extLst>
          </p:nvPr>
        </p:nvGraphicFramePr>
        <p:xfrm>
          <a:off x="269220" y="1809052"/>
          <a:ext cx="11617979" cy="474782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algn="l" defTabSz="914400" rtl="0" eaLnBrk="1" fontAlgn="ctr" latinLnBrk="0" hangingPunct="1">
                        <a:lnSpc>
                          <a:spcPts val="1200"/>
                        </a:lnSpc>
                      </a:pPr>
                      <a:r>
                        <a:rPr lang="en-AU" sz="1100" b="1" kern="1200" spc="-10">
                          <a:solidFill>
                            <a:schemeClr val="dk1"/>
                          </a:solidFill>
                          <a:effectLst/>
                          <a:latin typeface="Arial" panose="020B0604020202020204" pitchFamily="34" charset="0"/>
                          <a:ea typeface="+mn-ea"/>
                          <a:cs typeface="Arial" panose="020B0604020202020204" pitchFamily="34" charset="0"/>
                        </a:rPr>
                        <a:t>Should the decline in turnover be calculated on a cash or accrual basis for </a:t>
                      </a:r>
                      <a:r>
                        <a:rPr lang="en-AU" sz="1100" b="1" kern="1200" spc="-10" err="1">
                          <a:solidFill>
                            <a:schemeClr val="dk1"/>
                          </a:solidFill>
                          <a:effectLst/>
                          <a:latin typeface="Arial" panose="020B0604020202020204" pitchFamily="34" charset="0"/>
                          <a:ea typeface="+mn-ea"/>
                          <a:cs typeface="Arial" panose="020B0604020202020204" pitchFamily="34" charset="0"/>
                        </a:rPr>
                        <a:t>JobSaver</a:t>
                      </a:r>
                      <a:r>
                        <a:rPr lang="en-AU" sz="1100" b="1" kern="1200" spc="-10">
                          <a:solidFill>
                            <a:schemeClr val="dk1"/>
                          </a:solidFill>
                          <a:effectLst/>
                          <a:latin typeface="Arial" panose="020B0604020202020204" pitchFamily="34" charset="0"/>
                          <a:ea typeface="+mn-ea"/>
                          <a:cs typeface="Arial" panose="020B0604020202020204" pitchFamily="34" charset="0"/>
                        </a:rPr>
                        <a:t> applicants?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algn="l" defTabSz="914400" rtl="0" eaLnBrk="1" fontAlgn="ctr" latinLnBrk="0" hangingPunct="1">
                        <a:lnSpc>
                          <a:spcPts val="1200"/>
                        </a:lnSpc>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rtl="0" eaLnBrk="1" fontAlgn="ctr" latinLnBrk="0" hangingPunct="1">
                        <a:lnSpc>
                          <a:spcPts val="1200"/>
                        </a:lnSpc>
                        <a:spcAft>
                          <a:spcPts val="200"/>
                        </a:spcAft>
                      </a:pPr>
                      <a:r>
                        <a:rPr lang="en-AU" sz="1100" kern="1200" spc="-10">
                          <a:solidFill>
                            <a:schemeClr val="dk1"/>
                          </a:solidFill>
                          <a:effectLst/>
                          <a:latin typeface="Arial"/>
                          <a:ea typeface="+mn-ea"/>
                          <a:cs typeface="Arial"/>
                        </a:rPr>
                        <a:t>Decline in turnover will be measured based on the Goods and Services Tax ("GST") turnover of your business. As such, if you report GST turnover on your BAS to the ATO on an accrual basis, you should use this method. If you report GST turnover on your BAS to the ATO on a cash basis, you should use this method. </a:t>
                      </a: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To meet the decline in Turnover Test for JobSaver you need to show a decline in turnover over a minimum 2-week consecutive period from 26 June 2021 to 28 August 2021, compared to:</a:t>
                      </a:r>
                    </a:p>
                    <a:p>
                      <a:pPr marL="171450" indent="-171450" algn="l" defTabSz="914400" rtl="0" eaLnBrk="1" fontAlgn="ctr" latinLnBrk="0" hangingPunct="1">
                        <a:lnSpc>
                          <a:spcPts val="1200"/>
                        </a:lnSpc>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(12 June to 25 June 2021).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For any business that reports GST on a cash basis, you may not see a decline in turnover until later during the Greater Sydney lockdown period. Once you have demonstrated your eligibility, however, your JobSaver payments will be backdated to 18 July 2021.</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419742">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Should the decline in turnover be calculated on a cash or accrual basis for the Business Grant?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285"/>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a:ea typeface="+mn-ea"/>
                          <a:cs typeface="Arial"/>
                        </a:rPr>
                        <a:t>Decline in turnover will be measured based on the Goods and Services Tax ("GST") turnover of your business. As such, if you report GST turnover on your BAS to the ATO on an accrual basis, you should use this method. If you report GST turnover on your BAS to the ATO on a cash basis, you should use this method.</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To meet the decline in turnover test for the Business Grant, you need to have experienced a decline in turnover of 30% or more due to the Public Health Order over a minimum 2-week consecutive period from 26 June 2021 to 17 July 2021 compared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(12 June to 25 June 2021).</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This Business Grant covers the first three weeks of the Greater Sydney lockdown. For any business that reports GST on a cash basis, you may not see a decline in turnover until later during the lockdown period. You may, however, be eligible for JobSaver, which covers from 18 July 2021 until the end of the lockdown. </a:t>
                      </a:r>
                    </a:p>
                    <a:p>
                      <a:pPr marL="0" algn="l" defTabSz="914400" rtl="0" eaLnBrk="1" fontAlgn="ctr" latinLnBrk="0" hangingPunct="1">
                        <a:lnSpc>
                          <a:spcPts val="1200"/>
                        </a:lnSpc>
                        <a:spcAft>
                          <a:spcPts val="20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638026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14385405"/>
              </p:ext>
            </p:extLst>
          </p:nvPr>
        </p:nvGraphicFramePr>
        <p:xfrm>
          <a:off x="269220" y="1809052"/>
          <a:ext cx="11617979" cy="472242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algn="l" defTabSz="914400" rtl="0" eaLnBrk="1" fontAlgn="ctr" latinLnBrk="0" hangingPunct="1">
                        <a:lnSpc>
                          <a:spcPts val="1200"/>
                        </a:lnSpc>
                      </a:pPr>
                      <a:r>
                        <a:rPr lang="en-AU" sz="1100" b="1" kern="1200" spc="-10">
                          <a:solidFill>
                            <a:schemeClr val="dk1"/>
                          </a:solidFill>
                          <a:effectLst/>
                          <a:latin typeface="Arial" panose="020B0604020202020204" pitchFamily="34" charset="0"/>
                          <a:ea typeface="+mn-ea"/>
                          <a:cs typeface="Arial" panose="020B0604020202020204" pitchFamily="34" charset="0"/>
                        </a:rPr>
                        <a:t>Should the decline in turnover be calculated on a cash or accrual basis for the Micro-business Grant?</a:t>
                      </a:r>
                    </a:p>
                    <a:p>
                      <a:pPr marL="0" algn="l" defTabSz="914400" rtl="0" eaLnBrk="1" fontAlgn="ctr" latinLnBrk="0" hangingPunct="1">
                        <a:lnSpc>
                          <a:spcPts val="1200"/>
                        </a:lnSpc>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algn="l" defTabSz="914400" rtl="0" eaLnBrk="1" fontAlgn="ctr" latinLnBrk="0" hangingPunct="1">
                        <a:lnSpc>
                          <a:spcPts val="1200"/>
                        </a:lnSpc>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a:ea typeface="+mn-ea"/>
                          <a:cs typeface="Arial"/>
                        </a:rPr>
                        <a:t>To meet the Decline in Turnover Test for the Micro-business Grant, you need to have experienced a decline in turnover of 30% or more due to the Public Health Order over a minimum 2-week consecutive period from 26 June 2021 to 28 August 2021 compared to:</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(12 June to 25 June 2021)</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For any business that reports GST on a cash basis, you may not see a decline in turnover until later during the Greater Sydney lockdown period. Once you have demonstrated your eligibility, however, your Micro-business Grant payments will be backdated to 26 June 2021.</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591720">
                <a:tc>
                  <a:txBody>
                    <a:bodyPr/>
                    <a:lstStyle/>
                    <a:p>
                      <a:pPr marL="0" marR="0" indent="0" algn="l" defTabSz="914400" rtl="0" eaLnBrk="1" fontAlgn="ctr" latinLnBrk="0" hangingPunct="1">
                        <a:lnSpc>
                          <a:spcPts val="1200"/>
                        </a:lnSpc>
                        <a:spcBef>
                          <a:spcPts val="0"/>
                        </a:spcBef>
                        <a:spcAft>
                          <a:spcPts val="285"/>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Is an accountant's letter always required to show decline in turnover for </a:t>
                      </a:r>
                      <a:r>
                        <a:rPr lang="en-US" sz="1100" b="1" kern="1200" spc="-10" err="1">
                          <a:solidFill>
                            <a:schemeClr val="dk1"/>
                          </a:solidFill>
                          <a:effectLst/>
                          <a:latin typeface="Arial" panose="020B0604020202020204" pitchFamily="34" charset="0"/>
                          <a:ea typeface="+mn-ea"/>
                          <a:cs typeface="Arial" panose="020B0604020202020204" pitchFamily="34" charset="0"/>
                        </a:rPr>
                        <a:t>JobSaver</a:t>
                      </a:r>
                      <a:r>
                        <a:rPr lang="en-US" sz="1100" b="1" kern="1200" spc="-10">
                          <a:solidFill>
                            <a:schemeClr val="dk1"/>
                          </a:solidFill>
                          <a:effectLst/>
                          <a:latin typeface="Arial" panose="020B0604020202020204" pitchFamily="34" charset="0"/>
                          <a:ea typeface="+mn-ea"/>
                          <a:cs typeface="Arial" panose="020B0604020202020204" pitchFamily="34" charset="0"/>
                        </a:rPr>
                        <a:t>?</a:t>
                      </a:r>
                    </a:p>
                    <a:p>
                      <a:pPr marL="0" marR="0" lvl="0" indent="0" algn="l" defTabSz="914400" rtl="0" eaLnBrk="1" fontAlgn="ctr" latinLnBrk="0" hangingPunct="1">
                        <a:lnSpc>
                          <a:spcPts val="1200"/>
                        </a:lnSpc>
                        <a:spcBef>
                          <a:spcPts val="0"/>
                        </a:spcBef>
                        <a:spcAft>
                          <a:spcPts val="285"/>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285"/>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 letter from a Practitioner (which can include a qualified accountant, a registered tax agent or a registered BAS agent) confirming the decline in turnover must be lodged if:</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Your business is not on the 'highly impacted industries list'.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Your business is on the ‘highly impacted industries list’ and you are applying for a weekly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payment of more than $10,000.</a:t>
                      </a:r>
                    </a:p>
                    <a:p>
                      <a:pPr marL="0" indent="0" algn="l" defTabSz="914400" rtl="0" eaLnBrk="1" fontAlgn="ctr" latinLnBrk="0" hangingPunct="1">
                        <a:lnSpc>
                          <a:spcPts val="1200"/>
                        </a:lnSpc>
                        <a:spcAft>
                          <a:spcPts val="200"/>
                        </a:spcAft>
                        <a:buFont typeface="Arial" panose="020B0604020202020204" pitchFamily="34" charset="0"/>
                        <a:buNone/>
                      </a:pPr>
                      <a:r>
                        <a:rPr lang="en-AU" sz="1100" kern="1200" spc="-10">
                          <a:solidFill>
                            <a:schemeClr val="dk1"/>
                          </a:solidFill>
                          <a:effectLst/>
                          <a:latin typeface="Arial" panose="020B0604020202020204" pitchFamily="34" charset="0"/>
                          <a:ea typeface="+mn-ea"/>
                          <a:cs typeface="Arial" panose="020B0604020202020204" pitchFamily="34" charset="0"/>
                        </a:rPr>
                        <a:t>If a business has previously submitted a letter from a Practitioner to Service NSW to verify decline in turnover for other COVID-19 business support grants, they can resubmit this letter as evidence of a decline in turnover up to the percentage previously attested.</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Non-employing accounting businesses must submit a letter from a Practitioner that is independent from the business.</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Refer to Attachment A: List of highly impacted industries of the COVID-19 Business Grant Guidelines</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hlinkClick r:id="rId2"/>
                        </a:rPr>
                        <a:t>https://www.service.nsw.gov.au/jobsaver-payment-guidelines#attachment-a-list-of-highly-impacted-industries</a:t>
                      </a:r>
                      <a:r>
                        <a:rPr lang="en-AU" sz="1100" kern="1200" spc="-10">
                          <a:solidFill>
                            <a:schemeClr val="dk1"/>
                          </a:solidFill>
                          <a:effectLst/>
                          <a:latin typeface="Arial" panose="020B0604020202020204" pitchFamily="34" charset="0"/>
                          <a:ea typeface="+mn-ea"/>
                          <a:cs typeface="Arial" panose="020B0604020202020204" pitchFamily="34" charset="0"/>
                        </a:rPr>
                        <a:t> </a:t>
                      </a:r>
                    </a:p>
                    <a:p>
                      <a:pPr marL="0" algn="l" defTabSz="914400" rtl="0" eaLnBrk="1" fontAlgn="ctr" latinLnBrk="0" hangingPunct="1">
                        <a:lnSpc>
                          <a:spcPts val="1200"/>
                        </a:lnSpc>
                        <a:spcAft>
                          <a:spcPts val="565"/>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565"/>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565"/>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565"/>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981394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780588886"/>
              </p:ext>
            </p:extLst>
          </p:nvPr>
        </p:nvGraphicFramePr>
        <p:xfrm>
          <a:off x="269220" y="1809052"/>
          <a:ext cx="11617979" cy="429062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algn="l" defTabSz="914400" rtl="0" eaLnBrk="1" fontAlgn="ctr" latinLnBrk="0" hangingPunct="1">
                        <a:lnSpc>
                          <a:spcPts val="1200"/>
                        </a:lnSpc>
                      </a:pPr>
                      <a:r>
                        <a:rPr lang="en-AU" sz="1100" b="1" kern="1200" spc="-10">
                          <a:solidFill>
                            <a:schemeClr val="dk1"/>
                          </a:solidFill>
                          <a:effectLst/>
                          <a:latin typeface="Arial" panose="020B0604020202020204" pitchFamily="34" charset="0"/>
                          <a:ea typeface="+mn-ea"/>
                          <a:cs typeface="Arial" panose="020B0604020202020204" pitchFamily="34" charset="0"/>
                        </a:rPr>
                        <a:t>Is an accountant's letter always required to show decline in turnover for the 2021 COVID-19 Business Grant?</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algn="l" defTabSz="914400" rtl="0" eaLnBrk="1" fontAlgn="ctr" latinLnBrk="0" hangingPunct="1">
                        <a:lnSpc>
                          <a:spcPts val="1200"/>
                        </a:lnSpc>
                      </a:pP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 letter from a Practitioner (which can include a qualified accountant, a registered tax agent or a registered BAS agent) confirming the decline in turnover must be lodged if:</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Your business is not on the 'highly impacted industries list’.</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If a business has previously submitted a letter from Practitioner to Service NSW to verify decline in turnover for other COVID-19 business support grants, they can resubmit this letter as evidence of a decline in turnover up to the percentage previously attested.</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Non-employing accounting businesses (e.g. sole traders) must submit a letter from a Practitioner that is independent from the business.</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Refer to Attachment A: List of highly impacted industries of the COVID-19 Business Grant Guidelines</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hlinkClick r:id="rId2"/>
                        </a:rPr>
                        <a:t>https://www.service.nsw.gov.au/2021-covid-19-business-grant-guidelines#attachment-a-list-of-highly-impacted-industries</a:t>
                      </a:r>
                      <a:r>
                        <a:rPr lang="en-AU" sz="1100" kern="1200" spc="-10">
                          <a:solidFill>
                            <a:schemeClr val="dk1"/>
                          </a:solidFill>
                          <a:effectLst/>
                          <a:latin typeface="Arial" panose="020B0604020202020204" pitchFamily="34" charset="0"/>
                          <a:ea typeface="+mn-ea"/>
                          <a:cs typeface="Arial" panose="020B0604020202020204" pitchFamily="34" charset="0"/>
                        </a:rPr>
                        <a:t> </a:t>
                      </a:r>
                    </a:p>
                    <a:p>
                      <a:pPr marL="0" algn="l" defTabSz="914400" rtl="0" eaLnBrk="1" fontAlgn="ctr" latinLnBrk="0" hangingPunct="1">
                        <a:lnSpc>
                          <a:spcPts val="1200"/>
                        </a:lnSpc>
                        <a:spcAft>
                          <a:spcPts val="20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591720">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Is an accountant's letter always required to show decline in turnover for the Micro-business Grant?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285"/>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A letter from a Practitioner (which can include a qualified accountant, a registered tax agent or a registered BAS agent) confirming the decline in turnover may be lodged to support your application for the Micro-business grant if:</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Your business is not on the 'highly impacted industries list'. </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A letter from a Practitioner is one form of documentation that can be used to support your application. </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Refer to Attachment B: List of highly impacted industries of the COVID-19 Business Grant Guidelines </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hlinkClick r:id="rId3"/>
                        </a:rPr>
                        <a:t>https://www.service.nsw.gov.au/2021-covid-19-micro-business-grant-guidelines#attachment-b-highly-impacted-industries</a:t>
                      </a:r>
                      <a:r>
                        <a:rPr lang="en-AU" sz="1100" kern="1200" spc="-10">
                          <a:solidFill>
                            <a:schemeClr val="dk1"/>
                          </a:solidFill>
                          <a:effectLst/>
                          <a:latin typeface="Arial" panose="020B0604020202020204" pitchFamily="34" charset="0"/>
                          <a:ea typeface="+mn-ea"/>
                          <a:cs typeface="Arial" panose="020B0604020202020204" pitchFamily="34" charset="0"/>
                        </a:rPr>
                        <a:t> </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 Service NSW to review Service NSW website and ensure correct link is included – in all other guidelines the Highly impacted Industries list is Attachment A however per Service NSW website 12/08/2021 is attachment B.</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358019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2308700785"/>
              </p:ext>
            </p:extLst>
          </p:nvPr>
        </p:nvGraphicFramePr>
        <p:xfrm>
          <a:off x="269220" y="1809052"/>
          <a:ext cx="11617979" cy="464622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Businesses report on a monthly or quarterly basis, how can the decline in turnover be calculated over a two-week period?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p>
                      <a:pPr marL="0" algn="l" defTabSz="914400" rtl="0" eaLnBrk="1" fontAlgn="ctr" latinLnBrk="0" hangingPunct="1">
                        <a:lnSpc>
                          <a:spcPts val="1200"/>
                        </a:lnSpc>
                        <a:spcAft>
                          <a:spcPts val="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GST definition of current GST turnover will be applied when assessing whether an applicant experienced the required decline in turnover.</a:t>
                      </a:r>
                      <a:br>
                        <a:rPr lang="en-AU" sz="1100" kern="1200" spc="-10">
                          <a:solidFill>
                            <a:schemeClr val="dk1"/>
                          </a:solidFill>
                          <a:effectLst/>
                          <a:latin typeface="Arial" panose="020B0604020202020204" pitchFamily="34" charset="0"/>
                          <a:ea typeface="+mn-ea"/>
                          <a:cs typeface="Arial" panose="020B0604020202020204" pitchFamily="34" charset="0"/>
                        </a:rPr>
                      </a:br>
                      <a:r>
                        <a:rPr lang="en-AU" sz="1100" kern="1200" spc="-10">
                          <a:solidFill>
                            <a:schemeClr val="dk1"/>
                          </a:solidFill>
                          <a:effectLst/>
                          <a:latin typeface="Arial" panose="020B0604020202020204" pitchFamily="34" charset="0"/>
                          <a:ea typeface="+mn-ea"/>
                          <a:cs typeface="Arial" panose="020B0604020202020204" pitchFamily="34" charset="0"/>
                        </a:rPr>
                        <a:t>You will need to apportion your GST turnover reported in your monthly or quarterly Business Activity Statements so that you only include your GST turnover related to a minimum 2 week consecutive period between 26 June 2021 and 17 July 2021 for the Business Grant and 26 June 2021 and 28 August 2021 for the Micro-Business Grant and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and the corresponding period:</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 </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(12 June to 25 June 2021).</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If an applicant is part of a GST group, the applicant will calculate its GST turnover as if it was not part of the GST group. This means that supplies made by one group member to another will be included in GST turnover for the purposes of the decline in turnover test</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Alternatively, you may elect to identify the current GST turnover that actually occurred during a minimum two-week period within the specified calculation period, using the same basis on which you prepare your BAS. You should compare this to the current GST turnover that actually occurred in the same minimum two-week period that you have selected as the comparison period.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591720">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The guideline eligibility states that a minimum two-week period of decline be shown, can a business use the full three-week period to show the decline?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endParaRPr lang="en-US" sz="1100" i="1" kern="1200" spc="-10">
                        <a:solidFill>
                          <a:schemeClr val="dk1"/>
                        </a:solidFill>
                        <a:effectLst/>
                        <a:latin typeface="Arial" panose="020B0604020202020204" pitchFamily="34" charset="0"/>
                        <a:ea typeface="+mn-ea"/>
                        <a:cs typeface="Arial" panose="020B0604020202020204" pitchFamily="34" charset="0"/>
                      </a:endParaRPr>
                    </a:p>
                    <a:p>
                      <a:pPr marL="0" marR="0" indent="0" algn="l" defTabSz="914400" rtl="0" eaLnBrk="1" fontAlgn="ctr" latinLnBrk="0" hangingPunct="1">
                        <a:lnSpc>
                          <a:spcPts val="1200"/>
                        </a:lnSpc>
                        <a:spcBef>
                          <a:spcPts val="0"/>
                        </a:spcBef>
                        <a:spcAft>
                          <a:spcPts val="0"/>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p>
                      <a:pPr marL="0" marR="0" indent="0" algn="l" defTabSz="914400" rtl="0" eaLnBrk="1" fontAlgn="ctr" latinLnBrk="0" hangingPunct="1">
                        <a:lnSpc>
                          <a:spcPts val="1200"/>
                        </a:lnSpc>
                        <a:spcBef>
                          <a:spcPts val="0"/>
                        </a:spcBef>
                        <a:spcAft>
                          <a:spcPts val="0"/>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Yes, a business will be able to use the full three-week period to show the decline in turnover.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524205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2075654871"/>
              </p:ext>
            </p:extLst>
          </p:nvPr>
        </p:nvGraphicFramePr>
        <p:xfrm>
          <a:off x="269220" y="1809052"/>
          <a:ext cx="11617979" cy="4856053"/>
        </p:xfrm>
        <a:graphic>
          <a:graphicData uri="http://schemas.openxmlformats.org/drawingml/2006/table">
            <a:tbl>
              <a:tblPr>
                <a:solidFill>
                  <a:srgbClr val="009DDB"/>
                </a:solidFill>
              </a:tblPr>
              <a:tblGrid>
                <a:gridCol w="1905268">
                  <a:extLst>
                    <a:ext uri="{9D8B030D-6E8A-4147-A177-3AD203B41FA5}">
                      <a16:colId xmlns:a16="http://schemas.microsoft.com/office/drawing/2014/main" val="3627999558"/>
                    </a:ext>
                  </a:extLst>
                </a:gridCol>
                <a:gridCol w="9712711">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Can an accounting firm provide their own accountant’s letter?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b="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An employing accounting firm can provide a letter covering their own business.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 sole trader accountant cannot verify their own decline in turnover. They will need to obtain a letter from an Independent Practitioner which can include a qualified accountant, registered tax agent or registered BAS agent.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591720">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Is a business eligible for the grants where they are not paying wages (for example a director drawing down on loans)?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US" sz="1100" b="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Non-employing businesses are eligible to apply for the grants if all the eligibility requirements are met. </a:t>
                      </a:r>
                    </a:p>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However, non-employing businesses are not eligible to apply if persons associated with the business, and who derive income from it, have applied for, or are receiving, the Commonwealth COVID-19 Disaster Payment.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r h="1591720">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How does </a:t>
                      </a:r>
                      <a:r>
                        <a:rPr lang="en-US" sz="1100" b="1" kern="1200" spc="-10" err="1">
                          <a:solidFill>
                            <a:schemeClr val="dk1"/>
                          </a:solidFill>
                          <a:effectLst/>
                          <a:latin typeface="Arial" panose="020B0604020202020204" pitchFamily="34" charset="0"/>
                          <a:ea typeface="+mn-ea"/>
                          <a:cs typeface="Arial" panose="020B0604020202020204" pitchFamily="34" charset="0"/>
                        </a:rPr>
                        <a:t>JobSaver</a:t>
                      </a:r>
                      <a:r>
                        <a:rPr lang="en-US" sz="1100" b="1" kern="1200" spc="-10">
                          <a:solidFill>
                            <a:schemeClr val="dk1"/>
                          </a:solidFill>
                          <a:effectLst/>
                          <a:latin typeface="Arial" panose="020B0604020202020204" pitchFamily="34" charset="0"/>
                          <a:ea typeface="+mn-ea"/>
                          <a:cs typeface="Arial" panose="020B0604020202020204" pitchFamily="34" charset="0"/>
                        </a:rPr>
                        <a:t> affect whether a business may be able to receive the 2021 COVID-19 Business Grant? </a:t>
                      </a:r>
                      <a:endParaRPr lang="en-AU" sz="1100" b="1" kern="1200" spc="-1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Businesses can apply for, and receive, both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and the 2021 COVID-19 Business Grant.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commences on 18 July 2021, whereas the Grant is designed to support businesses from 26 June 2021 to 17 July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1167795534"/>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2359418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3007301467"/>
              </p:ext>
            </p:extLst>
          </p:nvPr>
        </p:nvGraphicFramePr>
        <p:xfrm>
          <a:off x="269220" y="1809052"/>
          <a:ext cx="11617979" cy="467162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Can a non-employing business receive the Commonwealth COVID-19 Disaster Payment and the 2021 COVID-19 Business Grant?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Non-employing businesses (which includes non-employing sole traders) are not eligible to apply if persons associated with the business, and who derive income from it, have applied for, or are receiving, the Commonwealth COVID-19 Disaster Payment.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Non-employing business means a business owner who does not have employees. This may include a range of entity types, such as non-employing sole traders or any other businesses without employees.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r h="1591720">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US" sz="1100" b="1" kern="1200" spc="-10">
                          <a:solidFill>
                            <a:schemeClr val="dk1"/>
                          </a:solidFill>
                          <a:effectLst/>
                          <a:latin typeface="Arial" panose="020B0604020202020204" pitchFamily="34" charset="0"/>
                          <a:ea typeface="+mn-ea"/>
                          <a:cs typeface="Arial" panose="020B0604020202020204" pitchFamily="34" charset="0"/>
                        </a:rPr>
                        <a:t>If a Business Grant or Micro-business recipient has grant funds left over (in the case of the Business Grant, after covering all eligible incurred between 1 June 2021 to 17 July 2021, and in the case of the Micro-business grant, after having covered all eligible expenses), are they required to repay the unspent amount?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endParaRPr lang="en-US" sz="1100" i="1" kern="1200" spc="-10">
                        <a:solidFill>
                          <a:schemeClr val="dk1"/>
                        </a:solidFill>
                        <a:effectLst/>
                        <a:latin typeface="Arial" panose="020B0604020202020204" pitchFamily="34" charset="0"/>
                        <a:ea typeface="+mn-ea"/>
                        <a:cs typeface="Arial" panose="020B0604020202020204" pitchFamily="34" charset="0"/>
                      </a:endParaRPr>
                    </a:p>
                    <a:p>
                      <a:pPr marL="0" marR="0" indent="0" algn="l" defTabSz="914400" rtl="0" eaLnBrk="1" fontAlgn="ctr" latinLnBrk="0" hangingPunct="1">
                        <a:lnSpc>
                          <a:spcPts val="1200"/>
                        </a:lnSpc>
                        <a:spcBef>
                          <a:spcPts val="0"/>
                        </a:spcBef>
                        <a:spcAft>
                          <a:spcPts val="0"/>
                        </a:spcAft>
                        <a:buClrTx/>
                        <a:buSzTx/>
                        <a:buFontTx/>
                        <a:buNone/>
                        <a:tabLst/>
                        <a:defRPr/>
                      </a:pPr>
                      <a:endParaRPr lang="en-US"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565"/>
                        </a:spcAft>
                      </a:pPr>
                      <a:r>
                        <a:rPr lang="en-AU" sz="1100" kern="1200" spc="-10">
                          <a:solidFill>
                            <a:schemeClr val="dk1"/>
                          </a:solidFill>
                          <a:effectLst/>
                          <a:latin typeface="Arial" panose="020B0604020202020204" pitchFamily="34" charset="0"/>
                          <a:ea typeface="+mn-ea"/>
                          <a:cs typeface="Arial" panose="020B0604020202020204" pitchFamily="34" charset="0"/>
                        </a:rPr>
                        <a:t>No. For the Business Grant, if during the period 1 June 2021 and 17 July 2021, a recipient incurs eligible expenses less than the grant monies received, they may retain the monies on the condition that they are spent on eligible expenses that arise in the future and retain evidence of the same. For the Micro-business, surplus funds may be retained and spent on future eligible expenses provided evidence is retained of the same. </a:t>
                      </a: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848664986"/>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025073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7A87E6-F69E-6341-91BE-DFF9D36F1A06}"/>
              </a:ext>
            </a:extLst>
          </p:cNvPr>
          <p:cNvGraphicFramePr>
            <a:graphicFrameLocks noGrp="1"/>
          </p:cNvGraphicFramePr>
          <p:nvPr>
            <p:extLst>
              <p:ext uri="{D42A27DB-BD31-4B8C-83A1-F6EECF244321}">
                <p14:modId xmlns:p14="http://schemas.microsoft.com/office/powerpoint/2010/main" val="4014944846"/>
              </p:ext>
            </p:extLst>
          </p:nvPr>
        </p:nvGraphicFramePr>
        <p:xfrm>
          <a:off x="269220" y="1809052"/>
          <a:ext cx="11617979" cy="4720613"/>
        </p:xfrm>
        <a:graphic>
          <a:graphicData uri="http://schemas.openxmlformats.org/drawingml/2006/table">
            <a:tbl>
              <a:tblPr>
                <a:solidFill>
                  <a:srgbClr val="009DDB"/>
                </a:solidFill>
              </a:tblPr>
              <a:tblGrid>
                <a:gridCol w="1909437">
                  <a:extLst>
                    <a:ext uri="{9D8B030D-6E8A-4147-A177-3AD203B41FA5}">
                      <a16:colId xmlns:a16="http://schemas.microsoft.com/office/drawing/2014/main" val="3627999558"/>
                    </a:ext>
                  </a:extLst>
                </a:gridCol>
                <a:gridCol w="9708542">
                  <a:extLst>
                    <a:ext uri="{9D8B030D-6E8A-4147-A177-3AD203B41FA5}">
                      <a16:colId xmlns:a16="http://schemas.microsoft.com/office/drawing/2014/main" val="3373019861"/>
                    </a:ext>
                  </a:extLst>
                </a:gridCol>
              </a:tblGrid>
              <a:tr h="654803">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Question</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tc>
                  <a:txBody>
                    <a:bodyPr/>
                    <a:lstStyle/>
                    <a:p>
                      <a:pPr marL="0" algn="l" defTabSz="914400" rtl="0" eaLnBrk="1" fontAlgn="ctr" latinLnBrk="0" hangingPunct="1">
                        <a:lnSpc>
                          <a:spcPts val="1200"/>
                        </a:lnSpc>
                      </a:pPr>
                      <a:r>
                        <a:rPr lang="en-US" sz="1200" b="1" kern="1200" spc="-10">
                          <a:solidFill>
                            <a:schemeClr val="bg1"/>
                          </a:solidFill>
                          <a:effectLst/>
                          <a:latin typeface="Arial" panose="020B0604020202020204" pitchFamily="34" charset="0"/>
                          <a:ea typeface="+mn-ea"/>
                          <a:cs typeface="Arial" panose="020B0604020202020204" pitchFamily="34" charset="0"/>
                        </a:rPr>
                        <a:t>Response</a:t>
                      </a:r>
                      <a:endParaRPr lang="en-AU" sz="1200" b="1" kern="1200" spc="-10">
                        <a:solidFill>
                          <a:schemeClr val="bg1"/>
                        </a:solidFill>
                        <a:effectLst/>
                        <a:latin typeface="Arial" panose="020B0604020202020204" pitchFamily="34" charset="0"/>
                        <a:ea typeface="+mn-ea"/>
                        <a:cs typeface="Arial" panose="020B0604020202020204" pitchFamily="34" charset="0"/>
                      </a:endParaRPr>
                    </a:p>
                  </a:txBody>
                  <a:tcPr marL="126000" marR="126000" marT="126000" marB="12600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DDB"/>
                    </a:solidFill>
                  </a:tcPr>
                </a:tc>
                <a:extLst>
                  <a:ext uri="{0D108BD9-81ED-4DB2-BD59-A6C34878D82A}">
                    <a16:rowId xmlns:a16="http://schemas.microsoft.com/office/drawing/2014/main" val="1475450782"/>
                  </a:ext>
                </a:extLst>
              </a:tr>
              <a:tr h="797235">
                <a:tc>
                  <a:txBody>
                    <a:bodyPr/>
                    <a:lstStyle/>
                    <a:p>
                      <a:pPr marL="0" marR="0" indent="0" algn="l" defTabSz="914400" rtl="0" eaLnBrk="1" fontAlgn="ctr" latinLnBrk="0" hangingPunct="1">
                        <a:lnSpc>
                          <a:spcPts val="1200"/>
                        </a:lnSpc>
                        <a:spcBef>
                          <a:spcPts val="0"/>
                        </a:spcBef>
                        <a:spcAft>
                          <a:spcPts val="0"/>
                        </a:spcAft>
                        <a:buClrTx/>
                        <a:buSzTx/>
                        <a:buFontTx/>
                        <a:buNone/>
                        <a:tabLst/>
                        <a:defRPr/>
                      </a:pPr>
                      <a:r>
                        <a:rPr lang="en-AU" sz="1100" b="1" kern="1200" spc="-10">
                          <a:solidFill>
                            <a:schemeClr val="dk1"/>
                          </a:solidFill>
                          <a:effectLst/>
                          <a:latin typeface="Arial" panose="020B0604020202020204" pitchFamily="34" charset="0"/>
                          <a:ea typeface="+mn-ea"/>
                          <a:cs typeface="Arial" panose="020B0604020202020204" pitchFamily="34" charset="0"/>
                        </a:rPr>
                        <a:t>What should be included in the accountant's letter noting that a template has been provided on the SNSW website? </a:t>
                      </a:r>
                    </a:p>
                    <a:p>
                      <a:pPr marL="0" marR="0" lvl="0" indent="0" algn="l" defTabSz="914400" rtl="0" eaLnBrk="1" fontAlgn="ctr" latinLnBrk="0" hangingPunct="1">
                        <a:lnSpc>
                          <a:spcPts val="1200"/>
                        </a:lnSpc>
                        <a:spcBef>
                          <a:spcPts val="0"/>
                        </a:spcBef>
                        <a:spcAft>
                          <a:spcPts val="0"/>
                        </a:spcAft>
                        <a:buClrTx/>
                        <a:buSzTx/>
                        <a:buFontTx/>
                        <a:buNone/>
                        <a:tabLst/>
                        <a:defRPr/>
                      </a:pPr>
                      <a:r>
                        <a:rPr lang="en-AU" sz="1100" b="0" i="1" kern="1200" spc="-10">
                          <a:solidFill>
                            <a:schemeClr val="dk1"/>
                          </a:solidFill>
                          <a:effectLst/>
                          <a:latin typeface="Arial" panose="020B0604020202020204" pitchFamily="34" charset="0"/>
                          <a:ea typeface="+mn-ea"/>
                          <a:cs typeface="Arial" panose="020B0604020202020204" pitchFamily="34" charset="0"/>
                        </a:rPr>
                        <a:t>Added: 12 August 2021 </a:t>
                      </a:r>
                    </a:p>
                    <a:p>
                      <a:pPr marL="0" marR="0" indent="0" algn="l" defTabSz="914400" rtl="0" eaLnBrk="1" fontAlgn="ctr" latinLnBrk="0" hangingPunct="1">
                        <a:lnSpc>
                          <a:spcPts val="1200"/>
                        </a:lnSpc>
                        <a:spcBef>
                          <a:spcPts val="0"/>
                        </a:spcBef>
                        <a:spcAft>
                          <a:spcPts val="0"/>
                        </a:spcAft>
                        <a:buClrTx/>
                        <a:buSzTx/>
                        <a:buFontTx/>
                        <a:buNone/>
                        <a:tabLst/>
                        <a:defRPr/>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tc>
                  <a:txBody>
                    <a:bodyPr/>
                    <a:lstStyle/>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The letter from a Practitioner should follow the template provided by Service NSW. </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Accordingly, the letter should include the following information for </a:t>
                      </a:r>
                      <a:r>
                        <a:rPr lang="en-AU" sz="1100" kern="1200" spc="-10" err="1">
                          <a:solidFill>
                            <a:schemeClr val="dk1"/>
                          </a:solidFill>
                          <a:effectLst/>
                          <a:latin typeface="Arial" panose="020B0604020202020204" pitchFamily="34" charset="0"/>
                          <a:ea typeface="+mn-ea"/>
                          <a:cs typeface="Arial" panose="020B0604020202020204" pitchFamily="34" charset="0"/>
                        </a:rPr>
                        <a:t>JobSaver</a:t>
                      </a:r>
                      <a:r>
                        <a:rPr lang="en-AU" sz="1100" kern="1200" spc="-10">
                          <a:solidFill>
                            <a:schemeClr val="dk1"/>
                          </a:solidFill>
                          <a:effectLst/>
                          <a:latin typeface="Arial" panose="020B0604020202020204" pitchFamily="34" charset="0"/>
                          <a:ea typeface="+mn-ea"/>
                          <a:cs typeface="Arial" panose="020B0604020202020204" pitchFamily="34" charset="0"/>
                        </a:rPr>
                        <a:t> and the Micro-business Grant:</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Applicant’s business name, Applicant’s business address, Applicant’s Australian Business Number (ABN);</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Turnover for a minimum 14-day consecutive period between 26 June and 28 August 2021 inclusive;</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Turnover for a minimum 14-day consecutive period between either</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 </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 </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(11 June to 25 June 2021).</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Decline in turnover percentage;</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Details of the Practitioner (including name, position title, contact telephone number, email address, professional registration details and registration number).</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Accordingly, the letter should include the following information for Business grant:</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Applicant’s business name, Applicant’s business address, Applicant’s Australian Business Number (ABN);</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Turnover for a minimum 14-day consecutive period between 26 June and 17 July 2021;</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Turnover for a minimum 14-day consecutive period between either</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2019; or </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same period in 2020; or </a:t>
                      </a:r>
                    </a:p>
                    <a:p>
                      <a:pPr marL="628650" lvl="1" indent="-171450" algn="l" defTabSz="914400" rtl="0" eaLnBrk="1" fontAlgn="ctr" latinLnBrk="0" hangingPunct="1">
                        <a:lnSpc>
                          <a:spcPts val="1200"/>
                        </a:lnSpc>
                        <a:spcAft>
                          <a:spcPts val="0"/>
                        </a:spcAft>
                        <a:buFont typeface="Courier New" panose="02070309020205020404" pitchFamily="49" charset="0"/>
                        <a:buChar char="o"/>
                      </a:pPr>
                      <a:r>
                        <a:rPr lang="en-AU" sz="1100" kern="1200" spc="-10">
                          <a:solidFill>
                            <a:schemeClr val="dk1"/>
                          </a:solidFill>
                          <a:effectLst/>
                          <a:latin typeface="Arial" panose="020B0604020202020204" pitchFamily="34" charset="0"/>
                          <a:ea typeface="+mn-ea"/>
                          <a:cs typeface="Arial" panose="020B0604020202020204" pitchFamily="34" charset="0"/>
                        </a:rPr>
                        <a:t>the 2-week period immediately before the Greater Sydney lockdown commenced (11 June to 25 June 2021).</a:t>
                      </a:r>
                    </a:p>
                    <a:p>
                      <a:pPr marL="171450" indent="-171450" algn="l" defTabSz="914400" rtl="0" eaLnBrk="1" fontAlgn="ctr" latinLnBrk="0" hangingPunct="1">
                        <a:lnSpc>
                          <a:spcPts val="1200"/>
                        </a:lnSpc>
                        <a:spcAft>
                          <a:spcPts val="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Decline in turnover percentage;</a:t>
                      </a:r>
                    </a:p>
                    <a:p>
                      <a:pPr marL="171450" indent="-171450" algn="l" defTabSz="914400" rtl="0" eaLnBrk="1" fontAlgn="ctr" latinLnBrk="0" hangingPunct="1">
                        <a:lnSpc>
                          <a:spcPts val="1200"/>
                        </a:lnSpc>
                        <a:spcAft>
                          <a:spcPts val="200"/>
                        </a:spcAft>
                        <a:buFont typeface="Arial" panose="020B0604020202020204" pitchFamily="34" charset="0"/>
                        <a:buChar char="•"/>
                      </a:pPr>
                      <a:r>
                        <a:rPr lang="en-AU" sz="1100" kern="1200" spc="-10">
                          <a:solidFill>
                            <a:schemeClr val="dk1"/>
                          </a:solidFill>
                          <a:effectLst/>
                          <a:latin typeface="Arial" panose="020B0604020202020204" pitchFamily="34" charset="0"/>
                          <a:ea typeface="+mn-ea"/>
                          <a:cs typeface="Arial" panose="020B0604020202020204" pitchFamily="34" charset="0"/>
                        </a:rPr>
                        <a:t>Details of the Practitioner (including name, position title, contact telephone number, email address, professional registration details and registration number).</a:t>
                      </a:r>
                    </a:p>
                    <a:p>
                      <a:pPr marL="0" algn="l" defTabSz="914400" rtl="0" eaLnBrk="1" fontAlgn="ctr" latinLnBrk="0" hangingPunct="1">
                        <a:lnSpc>
                          <a:spcPts val="1200"/>
                        </a:lnSpc>
                        <a:spcAft>
                          <a:spcPts val="200"/>
                        </a:spcAft>
                      </a:pPr>
                      <a:r>
                        <a:rPr lang="en-AU" sz="1100" kern="1200" spc="-10">
                          <a:solidFill>
                            <a:schemeClr val="dk1"/>
                          </a:solidFill>
                          <a:effectLst/>
                          <a:latin typeface="Arial" panose="020B0604020202020204" pitchFamily="34" charset="0"/>
                          <a:ea typeface="+mn-ea"/>
                          <a:cs typeface="Arial" panose="020B0604020202020204" pitchFamily="34" charset="0"/>
                        </a:rPr>
                        <a:t>Note: the accountants’ template letter has been updated on the Service NSW website following the expansion of the Grant program to allow additional comparative periods. </a:t>
                      </a:r>
                    </a:p>
                    <a:p>
                      <a:pPr marL="0" algn="l" defTabSz="914400" rtl="0" eaLnBrk="1" fontAlgn="ctr" latinLnBrk="0" hangingPunct="1">
                        <a:lnSpc>
                          <a:spcPts val="1200"/>
                        </a:lnSpc>
                        <a:spcAft>
                          <a:spcPts val="200"/>
                        </a:spcAft>
                      </a:pPr>
                      <a:endParaRPr lang="en-AU" sz="1100" kern="1200" spc="-10">
                        <a:solidFill>
                          <a:schemeClr val="dk1"/>
                        </a:solidFill>
                        <a:effectLst/>
                        <a:latin typeface="Arial" panose="020B0604020202020204" pitchFamily="34" charset="0"/>
                        <a:ea typeface="+mn-ea"/>
                        <a:cs typeface="Arial" panose="020B0604020202020204" pitchFamily="34" charset="0"/>
                      </a:endParaRPr>
                    </a:p>
                  </a:txBody>
                  <a:tcPr marL="126000" marR="126000" marT="126000" marB="1260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6F5FB"/>
                    </a:solidFill>
                  </a:tcPr>
                </a:tc>
                <a:extLst>
                  <a:ext uri="{0D108BD9-81ED-4DB2-BD59-A6C34878D82A}">
                    <a16:rowId xmlns:a16="http://schemas.microsoft.com/office/drawing/2014/main" val="2240449585"/>
                  </a:ext>
                </a:extLst>
              </a:tr>
            </a:tbl>
          </a:graphicData>
        </a:graphic>
      </p:graphicFrame>
      <p:sp>
        <p:nvSpPr>
          <p:cNvPr id="7" name="Title 1">
            <a:extLst>
              <a:ext uri="{FF2B5EF4-FFF2-40B4-BE49-F238E27FC236}">
                <a16:creationId xmlns:a16="http://schemas.microsoft.com/office/drawing/2014/main" id="{E60EDC7D-255D-9844-8960-13211373CF61}"/>
              </a:ext>
            </a:extLst>
          </p:cNvPr>
          <p:cNvSpPr>
            <a:spLocks noGrp="1"/>
          </p:cNvSpPr>
          <p:nvPr>
            <p:ph type="ctrTitle"/>
          </p:nvPr>
        </p:nvSpPr>
        <p:spPr>
          <a:xfrm>
            <a:off x="2213600" y="569334"/>
            <a:ext cx="8244850" cy="557695"/>
          </a:xfrm>
        </p:spPr>
        <p:txBody>
          <a:bodyPr>
            <a:normAutofit/>
          </a:bodyPr>
          <a:lstStyle/>
          <a:p>
            <a:pPr algn="l"/>
            <a:r>
              <a:rPr lang="en-US" sz="2000" b="1">
                <a:solidFill>
                  <a:schemeClr val="bg1"/>
                </a:solidFill>
                <a:latin typeface="Arial" panose="020B0604020202020204" pitchFamily="34" charset="0"/>
                <a:cs typeface="Arial" panose="020B0604020202020204" pitchFamily="34" charset="0"/>
              </a:rPr>
              <a:t>Frequently asked questions - COVID-19 BUSINESS GRANTS </a:t>
            </a:r>
          </a:p>
        </p:txBody>
      </p:sp>
    </p:spTree>
    <p:extLst>
      <p:ext uri="{BB962C8B-B14F-4D97-AF65-F5344CB8AC3E}">
        <p14:creationId xmlns:p14="http://schemas.microsoft.com/office/powerpoint/2010/main" val="129404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EC2438E56B004D8B896325AC6BB2C5" ma:contentTypeVersion="6" ma:contentTypeDescription="Create a new document." ma:contentTypeScope="" ma:versionID="b8af0090c41121bc7633d4752614c1c3">
  <xsd:schema xmlns:xsd="http://www.w3.org/2001/XMLSchema" xmlns:xs="http://www.w3.org/2001/XMLSchema" xmlns:p="http://schemas.microsoft.com/office/2006/metadata/properties" xmlns:ns2="9a6b6c0d-206b-4e23-af4a-ec99f5df391f" xmlns:ns3="56180218-c09a-4d1a-a624-572025e13eea" targetNamespace="http://schemas.microsoft.com/office/2006/metadata/properties" ma:root="true" ma:fieldsID="849d587c8a4b41d725662eed980fab77" ns2:_="" ns3:_="">
    <xsd:import namespace="9a6b6c0d-206b-4e23-af4a-ec99f5df391f"/>
    <xsd:import namespace="56180218-c09a-4d1a-a624-572025e13ee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6b6c0d-206b-4e23-af4a-ec99f5df39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180218-c09a-4d1a-a624-572025e13ee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09D64D-30B2-4282-91C4-13EBD3A4FE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6b6c0d-206b-4e23-af4a-ec99f5df391f"/>
    <ds:schemaRef ds:uri="56180218-c09a-4d1a-a624-572025e13e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44326D-1E8E-4E0B-A5BB-D0C5772D9B96}">
  <ds:schemaRefs>
    <ds:schemaRef ds:uri="http://purl.org/dc/elements/1.1/"/>
    <ds:schemaRef ds:uri="http://schemas.microsoft.com/office/2006/metadata/properties"/>
    <ds:schemaRef ds:uri="91acc242-042f-4e48-9151-0e0c6a7a9be1"/>
    <ds:schemaRef ds:uri="http://purl.org/dc/terms/"/>
    <ds:schemaRef ds:uri="293c9e75-b20e-4906-90da-ca51772f4013"/>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DCFE35C9-68B7-4BF2-B483-AA25871508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255</TotalTime>
  <Words>7343</Words>
  <Application>Microsoft Office PowerPoint</Application>
  <PresentationFormat>Widescreen</PresentationFormat>
  <Paragraphs>387</Paragraphs>
  <Slides>23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Courier New</vt:lpstr>
      <vt:lpstr>Office Theme</vt:lpstr>
      <vt:lpstr>Custom Design</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lpstr>Frequently asked questions - COVID-19 BUSINESS GRANTS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Trunk</dc:creator>
  <cp:lastModifiedBy>Paul Denham</cp:lastModifiedBy>
  <cp:revision>9</cp:revision>
  <dcterms:created xsi:type="dcterms:W3CDTF">2021-07-28T01:20:35Z</dcterms:created>
  <dcterms:modified xsi:type="dcterms:W3CDTF">2021-10-08T09:25:28Z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0x010100FEEC2438E56B004D8B896325AC6BB2C5</vt:lpwstr>
  </property>
</Properties>
</file>