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94" r:id="rId5"/>
  </p:sldMasterIdLst>
  <p:notesMasterIdLst>
    <p:notesMasterId r:id="rId25"/>
  </p:notesMasterIdLst>
  <p:handoutMasterIdLst>
    <p:handoutMasterId r:id="rId26"/>
  </p:handoutMasterIdLst>
  <p:sldIdLst>
    <p:sldId id="306" r:id="rId6"/>
    <p:sldId id="294" r:id="rId7"/>
    <p:sldId id="292" r:id="rId8"/>
    <p:sldId id="320" r:id="rId9"/>
    <p:sldId id="321" r:id="rId10"/>
    <p:sldId id="322" r:id="rId11"/>
    <p:sldId id="323" r:id="rId12"/>
    <p:sldId id="324" r:id="rId13"/>
    <p:sldId id="325" r:id="rId14"/>
    <p:sldId id="326" r:id="rId15"/>
    <p:sldId id="327" r:id="rId16"/>
    <p:sldId id="328" r:id="rId17"/>
    <p:sldId id="329" r:id="rId18"/>
    <p:sldId id="330" r:id="rId19"/>
    <p:sldId id="277" r:id="rId20"/>
    <p:sldId id="331" r:id="rId21"/>
    <p:sldId id="332" r:id="rId22"/>
    <p:sldId id="318" r:id="rId23"/>
    <p:sldId id="310" r:id="rId24"/>
  </p:sldIdLst>
  <p:sldSz cx="12192000" cy="6858000"/>
  <p:notesSz cx="6858000" cy="9144000"/>
  <p:embeddedFontLst>
    <p:embeddedFont>
      <p:font typeface="Public Sans" pitchFamily="2" charset="0"/>
      <p:regular r:id="rId27"/>
      <p:bold r:id="rId28"/>
      <p:italic r:id="rId29"/>
      <p:boldItalic r:id="rId30"/>
    </p:embeddedFont>
    <p:embeddedFont>
      <p:font typeface="Public Sans Light" pitchFamily="2" charset="0"/>
      <p:regular r:id="rId31"/>
      <p:italic r:id="rId32"/>
    </p:embeddedFont>
    <p:embeddedFont>
      <p:font typeface="Public Sans SemiBold" panose="020B0604020202020204" charset="0"/>
      <p:regular r:id="rId33"/>
      <p:bold r:id="rId34"/>
      <p:italic r:id="rId35"/>
      <p:boldItalic r:id="rId36"/>
    </p:embeddedFont>
    <p:embeddedFont>
      <p:font typeface="Wingdings 2" panose="05020102010507070707" pitchFamily="18" charset="2"/>
      <p:regular r:id="rId3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306"/>
            <p14:sldId id="294"/>
            <p14:sldId id="292"/>
            <p14:sldId id="320"/>
            <p14:sldId id="321"/>
            <p14:sldId id="322"/>
            <p14:sldId id="323"/>
            <p14:sldId id="324"/>
            <p14:sldId id="325"/>
            <p14:sldId id="326"/>
            <p14:sldId id="327"/>
            <p14:sldId id="328"/>
            <p14:sldId id="329"/>
            <p14:sldId id="330"/>
            <p14:sldId id="277"/>
            <p14:sldId id="331"/>
            <p14:sldId id="332"/>
            <p14:sldId id="318"/>
            <p14:sldId id="3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3FA0C9-EA44-EF58-A4A1-ACEB74857E56}" name="Helen Fedele" initials="HF" userId="S::helen.fedele@nesa.nsw.edu.au::d25709ea-d0e5-40c2-8179-cacad40bc1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2E6"/>
    <a:srgbClr val="CBEDFD"/>
    <a:srgbClr val="630019"/>
    <a:srgbClr val="EBEBEB"/>
    <a:srgbClr val="D7153A"/>
    <a:srgbClr val="FFFFFF"/>
    <a:srgbClr val="002664"/>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8" autoAdjust="0"/>
    <p:restoredTop sz="80729" autoAdjust="0"/>
  </p:normalViewPr>
  <p:slideViewPr>
    <p:cSldViewPr snapToGrid="0">
      <p:cViewPr varScale="1">
        <p:scale>
          <a:sx n="88" d="100"/>
          <a:sy n="88" d="100"/>
        </p:scale>
        <p:origin x="3294"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8.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3F9A2-6445-4FB4-AC99-82309AC2BC2C}" type="doc">
      <dgm:prSet loTypeId="urn:microsoft.com/office/officeart/2005/8/layout/chart3" loCatId="cycle" qsTypeId="urn:microsoft.com/office/officeart/2005/8/quickstyle/simple1" qsCatId="simple" csTypeId="urn:microsoft.com/office/officeart/2005/8/colors/accent1_3" csCatId="accent1" phldr="1"/>
      <dgm:spPr/>
    </dgm:pt>
    <dgm:pt modelId="{D7F1E092-48F4-4F48-B166-E071AB49B875}">
      <dgm:prSet phldrT="[Text]"/>
      <dgm:spPr/>
      <dgm:t>
        <a:bodyPr/>
        <a:lstStyle/>
        <a:p>
          <a:r>
            <a:rPr lang="en-AU" dirty="0"/>
            <a:t>Writing</a:t>
          </a:r>
        </a:p>
      </dgm:t>
    </dgm:pt>
    <dgm:pt modelId="{331DD3F2-36C0-4B33-B4E8-FA58C7C89692}" type="parTrans" cxnId="{79B023E4-51B8-4009-8F3A-23ECEDF2FE3F}">
      <dgm:prSet/>
      <dgm:spPr/>
      <dgm:t>
        <a:bodyPr/>
        <a:lstStyle/>
        <a:p>
          <a:endParaRPr lang="en-AU"/>
        </a:p>
      </dgm:t>
    </dgm:pt>
    <dgm:pt modelId="{ED3BE0AA-AA22-4BF1-AB09-804C45F58813}" type="sibTrans" cxnId="{79B023E4-51B8-4009-8F3A-23ECEDF2FE3F}">
      <dgm:prSet/>
      <dgm:spPr/>
      <dgm:t>
        <a:bodyPr/>
        <a:lstStyle/>
        <a:p>
          <a:endParaRPr lang="en-AU"/>
        </a:p>
      </dgm:t>
    </dgm:pt>
    <dgm:pt modelId="{AE30748C-EFE6-476D-B578-E1AA593D8E05}">
      <dgm:prSet phldrT="[Text]"/>
      <dgm:spPr/>
      <dgm:t>
        <a:bodyPr/>
        <a:lstStyle/>
        <a:p>
          <a:r>
            <a:rPr lang="en-AU" dirty="0"/>
            <a:t>Reading</a:t>
          </a:r>
        </a:p>
      </dgm:t>
    </dgm:pt>
    <dgm:pt modelId="{F48C940F-4441-4A43-A84B-BF44C336EE64}" type="parTrans" cxnId="{24AEB448-DAA1-4FD7-835D-7FBFA71D350F}">
      <dgm:prSet/>
      <dgm:spPr/>
      <dgm:t>
        <a:bodyPr/>
        <a:lstStyle/>
        <a:p>
          <a:endParaRPr lang="en-AU"/>
        </a:p>
      </dgm:t>
    </dgm:pt>
    <dgm:pt modelId="{2AF95381-29C1-4FEB-B914-5A73A87A5770}" type="sibTrans" cxnId="{24AEB448-DAA1-4FD7-835D-7FBFA71D350F}">
      <dgm:prSet/>
      <dgm:spPr/>
      <dgm:t>
        <a:bodyPr/>
        <a:lstStyle/>
        <a:p>
          <a:endParaRPr lang="en-AU"/>
        </a:p>
      </dgm:t>
    </dgm:pt>
    <dgm:pt modelId="{A3A841BD-6776-4692-A177-969736408E3B}">
      <dgm:prSet phldrT="[Text]"/>
      <dgm:spPr/>
      <dgm:t>
        <a:bodyPr/>
        <a:lstStyle/>
        <a:p>
          <a:r>
            <a:rPr lang="en-AU" dirty="0"/>
            <a:t>Learning</a:t>
          </a:r>
        </a:p>
      </dgm:t>
    </dgm:pt>
    <dgm:pt modelId="{AAC84EA0-656B-46A3-84F6-62CAFCACBA24}" type="parTrans" cxnId="{75335C1B-1A04-4E03-A028-4DD7BA0CE769}">
      <dgm:prSet/>
      <dgm:spPr/>
      <dgm:t>
        <a:bodyPr/>
        <a:lstStyle/>
        <a:p>
          <a:endParaRPr lang="en-AU"/>
        </a:p>
      </dgm:t>
    </dgm:pt>
    <dgm:pt modelId="{EF3BE9D6-0C80-4AFE-998E-835BC902DCDE}" type="sibTrans" cxnId="{75335C1B-1A04-4E03-A028-4DD7BA0CE769}">
      <dgm:prSet/>
      <dgm:spPr/>
      <dgm:t>
        <a:bodyPr/>
        <a:lstStyle/>
        <a:p>
          <a:endParaRPr lang="en-AU"/>
        </a:p>
      </dgm:t>
    </dgm:pt>
    <dgm:pt modelId="{587918FD-9D40-462C-BC03-4E5F7D221E66}">
      <dgm:prSet phldrT="[Text]"/>
      <dgm:spPr/>
      <dgm:t>
        <a:bodyPr/>
        <a:lstStyle/>
        <a:p>
          <a:r>
            <a:rPr lang="en-AU" dirty="0"/>
            <a:t>Oral communication</a:t>
          </a:r>
        </a:p>
      </dgm:t>
    </dgm:pt>
    <dgm:pt modelId="{4C5B5E19-82D1-4D4E-A915-7BE6A0F84FE9}" type="parTrans" cxnId="{D62594F9-3BC1-4AC3-BDC0-975EF9B53DCF}">
      <dgm:prSet/>
      <dgm:spPr/>
      <dgm:t>
        <a:bodyPr/>
        <a:lstStyle/>
        <a:p>
          <a:endParaRPr lang="en-AU"/>
        </a:p>
      </dgm:t>
    </dgm:pt>
    <dgm:pt modelId="{E748CEE4-627B-4C9A-9123-3F417ECDBBB2}" type="sibTrans" cxnId="{D62594F9-3BC1-4AC3-BDC0-975EF9B53DCF}">
      <dgm:prSet/>
      <dgm:spPr/>
      <dgm:t>
        <a:bodyPr/>
        <a:lstStyle/>
        <a:p>
          <a:endParaRPr lang="en-AU"/>
        </a:p>
      </dgm:t>
    </dgm:pt>
    <dgm:pt modelId="{6E38EF1B-993B-4F6D-A817-967E8071ADD5}">
      <dgm:prSet phldrT="[Text]"/>
      <dgm:spPr/>
      <dgm:t>
        <a:bodyPr/>
        <a:lstStyle/>
        <a:p>
          <a:r>
            <a:rPr lang="en-AU" dirty="0"/>
            <a:t>Numeracy</a:t>
          </a:r>
        </a:p>
      </dgm:t>
    </dgm:pt>
    <dgm:pt modelId="{B0F27340-BD2F-4FAA-8459-1437D18042CC}" type="parTrans" cxnId="{65E4F0A2-7D16-4CC9-92C2-D01661775D26}">
      <dgm:prSet/>
      <dgm:spPr/>
      <dgm:t>
        <a:bodyPr/>
        <a:lstStyle/>
        <a:p>
          <a:endParaRPr lang="en-AU"/>
        </a:p>
      </dgm:t>
    </dgm:pt>
    <dgm:pt modelId="{2C6DF66C-F461-4497-B758-BC12D307B7C1}" type="sibTrans" cxnId="{65E4F0A2-7D16-4CC9-92C2-D01661775D26}">
      <dgm:prSet/>
      <dgm:spPr/>
      <dgm:t>
        <a:bodyPr/>
        <a:lstStyle/>
        <a:p>
          <a:endParaRPr lang="en-AU"/>
        </a:p>
      </dgm:t>
    </dgm:pt>
    <dgm:pt modelId="{9C1D4733-2CAA-4BFA-81EF-233B2458EB1D}" type="pres">
      <dgm:prSet presAssocID="{36B3F9A2-6445-4FB4-AC99-82309AC2BC2C}" presName="compositeShape" presStyleCnt="0">
        <dgm:presLayoutVars>
          <dgm:chMax val="7"/>
          <dgm:dir/>
          <dgm:resizeHandles val="exact"/>
        </dgm:presLayoutVars>
      </dgm:prSet>
      <dgm:spPr/>
    </dgm:pt>
    <dgm:pt modelId="{B856B8A7-5D90-447B-A692-05DFFEE11ED7}" type="pres">
      <dgm:prSet presAssocID="{36B3F9A2-6445-4FB4-AC99-82309AC2BC2C}" presName="wedge1" presStyleLbl="node1" presStyleIdx="0" presStyleCnt="5"/>
      <dgm:spPr/>
    </dgm:pt>
    <dgm:pt modelId="{99A15428-F112-43AE-95E2-DECB216867EE}" type="pres">
      <dgm:prSet presAssocID="{36B3F9A2-6445-4FB4-AC99-82309AC2BC2C}" presName="wedge1Tx" presStyleLbl="node1" presStyleIdx="0" presStyleCnt="5">
        <dgm:presLayoutVars>
          <dgm:chMax val="0"/>
          <dgm:chPref val="0"/>
          <dgm:bulletEnabled val="1"/>
        </dgm:presLayoutVars>
      </dgm:prSet>
      <dgm:spPr/>
    </dgm:pt>
    <dgm:pt modelId="{3D127B0F-850A-4F99-9BD6-4C9C8286DBE9}" type="pres">
      <dgm:prSet presAssocID="{36B3F9A2-6445-4FB4-AC99-82309AC2BC2C}" presName="wedge2" presStyleLbl="node1" presStyleIdx="1" presStyleCnt="5"/>
      <dgm:spPr/>
    </dgm:pt>
    <dgm:pt modelId="{71D396F5-2424-4AA5-B335-2304A9AD5A2A}" type="pres">
      <dgm:prSet presAssocID="{36B3F9A2-6445-4FB4-AC99-82309AC2BC2C}" presName="wedge2Tx" presStyleLbl="node1" presStyleIdx="1" presStyleCnt="5">
        <dgm:presLayoutVars>
          <dgm:chMax val="0"/>
          <dgm:chPref val="0"/>
          <dgm:bulletEnabled val="1"/>
        </dgm:presLayoutVars>
      </dgm:prSet>
      <dgm:spPr/>
    </dgm:pt>
    <dgm:pt modelId="{EAA638A9-8632-4D02-AAAD-E02254AA953D}" type="pres">
      <dgm:prSet presAssocID="{36B3F9A2-6445-4FB4-AC99-82309AC2BC2C}" presName="wedge3" presStyleLbl="node1" presStyleIdx="2" presStyleCnt="5"/>
      <dgm:spPr/>
    </dgm:pt>
    <dgm:pt modelId="{67F24FD1-7FE0-4AAC-8E64-272FEEDE6D38}" type="pres">
      <dgm:prSet presAssocID="{36B3F9A2-6445-4FB4-AC99-82309AC2BC2C}" presName="wedge3Tx" presStyleLbl="node1" presStyleIdx="2" presStyleCnt="5">
        <dgm:presLayoutVars>
          <dgm:chMax val="0"/>
          <dgm:chPref val="0"/>
          <dgm:bulletEnabled val="1"/>
        </dgm:presLayoutVars>
      </dgm:prSet>
      <dgm:spPr/>
    </dgm:pt>
    <dgm:pt modelId="{AFEDD7AB-4277-4116-A105-7667CF4C0BDD}" type="pres">
      <dgm:prSet presAssocID="{36B3F9A2-6445-4FB4-AC99-82309AC2BC2C}" presName="wedge4" presStyleLbl="node1" presStyleIdx="3" presStyleCnt="5"/>
      <dgm:spPr/>
    </dgm:pt>
    <dgm:pt modelId="{6B8162AF-ACFF-4939-B63F-DB77A35F4F29}" type="pres">
      <dgm:prSet presAssocID="{36B3F9A2-6445-4FB4-AC99-82309AC2BC2C}" presName="wedge4Tx" presStyleLbl="node1" presStyleIdx="3" presStyleCnt="5">
        <dgm:presLayoutVars>
          <dgm:chMax val="0"/>
          <dgm:chPref val="0"/>
          <dgm:bulletEnabled val="1"/>
        </dgm:presLayoutVars>
      </dgm:prSet>
      <dgm:spPr/>
    </dgm:pt>
    <dgm:pt modelId="{E2491B20-44F0-48F1-8352-0A6F1E82FE0B}" type="pres">
      <dgm:prSet presAssocID="{36B3F9A2-6445-4FB4-AC99-82309AC2BC2C}" presName="wedge5" presStyleLbl="node1" presStyleIdx="4" presStyleCnt="5"/>
      <dgm:spPr/>
    </dgm:pt>
    <dgm:pt modelId="{57E46BC4-A07C-4EBA-8C41-4C40C6FB3292}" type="pres">
      <dgm:prSet presAssocID="{36B3F9A2-6445-4FB4-AC99-82309AC2BC2C}" presName="wedge5Tx" presStyleLbl="node1" presStyleIdx="4" presStyleCnt="5">
        <dgm:presLayoutVars>
          <dgm:chMax val="0"/>
          <dgm:chPref val="0"/>
          <dgm:bulletEnabled val="1"/>
        </dgm:presLayoutVars>
      </dgm:prSet>
      <dgm:spPr/>
    </dgm:pt>
  </dgm:ptLst>
  <dgm:cxnLst>
    <dgm:cxn modelId="{EB28C303-8719-4745-8FD2-A0C1B8CD67DA}" type="presOf" srcId="{587918FD-9D40-462C-BC03-4E5F7D221E66}" destId="{6B8162AF-ACFF-4939-B63F-DB77A35F4F29}" srcOrd="1" destOrd="0" presId="urn:microsoft.com/office/officeart/2005/8/layout/chart3"/>
    <dgm:cxn modelId="{C68DC307-EF2C-4C69-88F6-17D443BF6820}" type="presOf" srcId="{D7F1E092-48F4-4F48-B166-E071AB49B875}" destId="{B856B8A7-5D90-447B-A692-05DFFEE11ED7}" srcOrd="0" destOrd="0" presId="urn:microsoft.com/office/officeart/2005/8/layout/chart3"/>
    <dgm:cxn modelId="{75335C1B-1A04-4E03-A028-4DD7BA0CE769}" srcId="{36B3F9A2-6445-4FB4-AC99-82309AC2BC2C}" destId="{A3A841BD-6776-4692-A177-969736408E3B}" srcOrd="2" destOrd="0" parTransId="{AAC84EA0-656B-46A3-84F6-62CAFCACBA24}" sibTransId="{EF3BE9D6-0C80-4AFE-998E-835BC902DCDE}"/>
    <dgm:cxn modelId="{036BB41E-1543-4700-9C34-1190BBF4A83B}" type="presOf" srcId="{A3A841BD-6776-4692-A177-969736408E3B}" destId="{EAA638A9-8632-4D02-AAAD-E02254AA953D}" srcOrd="0" destOrd="0" presId="urn:microsoft.com/office/officeart/2005/8/layout/chart3"/>
    <dgm:cxn modelId="{5090E025-47F1-4B95-A8D2-75AE6D283987}" type="presOf" srcId="{AE30748C-EFE6-476D-B578-E1AA593D8E05}" destId="{3D127B0F-850A-4F99-9BD6-4C9C8286DBE9}" srcOrd="0" destOrd="0" presId="urn:microsoft.com/office/officeart/2005/8/layout/chart3"/>
    <dgm:cxn modelId="{2F42B12C-0C51-4C35-B77C-762E418B6291}" type="presOf" srcId="{587918FD-9D40-462C-BC03-4E5F7D221E66}" destId="{AFEDD7AB-4277-4116-A105-7667CF4C0BDD}" srcOrd="0" destOrd="0" presId="urn:microsoft.com/office/officeart/2005/8/layout/chart3"/>
    <dgm:cxn modelId="{24AEB448-DAA1-4FD7-835D-7FBFA71D350F}" srcId="{36B3F9A2-6445-4FB4-AC99-82309AC2BC2C}" destId="{AE30748C-EFE6-476D-B578-E1AA593D8E05}" srcOrd="1" destOrd="0" parTransId="{F48C940F-4441-4A43-A84B-BF44C336EE64}" sibTransId="{2AF95381-29C1-4FEB-B914-5A73A87A5770}"/>
    <dgm:cxn modelId="{D9310A76-DB2D-4CEC-986D-863E864270B7}" type="presOf" srcId="{6E38EF1B-993B-4F6D-A817-967E8071ADD5}" destId="{57E46BC4-A07C-4EBA-8C41-4C40C6FB3292}" srcOrd="1" destOrd="0" presId="urn:microsoft.com/office/officeart/2005/8/layout/chart3"/>
    <dgm:cxn modelId="{993B7588-3743-4799-B1C9-227C94A9CE2C}" type="presOf" srcId="{6E38EF1B-993B-4F6D-A817-967E8071ADD5}" destId="{E2491B20-44F0-48F1-8352-0A6F1E82FE0B}" srcOrd="0" destOrd="0" presId="urn:microsoft.com/office/officeart/2005/8/layout/chart3"/>
    <dgm:cxn modelId="{72CF3792-C2E6-4D7E-9068-21A68BC1732C}" type="presOf" srcId="{36B3F9A2-6445-4FB4-AC99-82309AC2BC2C}" destId="{9C1D4733-2CAA-4BFA-81EF-233B2458EB1D}" srcOrd="0" destOrd="0" presId="urn:microsoft.com/office/officeart/2005/8/layout/chart3"/>
    <dgm:cxn modelId="{65E4F0A2-7D16-4CC9-92C2-D01661775D26}" srcId="{36B3F9A2-6445-4FB4-AC99-82309AC2BC2C}" destId="{6E38EF1B-993B-4F6D-A817-967E8071ADD5}" srcOrd="4" destOrd="0" parTransId="{B0F27340-BD2F-4FAA-8459-1437D18042CC}" sibTransId="{2C6DF66C-F461-4497-B758-BC12D307B7C1}"/>
    <dgm:cxn modelId="{79B023E4-51B8-4009-8F3A-23ECEDF2FE3F}" srcId="{36B3F9A2-6445-4FB4-AC99-82309AC2BC2C}" destId="{D7F1E092-48F4-4F48-B166-E071AB49B875}" srcOrd="0" destOrd="0" parTransId="{331DD3F2-36C0-4B33-B4E8-FA58C7C89692}" sibTransId="{ED3BE0AA-AA22-4BF1-AB09-804C45F58813}"/>
    <dgm:cxn modelId="{A3FD16CC-871E-46C0-9C26-BC4814BAACD2}" type="presOf" srcId="{A3A841BD-6776-4692-A177-969736408E3B}" destId="{67F24FD1-7FE0-4AAC-8E64-272FEEDE6D38}" srcOrd="1" destOrd="0" presId="urn:microsoft.com/office/officeart/2005/8/layout/chart3"/>
    <dgm:cxn modelId="{BBA7BEED-1C80-4977-881E-F678463E6090}" type="presOf" srcId="{D7F1E092-48F4-4F48-B166-E071AB49B875}" destId="{99A15428-F112-43AE-95E2-DECB216867EE}" srcOrd="1" destOrd="0" presId="urn:microsoft.com/office/officeart/2005/8/layout/chart3"/>
    <dgm:cxn modelId="{5DE325D9-8951-46F7-876C-481EBE586CCF}" type="presOf" srcId="{AE30748C-EFE6-476D-B578-E1AA593D8E05}" destId="{71D396F5-2424-4AA5-B335-2304A9AD5A2A}" srcOrd="1" destOrd="0" presId="urn:microsoft.com/office/officeart/2005/8/layout/chart3"/>
    <dgm:cxn modelId="{D62594F9-3BC1-4AC3-BDC0-975EF9B53DCF}" srcId="{36B3F9A2-6445-4FB4-AC99-82309AC2BC2C}" destId="{587918FD-9D40-462C-BC03-4E5F7D221E66}" srcOrd="3" destOrd="0" parTransId="{4C5B5E19-82D1-4D4E-A915-7BE6A0F84FE9}" sibTransId="{E748CEE4-627B-4C9A-9123-3F417ECDBBB2}"/>
    <dgm:cxn modelId="{0B92EADE-5ECE-4748-8908-863461ABE457}" type="presParOf" srcId="{9C1D4733-2CAA-4BFA-81EF-233B2458EB1D}" destId="{B856B8A7-5D90-447B-A692-05DFFEE11ED7}" srcOrd="0" destOrd="0" presId="urn:microsoft.com/office/officeart/2005/8/layout/chart3"/>
    <dgm:cxn modelId="{AB7E95DF-45D4-49DD-A21B-D167024F3116}" type="presParOf" srcId="{9C1D4733-2CAA-4BFA-81EF-233B2458EB1D}" destId="{99A15428-F112-43AE-95E2-DECB216867EE}" srcOrd="1" destOrd="0" presId="urn:microsoft.com/office/officeart/2005/8/layout/chart3"/>
    <dgm:cxn modelId="{CF8B1BC1-4035-4850-B090-A007283CF9B6}" type="presParOf" srcId="{9C1D4733-2CAA-4BFA-81EF-233B2458EB1D}" destId="{3D127B0F-850A-4F99-9BD6-4C9C8286DBE9}" srcOrd="2" destOrd="0" presId="urn:microsoft.com/office/officeart/2005/8/layout/chart3"/>
    <dgm:cxn modelId="{C282CBCB-1C19-4CAC-87DA-FF5EE6CFA4F2}" type="presParOf" srcId="{9C1D4733-2CAA-4BFA-81EF-233B2458EB1D}" destId="{71D396F5-2424-4AA5-B335-2304A9AD5A2A}" srcOrd="3" destOrd="0" presId="urn:microsoft.com/office/officeart/2005/8/layout/chart3"/>
    <dgm:cxn modelId="{0CD358B8-3904-4648-939B-E83E6510A23A}" type="presParOf" srcId="{9C1D4733-2CAA-4BFA-81EF-233B2458EB1D}" destId="{EAA638A9-8632-4D02-AAAD-E02254AA953D}" srcOrd="4" destOrd="0" presId="urn:microsoft.com/office/officeart/2005/8/layout/chart3"/>
    <dgm:cxn modelId="{DCF5C52D-4800-481A-B7F7-8F70B88BE81E}" type="presParOf" srcId="{9C1D4733-2CAA-4BFA-81EF-233B2458EB1D}" destId="{67F24FD1-7FE0-4AAC-8E64-272FEEDE6D38}" srcOrd="5" destOrd="0" presId="urn:microsoft.com/office/officeart/2005/8/layout/chart3"/>
    <dgm:cxn modelId="{73969546-52DB-4542-ADAA-A519A51A0D91}" type="presParOf" srcId="{9C1D4733-2CAA-4BFA-81EF-233B2458EB1D}" destId="{AFEDD7AB-4277-4116-A105-7667CF4C0BDD}" srcOrd="6" destOrd="0" presId="urn:microsoft.com/office/officeart/2005/8/layout/chart3"/>
    <dgm:cxn modelId="{FA3B734B-5DC9-4937-9803-E5CAF4E92380}" type="presParOf" srcId="{9C1D4733-2CAA-4BFA-81EF-233B2458EB1D}" destId="{6B8162AF-ACFF-4939-B63F-DB77A35F4F29}" srcOrd="7" destOrd="0" presId="urn:microsoft.com/office/officeart/2005/8/layout/chart3"/>
    <dgm:cxn modelId="{3A7F15A1-50D6-4F4F-898E-AE957CE24DBB}" type="presParOf" srcId="{9C1D4733-2CAA-4BFA-81EF-233B2458EB1D}" destId="{E2491B20-44F0-48F1-8352-0A6F1E82FE0B}" srcOrd="8" destOrd="0" presId="urn:microsoft.com/office/officeart/2005/8/layout/chart3"/>
    <dgm:cxn modelId="{C298CA4E-AB37-4B31-A6DD-62A1707A6B1A}" type="presParOf" srcId="{9C1D4733-2CAA-4BFA-81EF-233B2458EB1D}" destId="{57E46BC4-A07C-4EBA-8C41-4C40C6FB3292}" srcOrd="9"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6B8A7-5D90-447B-A692-05DFFEE11ED7}">
      <dsp:nvSpPr>
        <dsp:cNvPr id="0" name=""/>
        <dsp:cNvSpPr/>
      </dsp:nvSpPr>
      <dsp:spPr>
        <a:xfrm>
          <a:off x="1867814" y="323765"/>
          <a:ext cx="4551680" cy="4551680"/>
        </a:xfrm>
        <a:prstGeom prst="pie">
          <a:avLst>
            <a:gd name="adj1" fmla="val 16200000"/>
            <a:gd name="adj2" fmla="val 2052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Writing</a:t>
          </a:r>
        </a:p>
      </dsp:txBody>
      <dsp:txXfrm>
        <a:off x="4201092" y="1003808"/>
        <a:ext cx="1544320" cy="1056640"/>
      </dsp:txXfrm>
    </dsp:sp>
    <dsp:sp modelId="{3D127B0F-850A-4F99-9BD6-4C9C8286DBE9}">
      <dsp:nvSpPr>
        <dsp:cNvPr id="0" name=""/>
        <dsp:cNvSpPr/>
      </dsp:nvSpPr>
      <dsp:spPr>
        <a:xfrm>
          <a:off x="1708505" y="543221"/>
          <a:ext cx="4551680" cy="4551680"/>
        </a:xfrm>
        <a:prstGeom prst="pie">
          <a:avLst>
            <a:gd name="adj1" fmla="val 20520000"/>
            <a:gd name="adj2" fmla="val 3240000"/>
          </a:avLst>
        </a:prstGeom>
        <a:solidFill>
          <a:schemeClr val="accent1">
            <a:shade val="80000"/>
            <a:hueOff val="188056"/>
            <a:satOff val="-22590"/>
            <a:lumOff val="111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Reading</a:t>
          </a:r>
        </a:p>
      </dsp:txBody>
      <dsp:txXfrm>
        <a:off x="4683353" y="2602314"/>
        <a:ext cx="1354666" cy="1143338"/>
      </dsp:txXfrm>
    </dsp:sp>
    <dsp:sp modelId="{EAA638A9-8632-4D02-AAAD-E02254AA953D}">
      <dsp:nvSpPr>
        <dsp:cNvPr id="0" name=""/>
        <dsp:cNvSpPr/>
      </dsp:nvSpPr>
      <dsp:spPr>
        <a:xfrm>
          <a:off x="1708505" y="543221"/>
          <a:ext cx="4551680" cy="4551680"/>
        </a:xfrm>
        <a:prstGeom prst="pie">
          <a:avLst>
            <a:gd name="adj1" fmla="val 3240000"/>
            <a:gd name="adj2" fmla="val 7560000"/>
          </a:avLst>
        </a:prstGeom>
        <a:solidFill>
          <a:schemeClr val="accent1">
            <a:shade val="80000"/>
            <a:hueOff val="376112"/>
            <a:satOff val="-45179"/>
            <a:lumOff val="222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Learning</a:t>
          </a:r>
        </a:p>
      </dsp:txBody>
      <dsp:txXfrm>
        <a:off x="3171545" y="3956981"/>
        <a:ext cx="1625600" cy="975360"/>
      </dsp:txXfrm>
    </dsp:sp>
    <dsp:sp modelId="{AFEDD7AB-4277-4116-A105-7667CF4C0BDD}">
      <dsp:nvSpPr>
        <dsp:cNvPr id="0" name=""/>
        <dsp:cNvSpPr/>
      </dsp:nvSpPr>
      <dsp:spPr>
        <a:xfrm>
          <a:off x="1708505" y="543221"/>
          <a:ext cx="4551680" cy="4551680"/>
        </a:xfrm>
        <a:prstGeom prst="pie">
          <a:avLst>
            <a:gd name="adj1" fmla="val 7560000"/>
            <a:gd name="adj2" fmla="val 11880000"/>
          </a:avLst>
        </a:prstGeom>
        <a:solidFill>
          <a:schemeClr val="accent1">
            <a:shade val="80000"/>
            <a:hueOff val="564168"/>
            <a:satOff val="-67769"/>
            <a:lumOff val="333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Oral communication</a:t>
          </a:r>
        </a:p>
      </dsp:txBody>
      <dsp:txXfrm>
        <a:off x="1925252" y="2602314"/>
        <a:ext cx="1354666" cy="1143338"/>
      </dsp:txXfrm>
    </dsp:sp>
    <dsp:sp modelId="{E2491B20-44F0-48F1-8352-0A6F1E82FE0B}">
      <dsp:nvSpPr>
        <dsp:cNvPr id="0" name=""/>
        <dsp:cNvSpPr/>
      </dsp:nvSpPr>
      <dsp:spPr>
        <a:xfrm>
          <a:off x="1708505" y="543221"/>
          <a:ext cx="4551680" cy="4551680"/>
        </a:xfrm>
        <a:prstGeom prst="pie">
          <a:avLst>
            <a:gd name="adj1" fmla="val 11880000"/>
            <a:gd name="adj2" fmla="val 16200000"/>
          </a:avLst>
        </a:prstGeom>
        <a:solidFill>
          <a:schemeClr val="accent1">
            <a:shade val="80000"/>
            <a:hueOff val="752224"/>
            <a:satOff val="-90358"/>
            <a:lumOff val="44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Numeracy</a:t>
          </a:r>
        </a:p>
      </dsp:txBody>
      <dsp:txXfrm>
        <a:off x="2372292" y="1236810"/>
        <a:ext cx="1544320" cy="105664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17/09/2024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17/09/2024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This</a:t>
            </a:r>
            <a:r>
              <a:rPr lang="en-AU" baseline="0" dirty="0"/>
              <a:t> presentation will explain the alignment process associated with the HSC Minimum Standard Writing Test.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2321148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Insert</a:t>
            </a:r>
            <a:r>
              <a:rPr lang="en-AU" baseline="0" dirty="0"/>
              <a:t> audio: </a:t>
            </a:r>
            <a:r>
              <a:rPr lang="en-AU" dirty="0"/>
              <a:t>Please read this response.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94290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This</a:t>
            </a:r>
            <a:r>
              <a:rPr lang="en-AU" baseline="0" dirty="0"/>
              <a:t> annotation explains why a Level 3 is applied to the sample response.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4178248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look more closely at the response</a:t>
            </a:r>
            <a:r>
              <a:rPr lang="en-AU" baseline="0" dirty="0"/>
              <a:t> to understand why it meets the characteristics of Level 3.</a:t>
            </a:r>
          </a:p>
          <a:p>
            <a:pPr defTabSz="456148">
              <a:defRPr/>
            </a:pPr>
            <a:r>
              <a:rPr lang="en-AU" baseline="0" dirty="0"/>
              <a:t>The writing prompt is addressed immediately as highlighted in green, and ideas of relevance are used throughout the response.</a:t>
            </a:r>
          </a:p>
          <a:p>
            <a:pPr defTabSz="456148">
              <a:defRPr/>
            </a:pPr>
            <a:r>
              <a:rPr lang="en-AU" baseline="0" dirty="0"/>
              <a:t>In the yellow, </a:t>
            </a:r>
            <a:r>
              <a:rPr lang="en-AU" dirty="0"/>
              <a:t>the capacity to form complex sentences is displayed, yet sentence control is hampered by some run on sentences - exemplified here. </a:t>
            </a:r>
          </a:p>
          <a:p>
            <a:pPr defTabSz="456148">
              <a:defRPr/>
            </a:pPr>
            <a:r>
              <a:rPr lang="en-AU" dirty="0"/>
              <a:t>Also, in</a:t>
            </a:r>
            <a:r>
              <a:rPr lang="en-AU" i="0" baseline="0" dirty="0"/>
              <a:t> blue, some grammar inconsistencies are highlighted and </a:t>
            </a:r>
          </a:p>
          <a:p>
            <a:pPr defTabSz="456148">
              <a:defRPr/>
            </a:pPr>
            <a:r>
              <a:rPr lang="en-AU" dirty="0"/>
              <a:t>in violet, there is the incorrect spelling of a familiar word.</a:t>
            </a:r>
          </a:p>
          <a:p>
            <a:pPr defTabSz="456148">
              <a:defRPr/>
            </a:pPr>
            <a:r>
              <a:rPr lang="en-AU" i="0" baseline="0" dirty="0"/>
              <a:t>In pink, t</a:t>
            </a:r>
            <a:r>
              <a:rPr lang="en-AU" dirty="0"/>
              <a:t>he correct use of commas is inconsistent as is the application of capitalisation rules.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662546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AU" i="0" baseline="0" dirty="0"/>
              <a:t>In green, a technique to sequence the text is used despite it being formulaic</a:t>
            </a:r>
          </a:p>
          <a:p>
            <a:pPr marL="0" marR="0" indent="0" algn="l" defTabSz="457200" rtl="0" eaLnBrk="0" fontAlgn="base" latinLnBrk="0" hangingPunct="0">
              <a:lnSpc>
                <a:spcPct val="100000"/>
              </a:lnSpc>
              <a:spcBef>
                <a:spcPct val="30000"/>
              </a:spcBef>
              <a:spcAft>
                <a:spcPct val="0"/>
              </a:spcAft>
              <a:buClrTx/>
              <a:buSzTx/>
              <a:buFontTx/>
              <a:buNone/>
              <a:tabLst/>
              <a:defRPr/>
            </a:pPr>
            <a:r>
              <a:rPr lang="en-AU" sz="1600" kern="1200" dirty="0">
                <a:solidFill>
                  <a:schemeClr val="tx1"/>
                </a:solidFill>
                <a:effectLst/>
                <a:latin typeface="+mn-lt"/>
                <a:ea typeface="ＭＳ Ｐゴシック" pitchFamily="-1" charset="-128"/>
                <a:cs typeface="ＭＳ Ｐゴシック" pitchFamily="-1" charset="-128"/>
              </a:rPr>
              <a:t>In purple, vocab</a:t>
            </a:r>
            <a:r>
              <a:rPr lang="en-AU" sz="1600" kern="1200" baseline="0" dirty="0">
                <a:solidFill>
                  <a:schemeClr val="tx1"/>
                </a:solidFill>
                <a:effectLst/>
                <a:latin typeface="+mn-lt"/>
                <a:ea typeface="ＭＳ Ｐゴシック" pitchFamily="-1" charset="-128"/>
                <a:cs typeface="ＭＳ Ｐゴシック" pitchFamily="-1" charset="-128"/>
              </a:rPr>
              <a:t> precision is displayed</a:t>
            </a:r>
            <a:endParaRPr lang="en-AU" sz="1600" kern="1200" dirty="0">
              <a:solidFill>
                <a:schemeClr val="tx1"/>
              </a:solidFill>
              <a:effectLst/>
              <a:latin typeface="+mn-lt"/>
              <a:ea typeface="ＭＳ Ｐゴシック" pitchFamily="-1" charset="-128"/>
              <a:cs typeface="ＭＳ Ｐゴシック" pitchFamily="-1"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AU" sz="1600" kern="1200" dirty="0">
                <a:solidFill>
                  <a:schemeClr val="tx1"/>
                </a:solidFill>
                <a:effectLst/>
                <a:latin typeface="+mn-lt"/>
                <a:ea typeface="ＭＳ Ｐゴシック" pitchFamily="-1" charset="-128"/>
                <a:cs typeface="ＭＳ Ｐゴシック" pitchFamily="-1" charset="-128"/>
              </a:rPr>
              <a:t>In the blue, we</a:t>
            </a:r>
            <a:r>
              <a:rPr lang="en-AU" sz="1600" kern="1200" baseline="0" dirty="0">
                <a:solidFill>
                  <a:schemeClr val="tx1"/>
                </a:solidFill>
                <a:effectLst/>
                <a:latin typeface="+mn-lt"/>
                <a:ea typeface="ＭＳ Ｐゴシック" pitchFamily="-1" charset="-128"/>
                <a:cs typeface="ＭＳ Ｐゴシック" pitchFamily="-1" charset="-128"/>
              </a:rPr>
              <a:t> can see irregularities in the tense used and with the use of grammatically appropriate word forms. </a:t>
            </a:r>
          </a:p>
          <a:p>
            <a:pPr marL="0" marR="0" indent="0" algn="l" defTabSz="457200" rtl="0" eaLnBrk="0" fontAlgn="base" latinLnBrk="0" hangingPunct="0">
              <a:lnSpc>
                <a:spcPct val="100000"/>
              </a:lnSpc>
              <a:spcBef>
                <a:spcPct val="30000"/>
              </a:spcBef>
              <a:spcAft>
                <a:spcPct val="0"/>
              </a:spcAft>
              <a:buClrTx/>
              <a:buSzTx/>
              <a:buFontTx/>
              <a:buNone/>
              <a:tabLst/>
              <a:defRPr/>
            </a:pPr>
            <a:r>
              <a:rPr lang="en-AU" sz="1600" kern="1200" baseline="0" dirty="0">
                <a:solidFill>
                  <a:schemeClr val="tx1"/>
                </a:solidFill>
                <a:effectLst/>
                <a:latin typeface="+mn-lt"/>
                <a:ea typeface="ＭＳ Ｐゴシック" pitchFamily="-1" charset="-128"/>
                <a:cs typeface="ＭＳ Ｐゴシック" pitchFamily="-1" charset="-128"/>
              </a:rPr>
              <a:t>In yellow, different sentence types are used, </a:t>
            </a:r>
            <a:r>
              <a:rPr lang="en-AU" i="0" baseline="0" dirty="0"/>
              <a:t>however, control of sentence formation is problematic in some places as illustrated here in pink.</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80393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1200" baseline="0" dirty="0">
                <a:solidFill>
                  <a:schemeClr val="tx1"/>
                </a:solidFill>
                <a:effectLst/>
                <a:latin typeface="+mn-lt"/>
                <a:ea typeface="ＭＳ Ｐゴシック" pitchFamily="-1" charset="-128"/>
                <a:cs typeface="ＭＳ Ｐゴシック" pitchFamily="-1" charset="-128"/>
              </a:rPr>
              <a:t>In blue, grammatical errors can be seen. </a:t>
            </a:r>
          </a:p>
          <a:p>
            <a:pPr marL="0" marR="0" indent="0" algn="l" defTabSz="457200" rtl="0" eaLnBrk="0" fontAlgn="base" latinLnBrk="0" hangingPunct="0">
              <a:lnSpc>
                <a:spcPct val="100000"/>
              </a:lnSpc>
              <a:spcBef>
                <a:spcPct val="30000"/>
              </a:spcBef>
              <a:spcAft>
                <a:spcPct val="0"/>
              </a:spcAft>
              <a:buClrTx/>
              <a:buSzTx/>
              <a:buFontTx/>
              <a:buNone/>
              <a:tabLst/>
              <a:defRPr/>
            </a:pPr>
            <a:r>
              <a:rPr lang="en-AU" i="0" baseline="0" dirty="0"/>
              <a:t>In some places, punctuation is missing. Some are highlighted in pink.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AU" sz="1600" kern="1200" dirty="0">
                <a:solidFill>
                  <a:schemeClr val="tx1"/>
                </a:solidFill>
                <a:effectLst/>
                <a:latin typeface="+mn-lt"/>
                <a:ea typeface="ＭＳ Ｐゴシック" pitchFamily="-1" charset="-128"/>
                <a:cs typeface="ＭＳ Ｐゴシック" pitchFamily="-1" charset="-128"/>
              </a:rPr>
              <a:t>Attention to structure and idea sequencing is shown in green.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AU" sz="1600" kern="1200" dirty="0">
                <a:solidFill>
                  <a:schemeClr val="tx1"/>
                </a:solidFill>
                <a:effectLst/>
                <a:latin typeface="+mn-lt"/>
                <a:ea typeface="ＭＳ Ｐゴシック" pitchFamily="-1" charset="-128"/>
                <a:cs typeface="ＭＳ Ｐゴシック" pitchFamily="-1" charset="-128"/>
              </a:rPr>
              <a:t>In violet, we can see some control of language in the</a:t>
            </a:r>
            <a:r>
              <a:rPr lang="en-AU" sz="1600" kern="1200" baseline="0" dirty="0">
                <a:solidFill>
                  <a:schemeClr val="tx1"/>
                </a:solidFill>
                <a:effectLst/>
                <a:latin typeface="+mn-lt"/>
                <a:ea typeface="ＭＳ Ｐゴシック" pitchFamily="-1" charset="-128"/>
                <a:cs typeface="ＭＳ Ｐゴシック" pitchFamily="-1" charset="-128"/>
              </a:rPr>
              <a:t> </a:t>
            </a:r>
            <a:r>
              <a:rPr lang="en-AU" sz="1600" kern="1200" dirty="0">
                <a:solidFill>
                  <a:schemeClr val="tx1"/>
                </a:solidFill>
                <a:effectLst/>
                <a:latin typeface="+mn-lt"/>
                <a:ea typeface="ＭＳ Ｐゴシック" pitchFamily="-1" charset="-128"/>
                <a:cs typeface="ＭＳ Ｐゴシック" pitchFamily="-1" charset="-128"/>
              </a:rPr>
              <a:t>vocab helps to communicate the ideas. And</a:t>
            </a:r>
            <a:r>
              <a:rPr lang="en-AU" sz="1600" kern="1200" baseline="0" dirty="0">
                <a:solidFill>
                  <a:schemeClr val="tx1"/>
                </a:solidFill>
                <a:effectLst/>
                <a:latin typeface="+mn-lt"/>
                <a:ea typeface="ＭＳ Ｐゴシック" pitchFamily="-1" charset="-128"/>
                <a:cs typeface="ＭＳ Ｐゴシック" pitchFamily="-1" charset="-128"/>
              </a:rPr>
              <a:t> in yellow, we can see that the writer is able to form complex sentences with some success.  </a:t>
            </a:r>
            <a:endParaRPr lang="en-AU" dirty="0"/>
          </a:p>
          <a:p>
            <a:pPr marL="0" marR="0" indent="0" algn="l" defTabSz="457200" rtl="0" eaLnBrk="0" fontAlgn="base" latinLnBrk="0" hangingPunct="0">
              <a:lnSpc>
                <a:spcPct val="100000"/>
              </a:lnSpc>
              <a:spcBef>
                <a:spcPct val="30000"/>
              </a:spcBef>
              <a:spcAft>
                <a:spcPct val="0"/>
              </a:spcAft>
              <a:buClrTx/>
              <a:buSzTx/>
              <a:buFontTx/>
              <a:buNone/>
              <a:tabLst/>
              <a:defRPr/>
            </a:pPr>
            <a:r>
              <a:rPr lang="en-AU" sz="1600" kern="1200" dirty="0">
                <a:solidFill>
                  <a:schemeClr val="tx1"/>
                </a:solidFill>
                <a:effectLst/>
                <a:latin typeface="+mn-lt"/>
                <a:ea typeface="ＭＳ Ｐゴシック" pitchFamily="-1" charset="-128"/>
              </a:rPr>
              <a:t>While</a:t>
            </a:r>
            <a:r>
              <a:rPr lang="en-AU" sz="1600" kern="1200" baseline="0" dirty="0">
                <a:solidFill>
                  <a:schemeClr val="tx1"/>
                </a:solidFill>
                <a:effectLst/>
                <a:latin typeface="+mn-lt"/>
                <a:ea typeface="ＭＳ Ｐゴシック" pitchFamily="-1" charset="-128"/>
              </a:rPr>
              <a:t> t</a:t>
            </a:r>
            <a:r>
              <a:rPr lang="en-AU" sz="1600" kern="1200" dirty="0">
                <a:solidFill>
                  <a:schemeClr val="tx1"/>
                </a:solidFill>
                <a:effectLst/>
                <a:latin typeface="+mn-lt"/>
                <a:ea typeface="ＭＳ Ｐゴシック" pitchFamily="-1" charset="-128"/>
              </a:rPr>
              <a:t>here</a:t>
            </a:r>
            <a:r>
              <a:rPr lang="en-AU" sz="1600" kern="1200" baseline="0" dirty="0">
                <a:solidFill>
                  <a:schemeClr val="tx1"/>
                </a:solidFill>
                <a:effectLst/>
                <a:latin typeface="+mn-lt"/>
                <a:ea typeface="ＭＳ Ｐゴシック" pitchFamily="-1" charset="-128"/>
              </a:rPr>
              <a:t> are faults illustrated in this sample, when the achievement level descriptors are applied holistically, performance is typical of Level 3.</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208836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Please visit the NESA website for more information.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09784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aseline="0" dirty="0"/>
              <a:t>We will look at the Achievement Level Descriptions for writing, explore the test requirements and review a sample response.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185302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148">
              <a:defRPr/>
            </a:pPr>
            <a:r>
              <a:rPr lang="en-AU" baseline="0" dirty="0"/>
              <a:t>The Achievement Level Descriptors for writing have been generated based on the Australian Core Skills Framework. </a:t>
            </a:r>
          </a:p>
          <a:p>
            <a:pPr defTabSz="456148">
              <a:defRPr/>
            </a:pPr>
            <a:r>
              <a:rPr lang="en-AU" baseline="0" dirty="0"/>
              <a:t>The ACSF identifies two main indicators of writing quality.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50481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aseline="0" dirty="0"/>
              <a:t>The Achievement Level Descriptions are located on the NESA website.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1995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aseline="0" dirty="0"/>
              <a:t>The </a:t>
            </a:r>
            <a:r>
              <a:rPr lang="en-AU" dirty="0"/>
              <a:t>Achievement</a:t>
            </a:r>
            <a:r>
              <a:rPr lang="en-AU" baseline="0" dirty="0"/>
              <a:t> Level Descriptions are used holistically when assessing responses. Minimum standard is set at Level 3</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921336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need to write a response which is relevant to the topic, yet they are not required to demonstrate subject specific knowledge. </a:t>
            </a:r>
          </a:p>
          <a:p>
            <a:r>
              <a:rPr lang="en-AU" dirty="0"/>
              <a:t>Students typically use paragraphing to structure their response but other sequencing methods to show the development of ideas are valid. </a:t>
            </a:r>
          </a:p>
          <a:p>
            <a:r>
              <a:rPr lang="en-AU" dirty="0"/>
              <a:t>Overall, students need to show that they can manipulate language to convey meaning and demonstrate a functional degree of literacy.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1441179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In many cases, students are able to demonstrate minimum standard in under 500 words.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483502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Students are directed</a:t>
            </a:r>
            <a:r>
              <a:rPr lang="en-AU" baseline="0" dirty="0"/>
              <a:t> to c</a:t>
            </a:r>
            <a:r>
              <a:rPr lang="en-AU" dirty="0"/>
              <a:t>ompose a piece of writing on ONE of two options: a written prompt or a visual prompt.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64003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aseline="0" dirty="0"/>
              <a:t>A student</a:t>
            </a:r>
            <a:r>
              <a:rPr lang="en-AU" dirty="0"/>
              <a:t> sample</a:t>
            </a:r>
            <a:r>
              <a:rPr lang="en-AU" baseline="0" dirty="0"/>
              <a:t> will now be aligned and reasons for the decision will be explained. Please read the sample which continues over the next 3 slides.</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96276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p:nvPr userDrawn="1"/>
        </p:nvSpPr>
        <p:spPr>
          <a:xfrm>
            <a:off x="0" y="0"/>
            <a:ext cx="8134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8134350" y="0"/>
            <a:ext cx="201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dirty="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marL="0" indent="0">
              <a:lnSpc>
                <a:spcPct val="100000"/>
              </a:lnSpc>
              <a:spcAft>
                <a:spcPts val="0"/>
              </a:spcAft>
              <a:buNone/>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Presenter name</a:t>
            </a:r>
          </a:p>
          <a:p>
            <a:pPr lvl="1"/>
            <a:r>
              <a:rPr lang="en-AU" noProof="0"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US" noProof="0"/>
              <a:t>Click icon to add picture</a:t>
            </a:r>
            <a:endParaRPr lang="en-AU" noProof="0" dirty="0"/>
          </a:p>
        </p:txBody>
      </p:sp>
      <p:sp>
        <p:nvSpPr>
          <p:cNvPr id="2" name="Text Placeholder 14">
            <a:extLst>
              <a:ext uri="{FF2B5EF4-FFF2-40B4-BE49-F238E27FC236}">
                <a16:creationId xmlns:a16="http://schemas.microsoft.com/office/drawing/2014/main" id="{ED6C17FF-1ADB-F9E8-A3BE-6150A151296B}"/>
              </a:ext>
            </a:extLst>
          </p:cNvPr>
          <p:cNvSpPr txBox="1">
            <a:spLocks/>
          </p:cNvSpPr>
          <p:nvPr userDrawn="1"/>
        </p:nvSpPr>
        <p:spPr>
          <a:xfrm>
            <a:off x="265611" y="311596"/>
            <a:ext cx="5494389" cy="307836"/>
          </a:xfrm>
          <a:prstGeom prst="rect">
            <a:avLst/>
          </a:prstGeom>
        </p:spPr>
        <p:txBody>
          <a:bodyPr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NSW Education Standards Authority</a:t>
            </a:r>
          </a:p>
        </p:txBody>
      </p:sp>
    </p:spTree>
    <p:extLst>
      <p:ext uri="{BB962C8B-B14F-4D97-AF65-F5344CB8AC3E}">
        <p14:creationId xmlns:p14="http://schemas.microsoft.com/office/powerpoint/2010/main" val="114813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atin typeface="+mj-lt"/>
              </a:defRPr>
            </a:lvl1pPr>
          </a:lstStyle>
          <a:p>
            <a:r>
              <a:rPr lang="en-US" noProof="0"/>
              <a:t>Click to edit Master title style</a:t>
            </a:r>
            <a:endParaRPr lang="en-AU" noProof="0" dirty="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marL="684000" indent="-342900">
              <a:buFont typeface="Public Sans Light" pitchFamily="2" charset="0"/>
              <a:buChar char="–"/>
              <a:defRPr/>
            </a:lvl3pPr>
            <a:lvl4pPr>
              <a:defRPr/>
            </a:lvl4pPr>
            <a:lvl5pPr marL="1368000" indent="-342000">
              <a:buFont typeface="Public Sans Light" pitchFamily="2"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2" name="Text Placeholder 14">
            <a:extLst>
              <a:ext uri="{FF2B5EF4-FFF2-40B4-BE49-F238E27FC236}">
                <a16:creationId xmlns:a16="http://schemas.microsoft.com/office/drawing/2014/main" id="{FB05AAD7-435F-DF06-45A8-6A93447D7E6D}"/>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8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2" name="Text Placeholder 14">
            <a:extLst>
              <a:ext uri="{FF2B5EF4-FFF2-40B4-BE49-F238E27FC236}">
                <a16:creationId xmlns:a16="http://schemas.microsoft.com/office/drawing/2014/main" id="{0B51B469-8E90-25D3-2EAC-2874F5DDD198}"/>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US" noProof="0"/>
              <a:t>Click to edit Master title style</a:t>
            </a:r>
            <a:endParaRPr lang="en-AU" noProof="0" dirty="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lvl1pPr>
              <a:defRPr sz="240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3" name="Content Placeholder 2"/>
          <p:cNvSpPr>
            <a:spLocks noGrp="1"/>
          </p:cNvSpPr>
          <p:nvPr>
            <p:ph idx="1"/>
          </p:nvPr>
        </p:nvSpPr>
        <p:spPr>
          <a:xfrm>
            <a:off x="5220000" y="1800001"/>
            <a:ext cx="6624000" cy="4319998"/>
          </a:xfrm>
        </p:spPr>
        <p:txBody>
          <a:bodyPr numCol="2" spcCol="180000"/>
          <a:lstStyle>
            <a:lvl1pPr>
              <a:defRPr sz="240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2" name="Text Placeholder 14">
            <a:extLst>
              <a:ext uri="{FF2B5EF4-FFF2-40B4-BE49-F238E27FC236}">
                <a16:creationId xmlns:a16="http://schemas.microsoft.com/office/drawing/2014/main" id="{C5FA3A66-97C4-1A1F-CC24-FF718CE5E7E8}"/>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169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US" noProof="0"/>
              <a:t>Click to edit Master title style</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800000"/>
            <a:ext cx="5616000" cy="432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2" name="Text Placeholder 14">
            <a:extLst>
              <a:ext uri="{FF2B5EF4-FFF2-40B4-BE49-F238E27FC236}">
                <a16:creationId xmlns:a16="http://schemas.microsoft.com/office/drawing/2014/main" id="{C87F3BF1-9AB5-B8BD-927D-4F38D3F04DFA}"/>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sz="2000"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6228000" y="1799996"/>
            <a:ext cx="5616000" cy="4320002"/>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
        <p:nvSpPr>
          <p:cNvPr id="3" name="Text Placeholder 14">
            <a:extLst>
              <a:ext uri="{FF2B5EF4-FFF2-40B4-BE49-F238E27FC236}">
                <a16:creationId xmlns:a16="http://schemas.microsoft.com/office/drawing/2014/main" id="{1642226D-0144-B8FC-A9D6-23A356D5A8AF}"/>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10276688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sz="2000" b="0">
                <a:latin typeface="Public Sans SemiBold" pitchFamily="2" charset="0"/>
              </a:defRPr>
            </a:lvl1pPr>
          </a:lstStyle>
          <a:p>
            <a:pPr lvl="0"/>
            <a:r>
              <a:rPr lang="en-AU" noProof="0" dirty="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8172000" y="1799996"/>
            <a:ext cx="3672000" cy="4320002"/>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
        <p:nvSpPr>
          <p:cNvPr id="3" name="Text Placeholder 14">
            <a:extLst>
              <a:ext uri="{FF2B5EF4-FFF2-40B4-BE49-F238E27FC236}">
                <a16:creationId xmlns:a16="http://schemas.microsoft.com/office/drawing/2014/main" id="{CA5C9CBB-D24E-E2FF-47D7-0489CFBC9B0B}"/>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239426437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US" noProof="0"/>
              <a:t>Click icon to add picture</a:t>
            </a:r>
            <a:endParaRPr lang="en-AU" noProof="0" dirty="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dirty="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lvl1pPr>
              <a:defRPr sz="2400"/>
            </a:lvl1pPr>
            <a:lvl2pPr>
              <a:defRPr sz="2000"/>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2" name="Text Placeholder 14">
            <a:extLst>
              <a:ext uri="{FF2B5EF4-FFF2-40B4-BE49-F238E27FC236}">
                <a16:creationId xmlns:a16="http://schemas.microsoft.com/office/drawing/2014/main" id="{B1B876E6-3C6B-5FC5-9888-B3AE7F746C24}"/>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422509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US" noProof="0"/>
              <a:t>Click to edit Master title style</a:t>
            </a:r>
            <a:endParaRPr lang="en-AU" noProof="0" dirty="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dirty="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49381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dirty="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
        <p:nvSpPr>
          <p:cNvPr id="2" name="Text Placeholder 14">
            <a:extLst>
              <a:ext uri="{FF2B5EF4-FFF2-40B4-BE49-F238E27FC236}">
                <a16:creationId xmlns:a16="http://schemas.microsoft.com/office/drawing/2014/main" id="{32D85155-F29A-8441-36A4-8BA9E22065C2}"/>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56369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US" noProof="0"/>
              <a:t>Click to edit Master title style</a:t>
            </a:r>
            <a:endParaRPr lang="en-AU" noProof="0"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noProof="0"/>
              <a:t>Click icon to add chart</a:t>
            </a:r>
            <a:endParaRPr lang="en-AU" noProof="0"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marL="0" indent="0">
              <a:lnSpc>
                <a:spcPct val="100000"/>
              </a:lnSpc>
              <a:spcAft>
                <a:spcPts val="0"/>
              </a:spcAft>
              <a:buNone/>
              <a:defRPr sz="1800" b="0">
                <a:latin typeface="+mn-lt"/>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noProof="0"/>
              <a:t>Click icon to add chart</a:t>
            </a:r>
            <a:endParaRPr lang="en-AU" noProof="0"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marL="0" indent="0">
              <a:lnSpc>
                <a:spcPct val="100000"/>
              </a:lnSpc>
              <a:spcAft>
                <a:spcPts val="0"/>
              </a:spcAft>
              <a:buNone/>
              <a:defRPr sz="1800" b="0">
                <a:latin typeface="+mn-lt"/>
              </a:defRPr>
            </a:lvl2pPr>
            <a:lvl3pPr>
              <a:defRPr sz="1200"/>
            </a:lvl3pPr>
            <a:lvl4pPr>
              <a:defRPr sz="1200"/>
            </a:lvl4pPr>
            <a:lvl5pPr>
              <a:defRPr sz="1200"/>
            </a:lvl5pPr>
          </a:lstStyle>
          <a:p>
            <a:pPr lvl="0"/>
            <a:r>
              <a:rPr lang="en-AU" noProof="0" dirty="0"/>
              <a:t>Click to edit text styles</a:t>
            </a:r>
          </a:p>
          <a:p>
            <a:pPr lvl="1"/>
            <a:r>
              <a:rPr lang="en-AU" noProof="0"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
        <p:nvSpPr>
          <p:cNvPr id="2" name="Text Placeholder 14">
            <a:extLst>
              <a:ext uri="{FF2B5EF4-FFF2-40B4-BE49-F238E27FC236}">
                <a16:creationId xmlns:a16="http://schemas.microsoft.com/office/drawing/2014/main" id="{35E19FDF-CD4B-98BD-3D2F-BD505D7E5206}"/>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91259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US"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2" name="Text Placeholder 14">
            <a:extLst>
              <a:ext uri="{FF2B5EF4-FFF2-40B4-BE49-F238E27FC236}">
                <a16:creationId xmlns:a16="http://schemas.microsoft.com/office/drawing/2014/main" id="{813A3AA9-2A03-4D1E-F028-230643F6ED76}"/>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426734665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800"/>
            </a:lvl1pPr>
            <a:lvl2pPr>
              <a:defRPr sz="2400"/>
            </a:lvl2pPr>
            <a:lvl3pPr>
              <a:defRPr sz="20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Content Placeholder 5"/>
          <p:cNvSpPr>
            <a:spLocks noGrp="1"/>
          </p:cNvSpPr>
          <p:nvPr>
            <p:ph sz="quarter" idx="4"/>
          </p:nvPr>
        </p:nvSpPr>
        <p:spPr>
          <a:xfrm>
            <a:off x="6444000" y="1800000"/>
            <a:ext cx="5400000" cy="4320000"/>
          </a:xfrm>
        </p:spPr>
        <p:txBody>
          <a:bodyPr>
            <a:noAutofit/>
          </a:bodyPr>
          <a:lstStyle>
            <a:lvl1pPr>
              <a:defRPr sz="2800"/>
            </a:lvl1pPr>
            <a:lvl2pPr>
              <a:defRPr sz="2400"/>
            </a:lvl2pPr>
            <a:lvl3pPr>
              <a:defRPr sz="20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3" name="Text Placeholder 14">
            <a:extLst>
              <a:ext uri="{FF2B5EF4-FFF2-40B4-BE49-F238E27FC236}">
                <a16:creationId xmlns:a16="http://schemas.microsoft.com/office/drawing/2014/main" id="{DE679393-78D4-D13C-5EB5-B47AB4BCCE08}"/>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965956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40000" y="2844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Questions?</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Contact details</a:t>
            </a:r>
          </a:p>
        </p:txBody>
      </p:sp>
      <p:sp>
        <p:nvSpPr>
          <p:cNvPr id="5" name="Text Placeholder 14">
            <a:extLst>
              <a:ext uri="{FF2B5EF4-FFF2-40B4-BE49-F238E27FC236}">
                <a16:creationId xmlns:a16="http://schemas.microsoft.com/office/drawing/2014/main" id="{F4D499F7-7E4A-9F7A-B4D3-F0FD6548EF2E}"/>
              </a:ext>
            </a:extLst>
          </p:cNvPr>
          <p:cNvSpPr txBox="1">
            <a:spLocks/>
          </p:cNvSpPr>
          <p:nvPr userDrawn="1"/>
        </p:nvSpPr>
        <p:spPr>
          <a:xfrm>
            <a:off x="448487" y="311596"/>
            <a:ext cx="5494389" cy="307836"/>
          </a:xfrm>
          <a:prstGeom prst="rect">
            <a:avLst/>
          </a:prstGeom>
        </p:spPr>
        <p:txBody>
          <a:bodyPr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NSW Education Standards Authority</a:t>
            </a:r>
          </a:p>
        </p:txBody>
      </p:sp>
    </p:spTree>
    <p:extLst>
      <p:ext uri="{BB962C8B-B14F-4D97-AF65-F5344CB8AC3E}">
        <p14:creationId xmlns:p14="http://schemas.microsoft.com/office/powerpoint/2010/main" val="2348563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3" name="Text Placeholder 14">
            <a:extLst>
              <a:ext uri="{FF2B5EF4-FFF2-40B4-BE49-F238E27FC236}">
                <a16:creationId xmlns:a16="http://schemas.microsoft.com/office/drawing/2014/main" id="{F1DD0EA2-42F7-7741-71F4-C7457F946239}"/>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196685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Text Placeholder 14">
            <a:extLst>
              <a:ext uri="{FF2B5EF4-FFF2-40B4-BE49-F238E27FC236}">
                <a16:creationId xmlns:a16="http://schemas.microsoft.com/office/drawing/2014/main" id="{81D5300F-5038-0186-DE8C-A0A6DA0DFD7E}"/>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303970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2B39A4-3500-0234-9081-A605A5E81FEE}"/>
              </a:ext>
            </a:extLst>
          </p:cNvPr>
          <p:cNvSpPr txBox="1"/>
          <p:nvPr userDrawn="1"/>
        </p:nvSpPr>
        <p:spPr>
          <a:xfrm>
            <a:off x="6278880" y="2997200"/>
            <a:ext cx="0" cy="0"/>
          </a:xfrm>
          <a:prstGeom prst="rect">
            <a:avLst/>
          </a:prstGeom>
          <a:noFill/>
        </p:spPr>
        <p:txBody>
          <a:bodyPr wrap="none" lIns="0" tIns="0" rIns="0" bIns="0" rtlCol="0">
            <a:noAutofit/>
          </a:bodyPr>
          <a:lstStyle/>
          <a:p>
            <a:pPr algn="l"/>
            <a:endParaRPr lang="en-US" dirty="0"/>
          </a:p>
        </p:txBody>
      </p:sp>
    </p:spTree>
    <p:extLst>
      <p:ext uri="{BB962C8B-B14F-4D97-AF65-F5344CB8AC3E}">
        <p14:creationId xmlns:p14="http://schemas.microsoft.com/office/powerpoint/2010/main" val="275132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US"/>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noProof="0"/>
              <a:t>Click icon to add table</a:t>
            </a:r>
            <a:endParaRPr lang="en-AU" noProof="0"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noProof="0"/>
              <a:t>Click icon to add table</a:t>
            </a:r>
            <a:endParaRPr lang="en-AU" noProof="0"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noProof="0"/>
              <a:t>Click icon to add table</a:t>
            </a:r>
            <a:endParaRPr lang="en-AU" noProof="0"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noProof="0"/>
              <a:t>Click icon to add table</a:t>
            </a:r>
            <a:endParaRPr lang="en-AU" noProof="0"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2" name="Text Placeholder 14">
            <a:extLst>
              <a:ext uri="{FF2B5EF4-FFF2-40B4-BE49-F238E27FC236}">
                <a16:creationId xmlns:a16="http://schemas.microsoft.com/office/drawing/2014/main" id="{3D5A08D7-7633-9108-1F24-5A6D1BA67815}"/>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NSW Education Standards Authority</a:t>
            </a:r>
            <a:endParaRPr lang="en-US" dirty="0"/>
          </a:p>
        </p:txBody>
      </p:sp>
    </p:spTree>
    <p:extLst>
      <p:ext uri="{BB962C8B-B14F-4D97-AF65-F5344CB8AC3E}">
        <p14:creationId xmlns:p14="http://schemas.microsoft.com/office/powerpoint/2010/main" val="356517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US" noProof="0"/>
              <a:t>Click to edit Master title style</a:t>
            </a:r>
            <a:endParaRPr lang="en-AU" noProof="0" dirty="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US" noProof="0"/>
              <a:t>Click icon to add table</a:t>
            </a:r>
            <a:endParaRPr lang="en-AU" noProof="0"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US" noProof="0"/>
              <a:t>Click icon to add table</a:t>
            </a:r>
            <a:endParaRPr lang="en-AU" noProof="0"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5" name="Text Placeholder 14">
            <a:extLst>
              <a:ext uri="{FF2B5EF4-FFF2-40B4-BE49-F238E27FC236}">
                <a16:creationId xmlns:a16="http://schemas.microsoft.com/office/drawing/2014/main" id="{D88D0667-6FA0-E89D-F728-3F0DDCE094E6}"/>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4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dirty="0"/>
              <a:t>Caption</a:t>
            </a:r>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6" name="Text Placeholder 14">
            <a:extLst>
              <a:ext uri="{FF2B5EF4-FFF2-40B4-BE49-F238E27FC236}">
                <a16:creationId xmlns:a16="http://schemas.microsoft.com/office/drawing/2014/main" id="{E63FBF5A-146C-AC53-9B74-0B8700028F26}"/>
              </a:ext>
            </a:extLst>
          </p:cNvPr>
          <p:cNvSpPr txBox="1">
            <a:spLocks/>
          </p:cNvSpPr>
          <p:nvPr userDrawn="1"/>
        </p:nvSpPr>
        <p:spPr>
          <a:xfrm>
            <a:off x="5311109" y="6335998"/>
            <a:ext cx="4850087" cy="360001"/>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7413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dirty="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
        <p:nvSpPr>
          <p:cNvPr id="3" name="Text Placeholder 14">
            <a:extLst>
              <a:ext uri="{FF2B5EF4-FFF2-40B4-BE49-F238E27FC236}">
                <a16:creationId xmlns:a16="http://schemas.microsoft.com/office/drawing/2014/main" id="{F29D0B6A-E2A4-6775-2FC7-9081E5844880}"/>
              </a:ext>
            </a:extLst>
          </p:cNvPr>
          <p:cNvSpPr txBox="1">
            <a:spLocks/>
          </p:cNvSpPr>
          <p:nvPr userDrawn="1"/>
        </p:nvSpPr>
        <p:spPr>
          <a:xfrm>
            <a:off x="265611" y="311596"/>
            <a:ext cx="5494389" cy="307836"/>
          </a:xfrm>
          <a:prstGeom prst="rect">
            <a:avLst/>
          </a:prstGeom>
        </p:spPr>
        <p:txBody>
          <a:bodyPr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NSW Education Standards Authority</a:t>
            </a:r>
          </a:p>
        </p:txBody>
      </p:sp>
    </p:spTree>
    <p:extLst>
      <p:ext uri="{BB962C8B-B14F-4D97-AF65-F5344CB8AC3E}">
        <p14:creationId xmlns:p14="http://schemas.microsoft.com/office/powerpoint/2010/main" val="42828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dirty="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a:t>
            </a:r>
          </a:p>
        </p:txBody>
      </p:sp>
      <p:sp>
        <p:nvSpPr>
          <p:cNvPr id="4" name="Text Placeholder 14">
            <a:extLst>
              <a:ext uri="{FF2B5EF4-FFF2-40B4-BE49-F238E27FC236}">
                <a16:creationId xmlns:a16="http://schemas.microsoft.com/office/drawing/2014/main" id="{60F4F2A0-43CD-F4C7-2743-34E045D93480}"/>
              </a:ext>
            </a:extLst>
          </p:cNvPr>
          <p:cNvSpPr txBox="1">
            <a:spLocks/>
          </p:cNvSpPr>
          <p:nvPr userDrawn="1"/>
        </p:nvSpPr>
        <p:spPr>
          <a:xfrm>
            <a:off x="448487" y="311596"/>
            <a:ext cx="5494389" cy="307836"/>
          </a:xfrm>
          <a:prstGeom prst="rect">
            <a:avLst/>
          </a:prstGeom>
        </p:spPr>
        <p:txBody>
          <a:bodyPr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NSW Education Standards Authority</a:t>
            </a:r>
          </a:p>
        </p:txBody>
      </p:sp>
    </p:spTree>
    <p:extLst>
      <p:ext uri="{BB962C8B-B14F-4D97-AF65-F5344CB8AC3E}">
        <p14:creationId xmlns:p14="http://schemas.microsoft.com/office/powerpoint/2010/main" val="144384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US" noProof="0"/>
              <a:t>Click to edit Master title style</a:t>
            </a:r>
            <a:endParaRPr lang="en-AU" noProof="0"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2800">
                <a:solidFill>
                  <a:schemeClr val="tx1"/>
                </a:solidFill>
                <a:latin typeface="+mn-lt"/>
              </a:defRPr>
            </a:lvl1pPr>
            <a:lvl2pPr marL="0" indent="0">
              <a:buNone/>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noProof="0"/>
              <a:t>Click to edit Master text styles</a:t>
            </a:r>
          </a:p>
          <a:p>
            <a:pPr lvl="1"/>
            <a:r>
              <a:rPr lang="en-US"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US" noProof="0"/>
              <a:t>Click icon to add picture</a:t>
            </a:r>
            <a:endParaRPr lang="en-AU" noProof="0"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dirty="0"/>
              <a:t>Caption</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3" name="Text Placeholder 14">
            <a:extLst>
              <a:ext uri="{FF2B5EF4-FFF2-40B4-BE49-F238E27FC236}">
                <a16:creationId xmlns:a16="http://schemas.microsoft.com/office/drawing/2014/main" id="{10AF8FAB-C4FB-F7EA-74C3-9A570F91F6D6}"/>
              </a:ext>
            </a:extLst>
          </p:cNvPr>
          <p:cNvSpPr txBox="1">
            <a:spLocks/>
          </p:cNvSpPr>
          <p:nvPr userDrawn="1"/>
        </p:nvSpPr>
        <p:spPr>
          <a:xfrm>
            <a:off x="5311109" y="6335998"/>
            <a:ext cx="4850087" cy="360001"/>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88934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noProof="0"/>
              <a:t>Click to edit Master title style</a:t>
            </a:r>
            <a:endParaRPr lang="en-AU" noProof="0"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marL="0" indent="0">
              <a:buNone/>
              <a:defRPr sz="1800">
                <a:latin typeface="+mn-lt"/>
              </a:defRPr>
            </a:lvl2pPr>
          </a:lstStyle>
          <a:p>
            <a:pPr lvl="0"/>
            <a:r>
              <a:rPr lang="en-US" noProof="0"/>
              <a:t>Click to edit Master text styles</a:t>
            </a:r>
          </a:p>
          <a:p>
            <a:pPr lvl="1"/>
            <a:r>
              <a:rPr lang="en-US" noProof="0"/>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3" name="Text Placeholder 14">
            <a:extLst>
              <a:ext uri="{FF2B5EF4-FFF2-40B4-BE49-F238E27FC236}">
                <a16:creationId xmlns:a16="http://schemas.microsoft.com/office/drawing/2014/main" id="{312B2C97-9DF4-4207-7290-AA7277E0FE20}"/>
              </a:ext>
            </a:extLst>
          </p:cNvPr>
          <p:cNvSpPr txBox="1">
            <a:spLocks/>
          </p:cNvSpPr>
          <p:nvPr userDrawn="1"/>
        </p:nvSpPr>
        <p:spPr>
          <a:xfrm>
            <a:off x="359999" y="6012000"/>
            <a:ext cx="8531999" cy="684000"/>
          </a:xfrm>
          <a:prstGeom prst="rect">
            <a:avLst/>
          </a:prstGeom>
        </p:spPr>
        <p:txBody>
          <a:bodyPr anchor="b"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accent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NSW Education Standards Authority</a:t>
            </a:r>
          </a:p>
        </p:txBody>
      </p:sp>
    </p:spTree>
    <p:extLst>
      <p:ext uri="{BB962C8B-B14F-4D97-AF65-F5344CB8AC3E}">
        <p14:creationId xmlns:p14="http://schemas.microsoft.com/office/powerpoint/2010/main" val="61873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noProof="0"/>
              <a:t>Click to edit Master title style</a:t>
            </a:r>
            <a:endParaRPr lang="en-AU" noProof="0"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noProof="0" smtClean="0"/>
              <a:pPr/>
              <a:t>‹#›</a:t>
            </a:fld>
            <a:endParaRPr lang="en-AU" noProof="0"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75" r:id="rId3"/>
    <p:sldLayoutId id="2147483676" r:id="rId4"/>
    <p:sldLayoutId id="2147483689" r:id="rId5"/>
    <p:sldLayoutId id="2147483673" r:id="rId6"/>
    <p:sldLayoutId id="2147483674" r:id="rId7"/>
    <p:sldLayoutId id="2147483678" r:id="rId8"/>
    <p:sldLayoutId id="2147483681" r:id="rId9"/>
    <p:sldLayoutId id="2147483662" r:id="rId10"/>
    <p:sldLayoutId id="2147483672" r:id="rId11"/>
    <p:sldLayoutId id="2147483677" r:id="rId12"/>
    <p:sldLayoutId id="2147483664" r:id="rId13"/>
    <p:sldLayoutId id="2147483696" r:id="rId14"/>
    <p:sldLayoutId id="2147483679" r:id="rId15"/>
    <p:sldLayoutId id="2147483680" r:id="rId16"/>
    <p:sldLayoutId id="2147483695" r:id="rId17"/>
    <p:sldLayoutId id="2147483685" r:id="rId18"/>
    <p:sldLayoutId id="2147483686" r:id="rId19"/>
    <p:sldLayoutId id="2147483665" r:id="rId20"/>
    <p:sldLayoutId id="2147483699" r:id="rId21"/>
    <p:sldLayoutId id="2147483666" r:id="rId22"/>
    <p:sldLayoutId id="2147483667" r:id="rId23"/>
  </p:sldLayoutIdLst>
  <p:hf hdr="0" dt="0"/>
  <p:txStyles>
    <p:titleStyle>
      <a:lvl1pPr algn="l" defTabSz="914377" rtl="0" eaLnBrk="1" latinLnBrk="0" hangingPunct="1">
        <a:lnSpc>
          <a:spcPct val="90000"/>
        </a:lnSpc>
        <a:spcBef>
          <a:spcPct val="0"/>
        </a:spcBef>
        <a:buNone/>
        <a:defRPr sz="3600" b="0" i="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800" b="0" kern="1200">
          <a:solidFill>
            <a:schemeClr val="tx1"/>
          </a:solidFill>
          <a:latin typeface="+mn-lt"/>
          <a:ea typeface="+mn-ea"/>
          <a:cs typeface="+mn-cs"/>
        </a:defRPr>
      </a:lvl1pPr>
      <a:lvl2pPr marL="342900" indent="-342900" algn="l" defTabSz="914377" rtl="0" eaLnBrk="1" latinLnBrk="0" hangingPunct="1">
        <a:lnSpc>
          <a:spcPct val="100000"/>
        </a:lnSpc>
        <a:spcBef>
          <a:spcPts val="0"/>
        </a:spcBef>
        <a:spcAft>
          <a:spcPts val="600"/>
        </a:spcAft>
        <a:buFont typeface="Arial" panose="020B0604020202020204" pitchFamily="34" charset="0"/>
        <a:buChar char="•"/>
        <a:defRPr sz="2400" b="0" kern="1200">
          <a:solidFill>
            <a:schemeClr val="tx1"/>
          </a:solidFill>
          <a:latin typeface="+mn-lt"/>
          <a:ea typeface="+mn-ea"/>
          <a:cs typeface="+mn-cs"/>
        </a:defRPr>
      </a:lvl2pPr>
      <a:lvl3pPr marL="684000" indent="-342900" algn="l" defTabSz="914377" rtl="0" eaLnBrk="1" latinLnBrk="0" hangingPunct="1">
        <a:lnSpc>
          <a:spcPct val="100000"/>
        </a:lnSpc>
        <a:spcBef>
          <a:spcPts val="0"/>
        </a:spcBef>
        <a:spcAft>
          <a:spcPts val="600"/>
        </a:spcAft>
        <a:buFont typeface="Public Sans Light" pitchFamily="2" charset="0"/>
        <a:buChar char="–"/>
        <a:defRPr sz="2000" kern="1200">
          <a:solidFill>
            <a:schemeClr val="tx1"/>
          </a:solidFill>
          <a:latin typeface="+mn-lt"/>
          <a:ea typeface="+mn-ea"/>
          <a:cs typeface="+mn-cs"/>
        </a:defRPr>
      </a:lvl3pPr>
      <a:lvl4pPr marL="1026000" indent="-342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1368000" indent="-342000" algn="l" defTabSz="914377" rtl="0" eaLnBrk="1" latinLnBrk="0" hangingPunct="1">
        <a:lnSpc>
          <a:spcPct val="100000"/>
        </a:lnSpc>
        <a:spcBef>
          <a:spcPts val="0"/>
        </a:spcBef>
        <a:spcAft>
          <a:spcPts val="600"/>
        </a:spcAft>
        <a:buFont typeface="Public Sans Light" pitchFamily="2"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4189890507"/>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audio" Target="../media/media13.mp3"/><Relationship Id="rId16" Type="http://schemas.openxmlformats.org/officeDocument/2006/relationships/tags" Target="../tags/tag16.xml"/><Relationship Id="rId20" Type="http://schemas.openxmlformats.org/officeDocument/2006/relationships/tags" Target="../tags/tag20.xml"/><Relationship Id="rId1" Type="http://schemas.microsoft.com/office/2007/relationships/media" Target="../media/media13.mp3"/><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3.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12.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image" Target="../media/image16.png"/><Relationship Id="rId3" Type="http://schemas.openxmlformats.org/officeDocument/2006/relationships/tags" Target="../tags/tag24.xml"/><Relationship Id="rId21" Type="http://schemas.openxmlformats.org/officeDocument/2006/relationships/tags" Target="../tags/tag40.xml"/><Relationship Id="rId7" Type="http://schemas.openxmlformats.org/officeDocument/2006/relationships/audio" Target="../media/media14.mp3"/><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notesSlide" Target="../notesSlides/notesSlide13.xml"/><Relationship Id="rId2" Type="http://schemas.openxmlformats.org/officeDocument/2006/relationships/tags" Target="../tags/tag23.xml"/><Relationship Id="rId16" Type="http://schemas.openxmlformats.org/officeDocument/2006/relationships/tags" Target="../tags/tag35.xml"/><Relationship Id="rId20" Type="http://schemas.openxmlformats.org/officeDocument/2006/relationships/tags" Target="../tags/tag39.xml"/><Relationship Id="rId1" Type="http://schemas.openxmlformats.org/officeDocument/2006/relationships/tags" Target="../tags/tag22.xml"/><Relationship Id="rId6" Type="http://schemas.microsoft.com/office/2007/relationships/media" Target="../media/media14.mp3"/><Relationship Id="rId11" Type="http://schemas.openxmlformats.org/officeDocument/2006/relationships/tags" Target="../tags/tag30.xml"/><Relationship Id="rId24" Type="http://schemas.openxmlformats.org/officeDocument/2006/relationships/slideLayout" Target="../slideLayouts/slideLayout18.xml"/><Relationship Id="rId5" Type="http://schemas.openxmlformats.org/officeDocument/2006/relationships/tags" Target="../tags/tag26.xml"/><Relationship Id="rId15" Type="http://schemas.openxmlformats.org/officeDocument/2006/relationships/tags" Target="../tags/tag34.xml"/><Relationship Id="rId23" Type="http://schemas.openxmlformats.org/officeDocument/2006/relationships/tags" Target="../tags/tag42.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5.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s>
</file>

<file path=ppt/slides/_rels/slide17.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slideLayout" Target="../slideLayouts/slideLayout18.xml"/><Relationship Id="rId3" Type="http://schemas.microsoft.com/office/2007/relationships/media" Target="../media/media15.mp3"/><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 Type="http://schemas.openxmlformats.org/officeDocument/2006/relationships/tags" Target="../tags/tag44.xml"/><Relationship Id="rId16" Type="http://schemas.openxmlformats.org/officeDocument/2006/relationships/tags" Target="../tags/tag56.xml"/><Relationship Id="rId20" Type="http://schemas.openxmlformats.org/officeDocument/2006/relationships/image" Target="../media/image16.png"/><Relationship Id="rId1" Type="http://schemas.openxmlformats.org/officeDocument/2006/relationships/tags" Target="../tags/tag43.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19" Type="http://schemas.openxmlformats.org/officeDocument/2006/relationships/notesSlide" Target="../notesSlides/notesSlide14.xml"/><Relationship Id="rId4" Type="http://schemas.openxmlformats.org/officeDocument/2006/relationships/audio" Target="../media/media15.mp3"/><Relationship Id="rId9" Type="http://schemas.openxmlformats.org/officeDocument/2006/relationships/tags" Target="../tags/tag49.xml"/><Relationship Id="rId14" Type="http://schemas.openxmlformats.org/officeDocument/2006/relationships/tags" Target="../tags/tag5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3.png"/><Relationship Id="rId5" Type="http://schemas.openxmlformats.org/officeDocument/2006/relationships/hyperlink" Target="http://educationstandards.nsw.edu.au/wps/portal/nesa/11-12/hsc/hsc-minimum-standard" TargetMode="External"/><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6.xml"/><Relationship Id="rId7" Type="http://schemas.openxmlformats.org/officeDocument/2006/relationships/diagramQuickStyle" Target="../diagrams/quickStyle1.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image" Target="../media/image8.sv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notesSlide" Target="../notesSlides/notesSlide6.xml"/><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4.sv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9.mp3"/><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8.xml"/><Relationship Id="rId5" Type="http://schemas.openxmlformats.org/officeDocument/2006/relationships/slideLayout" Target="../slideLayouts/slideLayout14.xml"/><Relationship Id="rId4" Type="http://schemas.openxmlformats.org/officeDocument/2006/relationships/audio" Target="../media/media9.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64806F4-EF0B-4297-B02E-FBCDC43E187E}"/>
              </a:ext>
            </a:extLst>
          </p:cNvPr>
          <p:cNvSpPr>
            <a:spLocks noGrp="1"/>
          </p:cNvSpPr>
          <p:nvPr>
            <p:ph type="ctrTitle"/>
          </p:nvPr>
        </p:nvSpPr>
        <p:spPr/>
        <p:txBody>
          <a:bodyPr/>
          <a:lstStyle/>
          <a:p>
            <a:r>
              <a:rPr lang="en-AU" dirty="0"/>
              <a:t>HSC Minimum Standard – Writing Test</a:t>
            </a:r>
          </a:p>
        </p:txBody>
      </p:sp>
      <p:sp>
        <p:nvSpPr>
          <p:cNvPr id="4" name="Text Placeholder 3">
            <a:extLst>
              <a:ext uri="{FF2B5EF4-FFF2-40B4-BE49-F238E27FC236}">
                <a16:creationId xmlns:a16="http://schemas.microsoft.com/office/drawing/2014/main" id="{A1CE41F2-F7F4-482E-9381-96D50AC45C7F}"/>
              </a:ext>
            </a:extLst>
          </p:cNvPr>
          <p:cNvSpPr>
            <a:spLocks noGrp="1"/>
          </p:cNvSpPr>
          <p:nvPr>
            <p:ph type="body" sz="quarter" idx="14"/>
          </p:nvPr>
        </p:nvSpPr>
        <p:spPr/>
        <p:txBody>
          <a:bodyPr/>
          <a:lstStyle/>
          <a:p>
            <a:r>
              <a:rPr lang="en-AU" dirty="0"/>
              <a:t>What does a Level 3 response look like?</a:t>
            </a:r>
          </a:p>
          <a:p>
            <a:endParaRPr lang="en-AU" dirty="0"/>
          </a:p>
        </p:txBody>
      </p:sp>
      <p:sp>
        <p:nvSpPr>
          <p:cNvPr id="6" name="Text Placeholder 5">
            <a:extLst>
              <a:ext uri="{FF2B5EF4-FFF2-40B4-BE49-F238E27FC236}">
                <a16:creationId xmlns:a16="http://schemas.microsoft.com/office/drawing/2014/main" id="{5268D543-C26B-43D5-A3CA-5BC9A1441E2C}"/>
              </a:ext>
            </a:extLst>
          </p:cNvPr>
          <p:cNvSpPr>
            <a:spLocks noGrp="1"/>
          </p:cNvSpPr>
          <p:nvPr>
            <p:ph type="body" sz="quarter" idx="12"/>
          </p:nvPr>
        </p:nvSpPr>
        <p:spPr/>
        <p:txBody>
          <a:bodyPr/>
          <a:lstStyle/>
          <a:p>
            <a:endParaRPr lang="en-AU" dirty="0"/>
          </a:p>
        </p:txBody>
      </p:sp>
      <p:pic>
        <p:nvPicPr>
          <p:cNvPr id="3" name="Picture Placeholder 2">
            <a:extLst>
              <a:ext uri="{FF2B5EF4-FFF2-40B4-BE49-F238E27FC236}">
                <a16:creationId xmlns:a16="http://schemas.microsoft.com/office/drawing/2014/main" id="{5AC9DE6C-22A8-441E-92CC-78DC9EDCA5C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40343" r="40343"/>
          <a:stretch/>
        </p:blipFill>
        <p:spPr/>
      </p:pic>
      <p:pic>
        <p:nvPicPr>
          <p:cNvPr id="2" name="1.This_presentation_will_explain.mp3">
            <a:hlinkClick r:id="" action="ppaction://media"/>
            <a:extLst>
              <a:ext uri="{FF2B5EF4-FFF2-40B4-BE49-F238E27FC236}">
                <a16:creationId xmlns:a16="http://schemas.microsoft.com/office/drawing/2014/main" id="{6C74DD98-D5A7-2E57-4346-F2F7C8557CC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08598" y="1152000"/>
            <a:ext cx="369271" cy="369271"/>
          </a:xfrm>
          <a:prstGeom prst="rect">
            <a:avLst/>
          </a:prstGeom>
        </p:spPr>
      </p:pic>
    </p:spTree>
    <p:extLst>
      <p:ext uri="{BB962C8B-B14F-4D97-AF65-F5344CB8AC3E}">
        <p14:creationId xmlns:p14="http://schemas.microsoft.com/office/powerpoint/2010/main" val="165329914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0983-1346-903F-A467-B9D555CE3375}"/>
              </a:ext>
            </a:extLst>
          </p:cNvPr>
          <p:cNvSpPr>
            <a:spLocks noGrp="1"/>
          </p:cNvSpPr>
          <p:nvPr>
            <p:ph type="title"/>
          </p:nvPr>
        </p:nvSpPr>
        <p:spPr/>
        <p:txBody>
          <a:bodyPr/>
          <a:lstStyle/>
          <a:p>
            <a:r>
              <a:rPr lang="en-AU" dirty="0"/>
              <a:t>Aligning responses to the Achievement Level Descriptions</a:t>
            </a:r>
          </a:p>
        </p:txBody>
      </p:sp>
      <p:sp>
        <p:nvSpPr>
          <p:cNvPr id="31" name="Text Placeholder 30">
            <a:extLst>
              <a:ext uri="{FF2B5EF4-FFF2-40B4-BE49-F238E27FC236}">
                <a16:creationId xmlns:a16="http://schemas.microsoft.com/office/drawing/2014/main" id="{0F2E6DE5-6F06-49E3-AED2-4E749EEE6849}"/>
              </a:ext>
            </a:extLst>
          </p:cNvPr>
          <p:cNvSpPr>
            <a:spLocks noGrp="1"/>
          </p:cNvSpPr>
          <p:nvPr>
            <p:ph type="body" sz="quarter" idx="13"/>
          </p:nvPr>
        </p:nvSpPr>
        <p:spPr>
          <a:xfrm>
            <a:off x="360000" y="1721758"/>
            <a:ext cx="10882766" cy="3239999"/>
          </a:xfrm>
        </p:spPr>
        <p:txBody>
          <a:bodyPr/>
          <a:lstStyle/>
          <a:p>
            <a:pPr marL="0" lvl="1" indent="0">
              <a:buNone/>
            </a:pPr>
            <a:r>
              <a:rPr lang="en-US" sz="2400" dirty="0"/>
              <a:t>The following sample will be aligned to the Achievement Level Descriptions.</a:t>
            </a:r>
          </a:p>
          <a:p>
            <a:pPr marL="0" lvl="1" indent="0">
              <a:buNone/>
            </a:pPr>
            <a:endParaRPr lang="en-US" sz="2400" dirty="0"/>
          </a:p>
          <a:p>
            <a:pPr marL="0" lvl="1" indent="0">
              <a:buNone/>
            </a:pPr>
            <a:r>
              <a:rPr lang="en-US" sz="2400" b="1" dirty="0"/>
              <a:t>Prompt:</a:t>
            </a:r>
          </a:p>
          <a:p>
            <a:pPr marL="0" lvl="1" indent="0">
              <a:buNone/>
            </a:pPr>
            <a:r>
              <a:rPr lang="en-AU" sz="2400" dirty="0"/>
              <a:t>Compose a piece of writing about your dream job, explaining why this job would suit you.</a:t>
            </a:r>
            <a:endParaRPr lang="en-US" sz="2400" dirty="0"/>
          </a:p>
          <a:p>
            <a:pPr marL="0" lvl="1" indent="0">
              <a:buNone/>
            </a:pPr>
            <a:endParaRPr lang="en-US" sz="2400" dirty="0"/>
          </a:p>
          <a:p>
            <a:pPr marL="0" lvl="1" indent="0">
              <a:buNone/>
            </a:pPr>
            <a:endParaRPr lang="en-US" sz="2400" dirty="0"/>
          </a:p>
        </p:txBody>
      </p:sp>
      <p:sp>
        <p:nvSpPr>
          <p:cNvPr id="4" name="Slide Number Placeholder 3">
            <a:extLst>
              <a:ext uri="{FF2B5EF4-FFF2-40B4-BE49-F238E27FC236}">
                <a16:creationId xmlns:a16="http://schemas.microsoft.com/office/drawing/2014/main" id="{FCB0BB42-1BBE-4AD0-8B94-FEDD2F517EC6}"/>
              </a:ext>
            </a:extLst>
          </p:cNvPr>
          <p:cNvSpPr>
            <a:spLocks noGrp="1"/>
          </p:cNvSpPr>
          <p:nvPr>
            <p:ph type="sldNum" sz="quarter" idx="15"/>
          </p:nvPr>
        </p:nvSpPr>
        <p:spPr/>
        <p:txBody>
          <a:bodyPr/>
          <a:lstStyle/>
          <a:p>
            <a:fld id="{10A01DC5-1685-4615-8240-15192985C6A2}" type="slidenum">
              <a:rPr lang="en-AU" smtClean="0"/>
              <a:pPr/>
              <a:t>10</a:t>
            </a:fld>
            <a:endParaRPr lang="en-AU"/>
          </a:p>
        </p:txBody>
      </p:sp>
      <p:pic>
        <p:nvPicPr>
          <p:cNvPr id="5" name="9.A_student_sample_will_now_be_a.mp3">
            <a:hlinkClick r:id="" action="ppaction://media"/>
            <a:extLst>
              <a:ext uri="{FF2B5EF4-FFF2-40B4-BE49-F238E27FC236}">
                <a16:creationId xmlns:a16="http://schemas.microsoft.com/office/drawing/2014/main" id="{054DE7EC-DE80-A232-E38A-D5FD3B3A85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29952" y="1213952"/>
            <a:ext cx="308096" cy="308096"/>
          </a:xfrm>
          <a:prstGeom prst="rect">
            <a:avLst/>
          </a:prstGeom>
        </p:spPr>
      </p:pic>
    </p:spTree>
    <p:extLst>
      <p:ext uri="{BB962C8B-B14F-4D97-AF65-F5344CB8AC3E}">
        <p14:creationId xmlns:p14="http://schemas.microsoft.com/office/powerpoint/2010/main" val="5783429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0983-1346-903F-A467-B9D555CE3375}"/>
              </a:ext>
            </a:extLst>
          </p:cNvPr>
          <p:cNvSpPr>
            <a:spLocks noGrp="1"/>
          </p:cNvSpPr>
          <p:nvPr>
            <p:ph type="title"/>
          </p:nvPr>
        </p:nvSpPr>
        <p:spPr/>
        <p:txBody>
          <a:bodyPr/>
          <a:lstStyle/>
          <a:p>
            <a:r>
              <a:rPr lang="en-AU" dirty="0"/>
              <a:t>Sample answer: Carpenter (Page 1 of 3)</a:t>
            </a:r>
          </a:p>
        </p:txBody>
      </p:sp>
      <p:sp>
        <p:nvSpPr>
          <p:cNvPr id="31" name="Text Placeholder 30">
            <a:extLst>
              <a:ext uri="{FF2B5EF4-FFF2-40B4-BE49-F238E27FC236}">
                <a16:creationId xmlns:a16="http://schemas.microsoft.com/office/drawing/2014/main" id="{0F2E6DE5-6F06-49E3-AED2-4E749EEE6849}"/>
              </a:ext>
            </a:extLst>
          </p:cNvPr>
          <p:cNvSpPr>
            <a:spLocks noGrp="1"/>
          </p:cNvSpPr>
          <p:nvPr>
            <p:ph type="body" sz="quarter" idx="13"/>
          </p:nvPr>
        </p:nvSpPr>
        <p:spPr>
          <a:xfrm>
            <a:off x="359999" y="1721758"/>
            <a:ext cx="11144023" cy="3239999"/>
          </a:xfrm>
        </p:spPr>
        <p:txBody>
          <a:bodyPr/>
          <a:lstStyle/>
          <a:p>
            <a:pPr marL="0" indent="0">
              <a:buNone/>
            </a:pPr>
            <a:r>
              <a:rPr lang="en-AU" sz="2000" dirty="0"/>
              <a:t>My dream job would be to own a carpentry </a:t>
            </a:r>
            <a:r>
              <a:rPr lang="en-AU" sz="2000" dirty="0" err="1"/>
              <a:t>buisness</a:t>
            </a:r>
            <a:r>
              <a:rPr lang="en-AU" sz="2000" dirty="0"/>
              <a:t>, this would be a very good thing </a:t>
            </a:r>
            <a:r>
              <a:rPr lang="en-AU" sz="2000" dirty="0" err="1"/>
              <a:t>thing</a:t>
            </a:r>
            <a:r>
              <a:rPr lang="en-AU" sz="2000" dirty="0"/>
              <a:t> to happen in my life because there will </a:t>
            </a:r>
            <a:r>
              <a:rPr lang="en-AU" sz="2000" dirty="0" err="1"/>
              <a:t>allways</a:t>
            </a:r>
            <a:r>
              <a:rPr lang="en-AU" sz="2000" dirty="0"/>
              <a:t> be houses, structures and buildings to build. This job would suit me </a:t>
            </a:r>
            <a:r>
              <a:rPr lang="en-AU" sz="2000" dirty="0" err="1"/>
              <a:t>bacause</a:t>
            </a:r>
            <a:r>
              <a:rPr lang="en-AU" sz="2000" dirty="0"/>
              <a:t> I </a:t>
            </a:r>
            <a:r>
              <a:rPr lang="en-AU" sz="2000" dirty="0" err="1"/>
              <a:t>allways</a:t>
            </a:r>
            <a:r>
              <a:rPr lang="en-AU" sz="2000" dirty="0"/>
              <a:t> loved building things such as cubbyhouses and sheds. Ever </a:t>
            </a:r>
            <a:r>
              <a:rPr lang="en-AU" sz="2000" dirty="0" err="1"/>
              <a:t>sience</a:t>
            </a:r>
            <a:r>
              <a:rPr lang="en-AU" sz="2000" dirty="0"/>
              <a:t> I did my first week of work experience as a carpenter I knew this job was for me.</a:t>
            </a:r>
          </a:p>
          <a:p>
            <a:pPr marL="0" indent="0">
              <a:buNone/>
            </a:pPr>
            <a:br>
              <a:rPr lang="en-AU" sz="2000" dirty="0"/>
            </a:br>
            <a:r>
              <a:rPr lang="en-AU" sz="2000" dirty="0"/>
              <a:t>Firstly, as a owner of a </a:t>
            </a:r>
            <a:r>
              <a:rPr lang="en-AU" sz="2000" dirty="0" err="1"/>
              <a:t>buisness</a:t>
            </a:r>
            <a:r>
              <a:rPr lang="en-AU" sz="2000" dirty="0"/>
              <a:t> my boss would be my self which means i will have no one in charge of me and I can do what i think is </a:t>
            </a:r>
            <a:r>
              <a:rPr lang="en-AU" sz="2000" dirty="0" err="1"/>
              <a:t>neccaserry</a:t>
            </a:r>
            <a:r>
              <a:rPr lang="en-AU" sz="2000" dirty="0"/>
              <a:t> for my </a:t>
            </a:r>
            <a:r>
              <a:rPr lang="en-AU" sz="2000" dirty="0" err="1"/>
              <a:t>buisness</a:t>
            </a:r>
            <a:r>
              <a:rPr lang="en-AU" sz="2000" dirty="0"/>
              <a:t>. Being my own boss means that everyone working for me has to listen to me which gives me the free will to tell people what they need to do so they can get the job done. I would also be a fair boss and not over work my workers, while giving them a good </a:t>
            </a:r>
            <a:r>
              <a:rPr lang="en-AU" sz="2000" dirty="0" err="1"/>
              <a:t>waige</a:t>
            </a:r>
            <a:r>
              <a:rPr lang="en-AU" sz="2000" dirty="0"/>
              <a:t>. As well as working in office i would try to get my hands dirty on site and give out helping hand to who ever needs it. </a:t>
            </a:r>
            <a:endParaRPr lang="en-US" sz="2000" dirty="0"/>
          </a:p>
          <a:p>
            <a:pPr marL="0" lvl="1" indent="0">
              <a:buNone/>
            </a:pPr>
            <a:endParaRPr lang="en-US" sz="2000" dirty="0"/>
          </a:p>
          <a:p>
            <a:pPr marL="0" lvl="1" indent="0">
              <a:buNone/>
            </a:pPr>
            <a:endParaRPr lang="en-US" sz="2000" dirty="0"/>
          </a:p>
        </p:txBody>
      </p:sp>
      <p:sp>
        <p:nvSpPr>
          <p:cNvPr id="4" name="Slide Number Placeholder 3">
            <a:extLst>
              <a:ext uri="{FF2B5EF4-FFF2-40B4-BE49-F238E27FC236}">
                <a16:creationId xmlns:a16="http://schemas.microsoft.com/office/drawing/2014/main" id="{FCB0BB42-1BBE-4AD0-8B94-FEDD2F517EC6}"/>
              </a:ext>
            </a:extLst>
          </p:cNvPr>
          <p:cNvSpPr>
            <a:spLocks noGrp="1"/>
          </p:cNvSpPr>
          <p:nvPr>
            <p:ph type="sldNum" sz="quarter" idx="15"/>
          </p:nvPr>
        </p:nvSpPr>
        <p:spPr/>
        <p:txBody>
          <a:bodyPr/>
          <a:lstStyle/>
          <a:p>
            <a:fld id="{10A01DC5-1685-4615-8240-15192985C6A2}" type="slidenum">
              <a:rPr lang="en-AU" smtClean="0"/>
              <a:pPr/>
              <a:t>11</a:t>
            </a:fld>
            <a:endParaRPr lang="en-AU"/>
          </a:p>
        </p:txBody>
      </p:sp>
      <p:pic>
        <p:nvPicPr>
          <p:cNvPr id="3" name="10.Sample_response,_titled_Carpe.mp3">
            <a:hlinkClick r:id="" action="ppaction://media"/>
            <a:extLst>
              <a:ext uri="{FF2B5EF4-FFF2-40B4-BE49-F238E27FC236}">
                <a16:creationId xmlns:a16="http://schemas.microsoft.com/office/drawing/2014/main" id="{5D91D908-7EE4-AA3E-8742-5F75315978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47112" y="1134217"/>
            <a:ext cx="273775" cy="273775"/>
          </a:xfrm>
          <a:prstGeom prst="rect">
            <a:avLst/>
          </a:prstGeom>
        </p:spPr>
      </p:pic>
    </p:spTree>
    <p:extLst>
      <p:ext uri="{BB962C8B-B14F-4D97-AF65-F5344CB8AC3E}">
        <p14:creationId xmlns:p14="http://schemas.microsoft.com/office/powerpoint/2010/main" val="871829840"/>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0983-1346-903F-A467-B9D555CE3375}"/>
              </a:ext>
            </a:extLst>
          </p:cNvPr>
          <p:cNvSpPr>
            <a:spLocks noGrp="1"/>
          </p:cNvSpPr>
          <p:nvPr>
            <p:ph type="title"/>
          </p:nvPr>
        </p:nvSpPr>
        <p:spPr/>
        <p:txBody>
          <a:bodyPr/>
          <a:lstStyle/>
          <a:p>
            <a:r>
              <a:rPr lang="en-AU" dirty="0"/>
              <a:t>Sample answer: Carpenter (Page 2 of 3)</a:t>
            </a:r>
          </a:p>
        </p:txBody>
      </p:sp>
      <p:sp>
        <p:nvSpPr>
          <p:cNvPr id="31" name="Text Placeholder 30">
            <a:extLst>
              <a:ext uri="{FF2B5EF4-FFF2-40B4-BE49-F238E27FC236}">
                <a16:creationId xmlns:a16="http://schemas.microsoft.com/office/drawing/2014/main" id="{0F2E6DE5-6F06-49E3-AED2-4E749EEE6849}"/>
              </a:ext>
            </a:extLst>
          </p:cNvPr>
          <p:cNvSpPr>
            <a:spLocks noGrp="1"/>
          </p:cNvSpPr>
          <p:nvPr>
            <p:ph type="body" sz="quarter" idx="13"/>
          </p:nvPr>
        </p:nvSpPr>
        <p:spPr>
          <a:xfrm>
            <a:off x="359999" y="1721758"/>
            <a:ext cx="11144023" cy="3239999"/>
          </a:xfrm>
        </p:spPr>
        <p:txBody>
          <a:bodyPr/>
          <a:lstStyle/>
          <a:p>
            <a:pPr marL="0" indent="0">
              <a:buNone/>
            </a:pPr>
            <a:r>
              <a:rPr lang="en-AU" sz="2000" dirty="0"/>
              <a:t>Secondly, in this </a:t>
            </a:r>
            <a:r>
              <a:rPr lang="en-AU" sz="2000" dirty="0" err="1"/>
              <a:t>prefesion</a:t>
            </a:r>
            <a:r>
              <a:rPr lang="en-AU" sz="2000" dirty="0"/>
              <a:t> there are never is a lack of jobs, there is </a:t>
            </a:r>
            <a:r>
              <a:rPr lang="en-AU" sz="2000" dirty="0" err="1"/>
              <a:t>allways</a:t>
            </a:r>
            <a:r>
              <a:rPr lang="en-AU" sz="2000" dirty="0"/>
              <a:t> something that needs to be renovated or rebuilt. </a:t>
            </a:r>
            <a:r>
              <a:rPr lang="en-AU" sz="2000" dirty="0" err="1"/>
              <a:t>Capentry</a:t>
            </a:r>
            <a:r>
              <a:rPr lang="en-AU" sz="2000" dirty="0"/>
              <a:t> is a job that will </a:t>
            </a:r>
            <a:r>
              <a:rPr lang="en-AU" sz="2000" dirty="0" err="1"/>
              <a:t>allways</a:t>
            </a:r>
            <a:r>
              <a:rPr lang="en-AU" sz="2000" dirty="0"/>
              <a:t> be needed and will </a:t>
            </a:r>
            <a:r>
              <a:rPr lang="en-AU" sz="2000" dirty="0" err="1"/>
              <a:t>allways</a:t>
            </a:r>
            <a:r>
              <a:rPr lang="en-AU" sz="2000" dirty="0"/>
              <a:t> have new employees ready to work. As a plus side it is good to see people learning the skills they need to get through life such as the value of money, and the value of hard work.</a:t>
            </a:r>
            <a:br>
              <a:rPr lang="en-AU" sz="2000" dirty="0"/>
            </a:br>
            <a:br>
              <a:rPr lang="en-AU" sz="2000" dirty="0"/>
            </a:br>
            <a:r>
              <a:rPr lang="en-AU" sz="2000" dirty="0"/>
              <a:t>Thirdly, In my </a:t>
            </a:r>
            <a:r>
              <a:rPr lang="en-AU" sz="2000" dirty="0" err="1"/>
              <a:t>buisness</a:t>
            </a:r>
            <a:r>
              <a:rPr lang="en-AU" sz="2000" dirty="0"/>
              <a:t> i would have it on the residential side of building because you wouldn't have to deal with </a:t>
            </a:r>
            <a:r>
              <a:rPr lang="en-AU" sz="2000" dirty="0" err="1"/>
              <a:t>largers</a:t>
            </a:r>
            <a:r>
              <a:rPr lang="en-AU" sz="2000" dirty="0"/>
              <a:t> </a:t>
            </a:r>
            <a:r>
              <a:rPr lang="en-AU" sz="2000" dirty="0" err="1"/>
              <a:t>companys</a:t>
            </a:r>
            <a:r>
              <a:rPr lang="en-AU" sz="2000" dirty="0"/>
              <a:t> and big </a:t>
            </a:r>
            <a:r>
              <a:rPr lang="en-AU" sz="2000" dirty="0" err="1"/>
              <a:t>coperrations</a:t>
            </a:r>
            <a:r>
              <a:rPr lang="en-AU" sz="2000" dirty="0"/>
              <a:t> who think there better than you. Sticking to residential would mean i would have to only deal with one person </a:t>
            </a:r>
            <a:r>
              <a:rPr lang="en-AU" sz="2000" dirty="0" err="1"/>
              <a:t>ussally</a:t>
            </a:r>
            <a:r>
              <a:rPr lang="en-AU" sz="2000" dirty="0"/>
              <a:t> the one who owns the house and that means i just have to listen to what he or she wants. </a:t>
            </a:r>
          </a:p>
          <a:p>
            <a:pPr marL="0" lvl="1" indent="0">
              <a:buNone/>
            </a:pPr>
            <a:endParaRPr lang="en-US" sz="2000" dirty="0"/>
          </a:p>
          <a:p>
            <a:pPr marL="0" lvl="1" indent="0">
              <a:buNone/>
            </a:pPr>
            <a:endParaRPr lang="en-US" sz="2000" dirty="0"/>
          </a:p>
        </p:txBody>
      </p:sp>
      <p:sp>
        <p:nvSpPr>
          <p:cNvPr id="4" name="Slide Number Placeholder 3">
            <a:extLst>
              <a:ext uri="{FF2B5EF4-FFF2-40B4-BE49-F238E27FC236}">
                <a16:creationId xmlns:a16="http://schemas.microsoft.com/office/drawing/2014/main" id="{FCB0BB42-1BBE-4AD0-8B94-FEDD2F517EC6}"/>
              </a:ext>
            </a:extLst>
          </p:cNvPr>
          <p:cNvSpPr>
            <a:spLocks noGrp="1"/>
          </p:cNvSpPr>
          <p:nvPr>
            <p:ph type="sldNum" sz="quarter" idx="15"/>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355524759"/>
      </p:ext>
    </p:extLst>
  </p:cSld>
  <p:clrMapOvr>
    <a:masterClrMapping/>
  </p:clrMapOvr>
  <mc:AlternateContent xmlns:mc="http://schemas.openxmlformats.org/markup-compatibility/2006" xmlns:p14="http://schemas.microsoft.com/office/powerpoint/2010/main">
    <mc:Choice Requires="p14">
      <p:transition spd="med" p14:dur="700" advClick="0" advTm="24000">
        <p:fade/>
      </p:transition>
    </mc:Choice>
    <mc:Fallback xmlns="">
      <p:transition spd="med" advClick="0" advTm="2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0983-1346-903F-A467-B9D555CE3375}"/>
              </a:ext>
            </a:extLst>
          </p:cNvPr>
          <p:cNvSpPr>
            <a:spLocks noGrp="1"/>
          </p:cNvSpPr>
          <p:nvPr>
            <p:ph type="title"/>
          </p:nvPr>
        </p:nvSpPr>
        <p:spPr/>
        <p:txBody>
          <a:bodyPr/>
          <a:lstStyle/>
          <a:p>
            <a:r>
              <a:rPr lang="en-AU" dirty="0"/>
              <a:t>Sample answer: Carpenter (Page 3 of 3)</a:t>
            </a:r>
          </a:p>
        </p:txBody>
      </p:sp>
      <p:sp>
        <p:nvSpPr>
          <p:cNvPr id="31" name="Text Placeholder 30">
            <a:extLst>
              <a:ext uri="{FF2B5EF4-FFF2-40B4-BE49-F238E27FC236}">
                <a16:creationId xmlns:a16="http://schemas.microsoft.com/office/drawing/2014/main" id="{0F2E6DE5-6F06-49E3-AED2-4E749EEE6849}"/>
              </a:ext>
            </a:extLst>
          </p:cNvPr>
          <p:cNvSpPr>
            <a:spLocks noGrp="1"/>
          </p:cNvSpPr>
          <p:nvPr>
            <p:ph type="body" sz="quarter" idx="13"/>
          </p:nvPr>
        </p:nvSpPr>
        <p:spPr>
          <a:xfrm>
            <a:off x="359999" y="1721758"/>
            <a:ext cx="11144023" cy="3239999"/>
          </a:xfrm>
        </p:spPr>
        <p:txBody>
          <a:bodyPr/>
          <a:lstStyle/>
          <a:p>
            <a:pPr marL="0" indent="0">
              <a:buNone/>
            </a:pPr>
            <a:r>
              <a:rPr lang="en-AU" sz="2000" dirty="0"/>
              <a:t>Finally, although having a </a:t>
            </a:r>
            <a:r>
              <a:rPr lang="en-AU" sz="2000" dirty="0" err="1"/>
              <a:t>buisnses</a:t>
            </a:r>
            <a:r>
              <a:rPr lang="en-AU" sz="2000" dirty="0"/>
              <a:t> would be great now </a:t>
            </a:r>
            <a:r>
              <a:rPr lang="en-AU" sz="2000" dirty="0" err="1"/>
              <a:t>i'm</a:t>
            </a:r>
            <a:r>
              <a:rPr lang="en-AU" sz="2000" dirty="0"/>
              <a:t> much to young to own and I would need to finish my </a:t>
            </a:r>
            <a:r>
              <a:rPr lang="en-AU" sz="2000" dirty="0" err="1"/>
              <a:t>appreticeship</a:t>
            </a:r>
            <a:r>
              <a:rPr lang="en-AU" sz="2000" dirty="0"/>
              <a:t> as a </a:t>
            </a:r>
            <a:r>
              <a:rPr lang="en-AU" sz="2000" dirty="0" err="1"/>
              <a:t>carpeter</a:t>
            </a:r>
            <a:r>
              <a:rPr lang="en-AU" sz="2000" dirty="0"/>
              <a:t> to get the life lessons I need to do such a thing. I would also like to compete a </a:t>
            </a:r>
            <a:r>
              <a:rPr lang="en-AU" sz="2000" dirty="0" err="1"/>
              <a:t>buisness</a:t>
            </a:r>
            <a:r>
              <a:rPr lang="en-AU" sz="2000" dirty="0"/>
              <a:t> course at </a:t>
            </a:r>
            <a:r>
              <a:rPr lang="en-AU" sz="2000" dirty="0" err="1"/>
              <a:t>uni</a:t>
            </a:r>
            <a:r>
              <a:rPr lang="en-AU" sz="2000" dirty="0"/>
              <a:t> or </a:t>
            </a:r>
            <a:r>
              <a:rPr lang="en-AU" sz="2000" dirty="0" err="1"/>
              <a:t>tafe</a:t>
            </a:r>
            <a:r>
              <a:rPr lang="en-AU" sz="2000" dirty="0"/>
              <a:t> before i think about owning my own. With a </a:t>
            </a:r>
            <a:r>
              <a:rPr lang="en-AU" sz="2000" dirty="0" err="1"/>
              <a:t>buisnes</a:t>
            </a:r>
            <a:r>
              <a:rPr lang="en-AU" sz="2000" dirty="0"/>
              <a:t> i might loose money, friendships and mental health, but i think that one day it would all be worth it in the end.</a:t>
            </a:r>
            <a:br>
              <a:rPr lang="en-AU" sz="2000" dirty="0"/>
            </a:br>
            <a:br>
              <a:rPr lang="en-AU" sz="2000" dirty="0"/>
            </a:br>
            <a:r>
              <a:rPr lang="en-AU" sz="2000" dirty="0"/>
              <a:t>The reason why i came to these conclusions is because of the people I know. My father use to own a electrical </a:t>
            </a:r>
            <a:r>
              <a:rPr lang="en-AU" sz="2000" dirty="0" err="1"/>
              <a:t>buisness</a:t>
            </a:r>
            <a:r>
              <a:rPr lang="en-AU" sz="2000" dirty="0"/>
              <a:t> which he had to sell due to stress, but he still learned life lessons which improved him as a better person and father. That is why my dream job would be to own a carpentry </a:t>
            </a:r>
            <a:r>
              <a:rPr lang="en-AU" sz="2000" dirty="0" err="1"/>
              <a:t>buisnes</a:t>
            </a:r>
            <a:r>
              <a:rPr lang="en-AU" sz="2000" dirty="0"/>
              <a:t>.</a:t>
            </a:r>
          </a:p>
          <a:p>
            <a:pPr marL="0" lvl="1" indent="0">
              <a:buNone/>
            </a:pPr>
            <a:endParaRPr lang="en-US" sz="2000" dirty="0"/>
          </a:p>
          <a:p>
            <a:pPr marL="0" lvl="1" indent="0">
              <a:buNone/>
            </a:pPr>
            <a:endParaRPr lang="en-US" sz="2000" dirty="0"/>
          </a:p>
        </p:txBody>
      </p:sp>
      <p:sp>
        <p:nvSpPr>
          <p:cNvPr id="4" name="Slide Number Placeholder 3">
            <a:extLst>
              <a:ext uri="{FF2B5EF4-FFF2-40B4-BE49-F238E27FC236}">
                <a16:creationId xmlns:a16="http://schemas.microsoft.com/office/drawing/2014/main" id="{FCB0BB42-1BBE-4AD0-8B94-FEDD2F517EC6}"/>
              </a:ext>
            </a:extLst>
          </p:cNvPr>
          <p:cNvSpPr>
            <a:spLocks noGrp="1"/>
          </p:cNvSpPr>
          <p:nvPr>
            <p:ph type="sldNum" sz="quarter" idx="15"/>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791296763"/>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0983-1346-903F-A467-B9D555CE3375}"/>
              </a:ext>
            </a:extLst>
          </p:cNvPr>
          <p:cNvSpPr>
            <a:spLocks noGrp="1"/>
          </p:cNvSpPr>
          <p:nvPr>
            <p:ph type="title"/>
          </p:nvPr>
        </p:nvSpPr>
        <p:spPr/>
        <p:txBody>
          <a:bodyPr/>
          <a:lstStyle/>
          <a:p>
            <a:r>
              <a:rPr lang="en-AU" dirty="0"/>
              <a:t>What level is this response?</a:t>
            </a:r>
          </a:p>
        </p:txBody>
      </p:sp>
      <p:sp>
        <p:nvSpPr>
          <p:cNvPr id="31" name="Text Placeholder 30">
            <a:extLst>
              <a:ext uri="{FF2B5EF4-FFF2-40B4-BE49-F238E27FC236}">
                <a16:creationId xmlns:a16="http://schemas.microsoft.com/office/drawing/2014/main" id="{0F2E6DE5-6F06-49E3-AED2-4E749EEE6849}"/>
              </a:ext>
            </a:extLst>
          </p:cNvPr>
          <p:cNvSpPr>
            <a:spLocks noGrp="1"/>
          </p:cNvSpPr>
          <p:nvPr>
            <p:ph type="body" sz="quarter" idx="13"/>
          </p:nvPr>
        </p:nvSpPr>
        <p:spPr>
          <a:xfrm>
            <a:off x="359999" y="1721758"/>
            <a:ext cx="11144023" cy="3782059"/>
          </a:xfrm>
        </p:spPr>
        <p:txBody>
          <a:bodyPr/>
          <a:lstStyle/>
          <a:p>
            <a:pPr marL="0" indent="0">
              <a:buNone/>
            </a:pPr>
            <a:r>
              <a:rPr lang="en-AU" sz="2000" b="1" dirty="0"/>
              <a:t>Answer: Level 3</a:t>
            </a:r>
          </a:p>
          <a:p>
            <a:pPr marL="342900" indent="-342900">
              <a:spcAft>
                <a:spcPts val="1800"/>
              </a:spcAft>
              <a:buFont typeface="Arial" panose="020B0604020202020204" pitchFamily="34" charset="0"/>
              <a:buChar char="•"/>
            </a:pPr>
            <a:r>
              <a:rPr lang="en-AU" sz="2000" dirty="0">
                <a:solidFill>
                  <a:srgbClr val="000000"/>
                </a:solidFill>
              </a:rPr>
              <a:t>It is a </a:t>
            </a:r>
            <a:r>
              <a:rPr lang="en-AU" sz="2000" b="1" dirty="0">
                <a:solidFill>
                  <a:srgbClr val="000000"/>
                </a:solidFill>
              </a:rPr>
              <a:t>cohesive</a:t>
            </a:r>
            <a:r>
              <a:rPr lang="en-AU" sz="2000" dirty="0">
                <a:solidFill>
                  <a:srgbClr val="000000"/>
                </a:solidFill>
              </a:rPr>
              <a:t>, </a:t>
            </a:r>
            <a:r>
              <a:rPr lang="en-AU" sz="2000" b="1" dirty="0">
                <a:solidFill>
                  <a:srgbClr val="000000"/>
                </a:solidFill>
              </a:rPr>
              <a:t>persuasive</a:t>
            </a:r>
            <a:r>
              <a:rPr lang="en-AU" sz="2000" dirty="0">
                <a:solidFill>
                  <a:srgbClr val="000000"/>
                </a:solidFill>
              </a:rPr>
              <a:t> piece of writing which is relevant to the topic.</a:t>
            </a:r>
          </a:p>
          <a:p>
            <a:pPr marL="342900" indent="-342900">
              <a:spcAft>
                <a:spcPts val="1800"/>
              </a:spcAft>
              <a:buFont typeface="Arial" panose="020B0604020202020204" pitchFamily="34" charset="0"/>
              <a:buChar char="•"/>
            </a:pPr>
            <a:r>
              <a:rPr lang="en-AU" sz="2000" dirty="0">
                <a:solidFill>
                  <a:srgbClr val="000000"/>
                </a:solidFill>
              </a:rPr>
              <a:t>The response is </a:t>
            </a:r>
            <a:r>
              <a:rPr lang="en-AU" sz="2000" b="1" dirty="0">
                <a:solidFill>
                  <a:srgbClr val="000000"/>
                </a:solidFill>
              </a:rPr>
              <a:t>well sequenced</a:t>
            </a:r>
            <a:r>
              <a:rPr lang="en-AU" sz="2000" dirty="0">
                <a:solidFill>
                  <a:srgbClr val="000000"/>
                </a:solidFill>
              </a:rPr>
              <a:t>, but the structure and paragraphing are somewhat formulaic</a:t>
            </a:r>
          </a:p>
          <a:p>
            <a:pPr marL="342900" indent="-342900">
              <a:spcAft>
                <a:spcPts val="1800"/>
              </a:spcAft>
              <a:buFont typeface="Arial" panose="020B0604020202020204" pitchFamily="34" charset="0"/>
              <a:buChar char="•"/>
            </a:pPr>
            <a:r>
              <a:rPr lang="en-AU" sz="2000" dirty="0">
                <a:solidFill>
                  <a:srgbClr val="000000"/>
                </a:solidFill>
              </a:rPr>
              <a:t>Complex sentences are attempted with some success </a:t>
            </a:r>
          </a:p>
          <a:p>
            <a:pPr marL="342900" indent="-342900">
              <a:spcAft>
                <a:spcPts val="1800"/>
              </a:spcAft>
              <a:buFont typeface="Arial" panose="020B0604020202020204" pitchFamily="34" charset="0"/>
              <a:buChar char="•"/>
            </a:pPr>
            <a:r>
              <a:rPr lang="en-AU" sz="2000" dirty="0">
                <a:solidFill>
                  <a:srgbClr val="000000"/>
                </a:solidFill>
              </a:rPr>
              <a:t>Language is manipulated to support the communication of ideas.</a:t>
            </a:r>
          </a:p>
          <a:p>
            <a:pPr marL="342900" indent="-342900">
              <a:buFont typeface="Arial" panose="020B0604020202020204" pitchFamily="34" charset="0"/>
              <a:buChar char="•"/>
            </a:pPr>
            <a:endParaRPr lang="en-AU" sz="2000" dirty="0"/>
          </a:p>
          <a:p>
            <a:pPr marL="0" lvl="1" indent="0">
              <a:buNone/>
            </a:pPr>
            <a:endParaRPr lang="en-US" sz="2000" dirty="0"/>
          </a:p>
          <a:p>
            <a:pPr marL="0" lvl="1" indent="0">
              <a:buNone/>
            </a:pPr>
            <a:endParaRPr lang="en-US" sz="2000" dirty="0"/>
          </a:p>
        </p:txBody>
      </p:sp>
      <p:sp>
        <p:nvSpPr>
          <p:cNvPr id="4" name="Slide Number Placeholder 3">
            <a:extLst>
              <a:ext uri="{FF2B5EF4-FFF2-40B4-BE49-F238E27FC236}">
                <a16:creationId xmlns:a16="http://schemas.microsoft.com/office/drawing/2014/main" id="{FCB0BB42-1BBE-4AD0-8B94-FEDD2F517EC6}"/>
              </a:ext>
            </a:extLst>
          </p:cNvPr>
          <p:cNvSpPr>
            <a:spLocks noGrp="1"/>
          </p:cNvSpPr>
          <p:nvPr>
            <p:ph type="sldNum" sz="quarter" idx="15"/>
          </p:nvPr>
        </p:nvSpPr>
        <p:spPr/>
        <p:txBody>
          <a:bodyPr/>
          <a:lstStyle/>
          <a:p>
            <a:fld id="{10A01DC5-1685-4615-8240-15192985C6A2}" type="slidenum">
              <a:rPr lang="en-AU" smtClean="0"/>
              <a:pPr/>
              <a:t>14</a:t>
            </a:fld>
            <a:endParaRPr lang="en-AU"/>
          </a:p>
        </p:txBody>
      </p:sp>
      <p:pic>
        <p:nvPicPr>
          <p:cNvPr id="5" name="11.This_annotation_explains_why_a.mp3">
            <a:hlinkClick r:id="" action="ppaction://media"/>
            <a:extLst>
              <a:ext uri="{FF2B5EF4-FFF2-40B4-BE49-F238E27FC236}">
                <a16:creationId xmlns:a16="http://schemas.microsoft.com/office/drawing/2014/main" id="{16F2A5AA-6297-8E7B-D7B0-10857FE962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20091" y="1183061"/>
            <a:ext cx="342244" cy="342244"/>
          </a:xfrm>
          <a:prstGeom prst="rect">
            <a:avLst/>
          </a:prstGeom>
        </p:spPr>
      </p:pic>
    </p:spTree>
    <p:extLst>
      <p:ext uri="{BB962C8B-B14F-4D97-AF65-F5344CB8AC3E}">
        <p14:creationId xmlns:p14="http://schemas.microsoft.com/office/powerpoint/2010/main" val="83998063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9ABC-D537-440E-9F46-6FA9CDC3FB32}"/>
              </a:ext>
            </a:extLst>
          </p:cNvPr>
          <p:cNvSpPr>
            <a:spLocks noGrp="1"/>
          </p:cNvSpPr>
          <p:nvPr>
            <p:ph type="title"/>
          </p:nvPr>
        </p:nvSpPr>
        <p:spPr/>
        <p:txBody>
          <a:bodyPr/>
          <a:lstStyle/>
          <a:p>
            <a:r>
              <a:rPr lang="en-US" dirty="0"/>
              <a:t>Sample: Carpenter</a:t>
            </a:r>
            <a:br>
              <a:rPr lang="en-US" dirty="0"/>
            </a:br>
            <a:endParaRPr lang="en-AU" dirty="0"/>
          </a:p>
        </p:txBody>
      </p:sp>
      <p:sp>
        <p:nvSpPr>
          <p:cNvPr id="3" name="Content Placeholder 2">
            <a:extLst>
              <a:ext uri="{FF2B5EF4-FFF2-40B4-BE49-F238E27FC236}">
                <a16:creationId xmlns:a16="http://schemas.microsoft.com/office/drawing/2014/main" id="{6FF2BFC9-83CD-4588-856E-081042321DC0}"/>
              </a:ext>
            </a:extLst>
          </p:cNvPr>
          <p:cNvSpPr>
            <a:spLocks noGrp="1"/>
          </p:cNvSpPr>
          <p:nvPr>
            <p:ph sz="half" idx="1"/>
          </p:nvPr>
        </p:nvSpPr>
        <p:spPr>
          <a:xfrm>
            <a:off x="7128003" y="3411512"/>
            <a:ext cx="4715997" cy="2847898"/>
          </a:xfrm>
        </p:spPr>
        <p:txBody>
          <a:bodyPr/>
          <a:lstStyle/>
          <a:p>
            <a:r>
              <a:rPr lang="en-AU" b="1" dirty="0"/>
              <a:t>Notes: </a:t>
            </a:r>
          </a:p>
          <a:p>
            <a:pPr marL="342900" indent="-342900">
              <a:spcAft>
                <a:spcPts val="600"/>
              </a:spcAft>
              <a:buFont typeface="Arial" panose="020B0604020202020204" pitchFamily="34" charset="0"/>
              <a:buChar char="•"/>
            </a:pPr>
            <a:r>
              <a:rPr lang="en-AU" sz="2000" dirty="0">
                <a:solidFill>
                  <a:srgbClr val="000000"/>
                </a:solidFill>
              </a:rPr>
              <a:t>Complex sentences are attempted</a:t>
            </a:r>
          </a:p>
          <a:p>
            <a:pPr marL="342900" indent="-342900">
              <a:spcAft>
                <a:spcPts val="600"/>
              </a:spcAft>
              <a:buFont typeface="Arial" panose="020B0604020202020204" pitchFamily="34" charset="0"/>
              <a:buChar char="•"/>
            </a:pPr>
            <a:r>
              <a:rPr lang="en-AU" sz="2000" dirty="0">
                <a:solidFill>
                  <a:srgbClr val="000000"/>
                </a:solidFill>
              </a:rPr>
              <a:t>There is a sense of audience awareness and an attempt to communicate purposefully.</a:t>
            </a:r>
          </a:p>
          <a:p>
            <a:pPr marL="342900" indent="-342900">
              <a:spcAft>
                <a:spcPts val="600"/>
              </a:spcAft>
              <a:buFont typeface="Arial" panose="020B0604020202020204" pitchFamily="34" charset="0"/>
              <a:buChar char="•"/>
            </a:pPr>
            <a:r>
              <a:rPr lang="en-AU" sz="2000" dirty="0">
                <a:solidFill>
                  <a:srgbClr val="000000"/>
                </a:solidFill>
              </a:rPr>
              <a:t>The grammar is mostly correct with some minor errors in subject-verb agreement</a:t>
            </a:r>
          </a:p>
          <a:p>
            <a:pPr marL="342900" indent="-342900">
              <a:buFont typeface="Arial" panose="020B0604020202020204" pitchFamily="34" charset="0"/>
              <a:buChar char="•"/>
            </a:pPr>
            <a:endParaRPr lang="en-AU" dirty="0"/>
          </a:p>
        </p:txBody>
      </p:sp>
      <p:sp>
        <p:nvSpPr>
          <p:cNvPr id="6" name="Slide Number Placeholder 5">
            <a:extLst>
              <a:ext uri="{FF2B5EF4-FFF2-40B4-BE49-F238E27FC236}">
                <a16:creationId xmlns:a16="http://schemas.microsoft.com/office/drawing/2014/main" id="{B88A5360-583E-4A92-A941-18D6CC70E02F}"/>
              </a:ext>
            </a:extLst>
          </p:cNvPr>
          <p:cNvSpPr>
            <a:spLocks noGrp="1"/>
          </p:cNvSpPr>
          <p:nvPr>
            <p:ph type="sldNum" sz="quarter" idx="15"/>
          </p:nvPr>
        </p:nvSpPr>
        <p:spPr/>
        <p:txBody>
          <a:bodyPr/>
          <a:lstStyle/>
          <a:p>
            <a:fld id="{10A01DC5-1685-4615-8240-15192985C6A2}" type="slidenum">
              <a:rPr lang="en-AU" smtClean="0"/>
              <a:pPr/>
              <a:t>15</a:t>
            </a:fld>
            <a:endParaRPr lang="en-AU" dirty="0"/>
          </a:p>
        </p:txBody>
      </p:sp>
      <p:sp>
        <p:nvSpPr>
          <p:cNvPr id="8" name="Content Placeholder 7">
            <a:extLst>
              <a:ext uri="{FF2B5EF4-FFF2-40B4-BE49-F238E27FC236}">
                <a16:creationId xmlns:a16="http://schemas.microsoft.com/office/drawing/2014/main" id="{54BD3FE7-F2D9-D856-9F3C-622E1F4DB494}"/>
              </a:ext>
            </a:extLst>
          </p:cNvPr>
          <p:cNvSpPr>
            <a:spLocks noGrp="1"/>
          </p:cNvSpPr>
          <p:nvPr>
            <p:ph sz="half" idx="16"/>
          </p:nvPr>
        </p:nvSpPr>
        <p:spPr>
          <a:xfrm>
            <a:off x="538901" y="1175658"/>
            <a:ext cx="6229098" cy="5159552"/>
          </a:xfrm>
        </p:spPr>
        <p:txBody>
          <a:bodyPr/>
          <a:lstStyle/>
          <a:p>
            <a:pPr marL="0" indent="0">
              <a:buNone/>
            </a:pPr>
            <a:r>
              <a:rPr lang="en-US" b="1" dirty="0"/>
              <a:t>Sample: Carpenter</a:t>
            </a:r>
          </a:p>
          <a:p>
            <a:pPr marL="0" indent="0">
              <a:buNone/>
            </a:pPr>
            <a:r>
              <a:rPr lang="en-AU" dirty="0"/>
              <a:t>My dream job would be to own a carpentry </a:t>
            </a:r>
            <a:r>
              <a:rPr lang="en-AU" dirty="0" err="1"/>
              <a:t>buisness</a:t>
            </a:r>
            <a:r>
              <a:rPr lang="en-AU" dirty="0"/>
              <a:t>, this would be a very good thing </a:t>
            </a:r>
            <a:r>
              <a:rPr lang="en-AU" dirty="0" err="1"/>
              <a:t>thing</a:t>
            </a:r>
            <a:r>
              <a:rPr lang="en-AU" dirty="0"/>
              <a:t> to happen in my life because there will </a:t>
            </a:r>
            <a:r>
              <a:rPr lang="en-AU" dirty="0" err="1"/>
              <a:t>allways</a:t>
            </a:r>
            <a:r>
              <a:rPr lang="en-AU" dirty="0"/>
              <a:t> be houses, structures and buildings to build. This job would suit me </a:t>
            </a:r>
            <a:r>
              <a:rPr lang="en-AU" dirty="0" err="1"/>
              <a:t>bacause</a:t>
            </a:r>
            <a:r>
              <a:rPr lang="en-AU" dirty="0"/>
              <a:t> ....</a:t>
            </a:r>
          </a:p>
          <a:p>
            <a:pPr marL="0" indent="0">
              <a:buNone/>
            </a:pPr>
            <a:br>
              <a:rPr lang="en-AU" dirty="0"/>
            </a:br>
            <a:r>
              <a:rPr lang="en-AU" dirty="0"/>
              <a:t>Firstly, as a owner of a </a:t>
            </a:r>
            <a:r>
              <a:rPr lang="en-AU" dirty="0" err="1"/>
              <a:t>buisness</a:t>
            </a:r>
            <a:r>
              <a:rPr lang="en-AU" dirty="0"/>
              <a:t> my boss would be my self which means i will have no one in charge of me and I can do what i think is </a:t>
            </a:r>
            <a:r>
              <a:rPr lang="en-AU" dirty="0" err="1"/>
              <a:t>neccaserry</a:t>
            </a:r>
            <a:r>
              <a:rPr lang="en-AU" dirty="0"/>
              <a:t> for my </a:t>
            </a:r>
            <a:r>
              <a:rPr lang="en-AU" dirty="0" err="1"/>
              <a:t>buisness</a:t>
            </a:r>
            <a:r>
              <a:rPr lang="en-AU" dirty="0"/>
              <a:t>. Being my own boss means that everyone working for me has to listen to me which gives me the free will to tell people what they need to do so they can get the job done. I would also be a fair boss and not over work my workers, while giving them a good </a:t>
            </a:r>
            <a:r>
              <a:rPr lang="en-AU" dirty="0" err="1"/>
              <a:t>waige</a:t>
            </a:r>
            <a:r>
              <a:rPr lang="en-AU" dirty="0"/>
              <a:t>. As well as working in office i …</a:t>
            </a:r>
            <a:endParaRPr lang="en-US" dirty="0"/>
          </a:p>
          <a:p>
            <a:endParaRPr lang="en-AU" dirty="0"/>
          </a:p>
        </p:txBody>
      </p:sp>
      <p:grpSp>
        <p:nvGrpSpPr>
          <p:cNvPr id="26" name="Group 25">
            <a:extLst>
              <a:ext uri="{FF2B5EF4-FFF2-40B4-BE49-F238E27FC236}">
                <a16:creationId xmlns:a16="http://schemas.microsoft.com/office/drawing/2014/main" id="{98F04F15-F9D6-534E-1D12-EA9C19C6295B}"/>
              </a:ext>
            </a:extLst>
          </p:cNvPr>
          <p:cNvGrpSpPr/>
          <p:nvPr/>
        </p:nvGrpSpPr>
        <p:grpSpPr>
          <a:xfrm>
            <a:off x="538901" y="1661177"/>
            <a:ext cx="6229098" cy="4714828"/>
            <a:chOff x="538901" y="1661177"/>
            <a:chExt cx="6229098" cy="4714828"/>
          </a:xfrm>
        </p:grpSpPr>
        <p:sp>
          <p:nvSpPr>
            <p:cNvPr id="10" name="Rounded Rectangle 32">
              <a:extLst>
                <a:ext uri="{FF2B5EF4-FFF2-40B4-BE49-F238E27FC236}">
                  <a16:creationId xmlns:a16="http://schemas.microsoft.com/office/drawing/2014/main" id="{60093A5B-9AA5-8AB5-DD7E-1B8E6C83BFA7}"/>
                </a:ext>
              </a:extLst>
            </p:cNvPr>
            <p:cNvSpPr/>
            <p:nvPr>
              <p:custDataLst>
                <p:tags r:id="rId7"/>
              </p:custDataLst>
            </p:nvPr>
          </p:nvSpPr>
          <p:spPr>
            <a:xfrm>
              <a:off x="538901" y="1661177"/>
              <a:ext cx="2675781" cy="277200"/>
            </a:xfrm>
            <a:prstGeom prst="roundRect">
              <a:avLst/>
            </a:prstGeom>
            <a:solidFill>
              <a:srgbClr val="00B050">
                <a:alpha val="3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ounded Rectangle 27">
              <a:extLst>
                <a:ext uri="{FF2B5EF4-FFF2-40B4-BE49-F238E27FC236}">
                  <a16:creationId xmlns:a16="http://schemas.microsoft.com/office/drawing/2014/main" id="{A84292B4-71AD-F34A-BED9-C1E31C0A9B1B}"/>
                </a:ext>
              </a:extLst>
            </p:cNvPr>
            <p:cNvSpPr/>
            <p:nvPr>
              <p:custDataLst>
                <p:tags r:id="rId8"/>
              </p:custDataLst>
            </p:nvPr>
          </p:nvSpPr>
          <p:spPr>
            <a:xfrm>
              <a:off x="4320848" y="1661177"/>
              <a:ext cx="2447151"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ounded Rectangle 31">
              <a:extLst>
                <a:ext uri="{FF2B5EF4-FFF2-40B4-BE49-F238E27FC236}">
                  <a16:creationId xmlns:a16="http://schemas.microsoft.com/office/drawing/2014/main" id="{CEAB0C8A-76AC-D822-F9E8-A13161C889D3}"/>
                </a:ext>
              </a:extLst>
            </p:cNvPr>
            <p:cNvSpPr/>
            <p:nvPr/>
          </p:nvSpPr>
          <p:spPr>
            <a:xfrm>
              <a:off x="886306" y="2850928"/>
              <a:ext cx="1117601" cy="351972"/>
            </a:xfrm>
            <a:prstGeom prst="roundRect">
              <a:avLst/>
            </a:prstGeom>
            <a:solidFill>
              <a:srgbClr val="280070">
                <a:alpha val="1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Rounded Rectangle 21">
              <a:extLst>
                <a:ext uri="{FF2B5EF4-FFF2-40B4-BE49-F238E27FC236}">
                  <a16:creationId xmlns:a16="http://schemas.microsoft.com/office/drawing/2014/main" id="{7BF8E97D-5C14-EE4E-DA56-470CAEE06A20}"/>
                </a:ext>
              </a:extLst>
            </p:cNvPr>
            <p:cNvSpPr/>
            <p:nvPr>
              <p:custDataLst>
                <p:tags r:id="rId9"/>
              </p:custDataLst>
            </p:nvPr>
          </p:nvSpPr>
          <p:spPr>
            <a:xfrm>
              <a:off x="5302120" y="3622776"/>
              <a:ext cx="793880" cy="297404"/>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Rounded Rectangle 15">
              <a:extLst>
                <a:ext uri="{FF2B5EF4-FFF2-40B4-BE49-F238E27FC236}">
                  <a16:creationId xmlns:a16="http://schemas.microsoft.com/office/drawing/2014/main" id="{DFAB7E29-3C05-19AF-7ED9-C79B5F629809}"/>
                </a:ext>
              </a:extLst>
            </p:cNvPr>
            <p:cNvSpPr/>
            <p:nvPr>
              <p:custDataLst>
                <p:tags r:id="rId10"/>
              </p:custDataLst>
            </p:nvPr>
          </p:nvSpPr>
          <p:spPr>
            <a:xfrm flipH="1">
              <a:off x="5229195" y="6071205"/>
              <a:ext cx="239788" cy="304800"/>
            </a:xfrm>
            <a:prstGeom prst="roundRect">
              <a:avLst/>
            </a:prstGeom>
            <a:solidFill>
              <a:srgbClr val="E60078">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Rounded Rectangle 27">
              <a:extLst>
                <a:ext uri="{FF2B5EF4-FFF2-40B4-BE49-F238E27FC236}">
                  <a16:creationId xmlns:a16="http://schemas.microsoft.com/office/drawing/2014/main" id="{86F1746F-7186-8B27-6F68-A99B8ABF30F8}"/>
                </a:ext>
              </a:extLst>
            </p:cNvPr>
            <p:cNvSpPr/>
            <p:nvPr>
              <p:custDataLst>
                <p:tags r:id="rId11"/>
              </p:custDataLst>
            </p:nvPr>
          </p:nvSpPr>
          <p:spPr>
            <a:xfrm>
              <a:off x="538901" y="1979616"/>
              <a:ext cx="5879316"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6" name="Rounded Rectangle 27">
              <a:extLst>
                <a:ext uri="{FF2B5EF4-FFF2-40B4-BE49-F238E27FC236}">
                  <a16:creationId xmlns:a16="http://schemas.microsoft.com/office/drawing/2014/main" id="{EA94E3CA-8A6C-49C2-6086-F64274A36F1E}"/>
                </a:ext>
              </a:extLst>
            </p:cNvPr>
            <p:cNvSpPr/>
            <p:nvPr>
              <p:custDataLst>
                <p:tags r:id="rId12"/>
              </p:custDataLst>
            </p:nvPr>
          </p:nvSpPr>
          <p:spPr>
            <a:xfrm>
              <a:off x="1671298" y="4526066"/>
              <a:ext cx="4851422"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Rounded Rectangle 27">
              <a:extLst>
                <a:ext uri="{FF2B5EF4-FFF2-40B4-BE49-F238E27FC236}">
                  <a16:creationId xmlns:a16="http://schemas.microsoft.com/office/drawing/2014/main" id="{F76C96C5-8B2D-1BE5-5E06-9BFA044CEBBE}"/>
                </a:ext>
              </a:extLst>
            </p:cNvPr>
            <p:cNvSpPr/>
            <p:nvPr>
              <p:custDataLst>
                <p:tags r:id="rId13"/>
              </p:custDataLst>
            </p:nvPr>
          </p:nvSpPr>
          <p:spPr>
            <a:xfrm>
              <a:off x="538901" y="4844505"/>
              <a:ext cx="5879316"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8" name="Rounded Rectangle 27">
              <a:extLst>
                <a:ext uri="{FF2B5EF4-FFF2-40B4-BE49-F238E27FC236}">
                  <a16:creationId xmlns:a16="http://schemas.microsoft.com/office/drawing/2014/main" id="{A6A72FF4-555F-6ACD-9EBE-F801A996DFC8}"/>
                </a:ext>
              </a:extLst>
            </p:cNvPr>
            <p:cNvSpPr/>
            <p:nvPr>
              <p:custDataLst>
                <p:tags r:id="rId14"/>
              </p:custDataLst>
            </p:nvPr>
          </p:nvSpPr>
          <p:spPr>
            <a:xfrm>
              <a:off x="538901" y="5168231"/>
              <a:ext cx="2195590"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9" name="Rounded Rectangle 27">
              <a:extLst>
                <a:ext uri="{FF2B5EF4-FFF2-40B4-BE49-F238E27FC236}">
                  <a16:creationId xmlns:a16="http://schemas.microsoft.com/office/drawing/2014/main" id="{1F22E718-9570-5BD2-60EA-49C46D4992A9}"/>
                </a:ext>
              </a:extLst>
            </p:cNvPr>
            <p:cNvSpPr/>
            <p:nvPr>
              <p:custDataLst>
                <p:tags r:id="rId15"/>
              </p:custDataLst>
            </p:nvPr>
          </p:nvSpPr>
          <p:spPr>
            <a:xfrm>
              <a:off x="3582829" y="5154276"/>
              <a:ext cx="2939891"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0" name="Rounded Rectangle 27">
              <a:extLst>
                <a:ext uri="{FF2B5EF4-FFF2-40B4-BE49-F238E27FC236}">
                  <a16:creationId xmlns:a16="http://schemas.microsoft.com/office/drawing/2014/main" id="{317CC15B-5290-981C-2AD8-FE1D99C2623C}"/>
                </a:ext>
              </a:extLst>
            </p:cNvPr>
            <p:cNvSpPr/>
            <p:nvPr>
              <p:custDataLst>
                <p:tags r:id="rId16"/>
              </p:custDataLst>
            </p:nvPr>
          </p:nvSpPr>
          <p:spPr>
            <a:xfrm>
              <a:off x="538901" y="5464047"/>
              <a:ext cx="2352345"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1" name="Rounded Rectangle 15">
              <a:extLst>
                <a:ext uri="{FF2B5EF4-FFF2-40B4-BE49-F238E27FC236}">
                  <a16:creationId xmlns:a16="http://schemas.microsoft.com/office/drawing/2014/main" id="{CC1359CC-D317-EF80-5B44-C61F1DC9F12B}"/>
                </a:ext>
              </a:extLst>
            </p:cNvPr>
            <p:cNvSpPr/>
            <p:nvPr>
              <p:custDataLst>
                <p:tags r:id="rId17"/>
              </p:custDataLst>
            </p:nvPr>
          </p:nvSpPr>
          <p:spPr>
            <a:xfrm flipH="1">
              <a:off x="1236054" y="3627598"/>
              <a:ext cx="174735" cy="304800"/>
            </a:xfrm>
            <a:prstGeom prst="roundRect">
              <a:avLst/>
            </a:prstGeom>
            <a:solidFill>
              <a:srgbClr val="E60078">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2" name="Rounded Rectangle 15">
              <a:extLst>
                <a:ext uri="{FF2B5EF4-FFF2-40B4-BE49-F238E27FC236}">
                  <a16:creationId xmlns:a16="http://schemas.microsoft.com/office/drawing/2014/main" id="{749CB50E-33E0-8485-FC07-A8AF08D01BC1}"/>
                </a:ext>
              </a:extLst>
            </p:cNvPr>
            <p:cNvSpPr/>
            <p:nvPr>
              <p:custDataLst>
                <p:tags r:id="rId18"/>
              </p:custDataLst>
            </p:nvPr>
          </p:nvSpPr>
          <p:spPr>
            <a:xfrm flipH="1">
              <a:off x="1403992" y="4250986"/>
              <a:ext cx="174736" cy="304800"/>
            </a:xfrm>
            <a:prstGeom prst="roundRect">
              <a:avLst/>
            </a:prstGeom>
            <a:solidFill>
              <a:srgbClr val="E60078">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3" name="Rounded Rectangle 15">
              <a:extLst>
                <a:ext uri="{FF2B5EF4-FFF2-40B4-BE49-F238E27FC236}">
                  <a16:creationId xmlns:a16="http://schemas.microsoft.com/office/drawing/2014/main" id="{1B144D08-71A8-16A2-05D3-439910B14743}"/>
                </a:ext>
              </a:extLst>
            </p:cNvPr>
            <p:cNvSpPr/>
            <p:nvPr>
              <p:custDataLst>
                <p:tags r:id="rId19"/>
              </p:custDataLst>
            </p:nvPr>
          </p:nvSpPr>
          <p:spPr>
            <a:xfrm flipH="1">
              <a:off x="3039946" y="4197807"/>
              <a:ext cx="174736" cy="304800"/>
            </a:xfrm>
            <a:prstGeom prst="roundRect">
              <a:avLst/>
            </a:prstGeom>
            <a:solidFill>
              <a:srgbClr val="E60078">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4" name="Rounded Rectangle 21">
              <a:extLst>
                <a:ext uri="{FF2B5EF4-FFF2-40B4-BE49-F238E27FC236}">
                  <a16:creationId xmlns:a16="http://schemas.microsoft.com/office/drawing/2014/main" id="{CFE03248-4774-3548-1DA9-970C27E37BFE}"/>
                </a:ext>
              </a:extLst>
            </p:cNvPr>
            <p:cNvSpPr/>
            <p:nvPr>
              <p:custDataLst>
                <p:tags r:id="rId20"/>
              </p:custDataLst>
            </p:nvPr>
          </p:nvSpPr>
          <p:spPr>
            <a:xfrm>
              <a:off x="3185889" y="3895684"/>
              <a:ext cx="396940" cy="297404"/>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5" name="Rounded Rectangle 21">
              <a:extLst>
                <a:ext uri="{FF2B5EF4-FFF2-40B4-BE49-F238E27FC236}">
                  <a16:creationId xmlns:a16="http://schemas.microsoft.com/office/drawing/2014/main" id="{3C346307-31F4-850B-9C5B-484219AB9BBD}"/>
                </a:ext>
              </a:extLst>
            </p:cNvPr>
            <p:cNvSpPr/>
            <p:nvPr>
              <p:custDataLst>
                <p:tags r:id="rId21"/>
              </p:custDataLst>
            </p:nvPr>
          </p:nvSpPr>
          <p:spPr>
            <a:xfrm>
              <a:off x="1606967" y="4242703"/>
              <a:ext cx="394875" cy="297404"/>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37" name="Rectangle 36">
            <a:extLst>
              <a:ext uri="{FF2B5EF4-FFF2-40B4-BE49-F238E27FC236}">
                <a16:creationId xmlns:a16="http://schemas.microsoft.com/office/drawing/2014/main" id="{7199F3A0-1B16-C186-B8D3-4E58A6B1B88B}"/>
              </a:ext>
            </a:extLst>
          </p:cNvPr>
          <p:cNvSpPr/>
          <p:nvPr/>
        </p:nvSpPr>
        <p:spPr>
          <a:xfrm>
            <a:off x="7422546" y="1663544"/>
            <a:ext cx="3950848" cy="1384995"/>
          </a:xfrm>
          <a:prstGeom prst="rect">
            <a:avLst/>
          </a:prstGeom>
          <a:ln>
            <a:solidFill>
              <a:schemeClr val="tx1">
                <a:lumMod val="50000"/>
              </a:schemeClr>
            </a:solidFill>
          </a:ln>
        </p:spPr>
        <p:txBody>
          <a:bodyPr wrap="square">
            <a:spAutoFit/>
          </a:bodyPr>
          <a:lstStyle/>
          <a:p>
            <a:r>
              <a:rPr lang="en-AU" sz="1400" b="1" dirty="0">
                <a:solidFill>
                  <a:srgbClr val="000000"/>
                </a:solidFill>
              </a:rPr>
              <a:t>Legend</a:t>
            </a:r>
          </a:p>
          <a:p>
            <a:r>
              <a:rPr lang="en-AU" sz="1400" dirty="0">
                <a:solidFill>
                  <a:srgbClr val="000000"/>
                </a:solidFill>
              </a:rPr>
              <a:t>	Writing prompt addressed</a:t>
            </a:r>
          </a:p>
          <a:p>
            <a:r>
              <a:rPr lang="en-AU" sz="1400" dirty="0">
                <a:solidFill>
                  <a:srgbClr val="000000"/>
                </a:solidFill>
              </a:rPr>
              <a:t>	Complex sentences</a:t>
            </a:r>
          </a:p>
          <a:p>
            <a:r>
              <a:rPr lang="en-AU" sz="1400" dirty="0">
                <a:solidFill>
                  <a:srgbClr val="000000"/>
                </a:solidFill>
              </a:rPr>
              <a:t>	Grammatical inconsistencies</a:t>
            </a:r>
          </a:p>
          <a:p>
            <a:r>
              <a:rPr lang="en-AU" sz="1400" dirty="0">
                <a:solidFill>
                  <a:srgbClr val="000000"/>
                </a:solidFill>
              </a:rPr>
              <a:t>	Incorrect spelling of familiar words</a:t>
            </a:r>
          </a:p>
          <a:p>
            <a:r>
              <a:rPr lang="en-AU" sz="1400" dirty="0">
                <a:solidFill>
                  <a:srgbClr val="000000"/>
                </a:solidFill>
              </a:rPr>
              <a:t>	Inconsistent use of punctuation</a:t>
            </a:r>
          </a:p>
        </p:txBody>
      </p:sp>
      <p:grpSp>
        <p:nvGrpSpPr>
          <p:cNvPr id="31" name="Group 30">
            <a:extLst>
              <a:ext uri="{FF2B5EF4-FFF2-40B4-BE49-F238E27FC236}">
                <a16:creationId xmlns:a16="http://schemas.microsoft.com/office/drawing/2014/main" id="{CFEE25B3-DC3A-461B-DE09-EDBEE3C8E110}"/>
              </a:ext>
            </a:extLst>
          </p:cNvPr>
          <p:cNvGrpSpPr/>
          <p:nvPr/>
        </p:nvGrpSpPr>
        <p:grpSpPr>
          <a:xfrm>
            <a:off x="7562189" y="1962197"/>
            <a:ext cx="510656" cy="972591"/>
            <a:chOff x="7492599" y="1589064"/>
            <a:chExt cx="413079" cy="929801"/>
          </a:xfrm>
        </p:grpSpPr>
        <p:sp>
          <p:nvSpPr>
            <p:cNvPr id="32" name="Rounded Rectangle 28">
              <a:extLst>
                <a:ext uri="{FF2B5EF4-FFF2-40B4-BE49-F238E27FC236}">
                  <a16:creationId xmlns:a16="http://schemas.microsoft.com/office/drawing/2014/main" id="{E4B042EA-6E3B-D34F-DD7D-15305317E2AF}"/>
                </a:ext>
              </a:extLst>
            </p:cNvPr>
            <p:cNvSpPr/>
            <p:nvPr>
              <p:custDataLst>
                <p:tags r:id="rId3"/>
              </p:custDataLst>
            </p:nvPr>
          </p:nvSpPr>
          <p:spPr>
            <a:xfrm>
              <a:off x="7496889" y="1589064"/>
              <a:ext cx="408787" cy="140795"/>
            </a:xfrm>
            <a:prstGeom prst="roundRect">
              <a:avLst/>
            </a:prstGeom>
            <a:solidFill>
              <a:srgbClr val="00B050">
                <a:alpha val="30000"/>
              </a:srgbClr>
            </a:solidFill>
            <a:ln w="3175"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3" name="Rounded Rectangle 29">
              <a:extLst>
                <a:ext uri="{FF2B5EF4-FFF2-40B4-BE49-F238E27FC236}">
                  <a16:creationId xmlns:a16="http://schemas.microsoft.com/office/drawing/2014/main" id="{6A1D82C5-CA4A-6702-6480-BB82503DD3E9}"/>
                </a:ext>
              </a:extLst>
            </p:cNvPr>
            <p:cNvSpPr/>
            <p:nvPr>
              <p:custDataLst>
                <p:tags r:id="rId4"/>
              </p:custDataLst>
            </p:nvPr>
          </p:nvSpPr>
          <p:spPr>
            <a:xfrm>
              <a:off x="7492599" y="1777457"/>
              <a:ext cx="413078" cy="134373"/>
            </a:xfrm>
            <a:prstGeom prst="roundRect">
              <a:avLst/>
            </a:prstGeom>
            <a:solidFill>
              <a:srgbClr val="FFFF00">
                <a:alpha val="36000"/>
              </a:srgbClr>
            </a:solidFill>
            <a:ln w="3175"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4" name="Rounded Rectangle 30">
              <a:extLst>
                <a:ext uri="{FF2B5EF4-FFF2-40B4-BE49-F238E27FC236}">
                  <a16:creationId xmlns:a16="http://schemas.microsoft.com/office/drawing/2014/main" id="{AC6A79E9-AA30-63F8-B263-4E3A7EB38BB4}"/>
                </a:ext>
              </a:extLst>
            </p:cNvPr>
            <p:cNvSpPr/>
            <p:nvPr>
              <p:custDataLst>
                <p:tags r:id="rId5"/>
              </p:custDataLst>
            </p:nvPr>
          </p:nvSpPr>
          <p:spPr>
            <a:xfrm>
              <a:off x="7496890" y="1987610"/>
              <a:ext cx="408788" cy="133938"/>
            </a:xfrm>
            <a:prstGeom prst="roundRect">
              <a:avLst/>
            </a:prstGeom>
            <a:solidFill>
              <a:srgbClr val="00B0F0">
                <a:alpha val="20000"/>
              </a:srgbClr>
            </a:solidFill>
            <a:ln w="3175"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5" name="Rounded Rectangle 34">
              <a:extLst>
                <a:ext uri="{FF2B5EF4-FFF2-40B4-BE49-F238E27FC236}">
                  <a16:creationId xmlns:a16="http://schemas.microsoft.com/office/drawing/2014/main" id="{F518BD3D-10A8-5382-3BE6-8CB83D993392}"/>
                </a:ext>
              </a:extLst>
            </p:cNvPr>
            <p:cNvSpPr/>
            <p:nvPr/>
          </p:nvSpPr>
          <p:spPr>
            <a:xfrm>
              <a:off x="7492599" y="2169581"/>
              <a:ext cx="413077" cy="149420"/>
            </a:xfrm>
            <a:prstGeom prst="roundRect">
              <a:avLst/>
            </a:prstGeom>
            <a:solidFill>
              <a:srgbClr val="280070">
                <a:alpha val="15000"/>
              </a:srgbClr>
            </a:solidFill>
            <a:ln w="3175"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6" name="Rounded Rectangle 36">
              <a:extLst>
                <a:ext uri="{FF2B5EF4-FFF2-40B4-BE49-F238E27FC236}">
                  <a16:creationId xmlns:a16="http://schemas.microsoft.com/office/drawing/2014/main" id="{2267137D-1219-A254-F688-EE1654A28D1F}"/>
                </a:ext>
              </a:extLst>
            </p:cNvPr>
            <p:cNvSpPr/>
            <p:nvPr>
              <p:custDataLst>
                <p:tags r:id="rId6"/>
              </p:custDataLst>
            </p:nvPr>
          </p:nvSpPr>
          <p:spPr>
            <a:xfrm>
              <a:off x="7496892" y="2379299"/>
              <a:ext cx="408786" cy="139566"/>
            </a:xfrm>
            <a:prstGeom prst="roundRect">
              <a:avLst/>
            </a:prstGeom>
            <a:solidFill>
              <a:srgbClr val="E60078">
                <a:alpha val="35000"/>
              </a:srgb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4" name="12.Lets_look_more_closely_at_the_.mp3">
            <a:hlinkClick r:id="" action="ppaction://media"/>
            <a:extLst>
              <a:ext uri="{FF2B5EF4-FFF2-40B4-BE49-F238E27FC236}">
                <a16:creationId xmlns:a16="http://schemas.microsoft.com/office/drawing/2014/main" id="{AC458AA4-4058-A2EB-4353-5CAC48AD1972}"/>
              </a:ext>
            </a:extLst>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1373394" y="1175658"/>
            <a:ext cx="359591" cy="359591"/>
          </a:xfrm>
          <a:prstGeom prst="rect">
            <a:avLst/>
          </a:prstGeom>
        </p:spPr>
      </p:pic>
    </p:spTree>
    <p:extLst>
      <p:ext uri="{BB962C8B-B14F-4D97-AF65-F5344CB8AC3E}">
        <p14:creationId xmlns:p14="http://schemas.microsoft.com/office/powerpoint/2010/main" val="1229503353"/>
      </p:ext>
    </p:extLst>
  </p:cSld>
  <p:clrMapOvr>
    <a:masterClrMapping/>
  </p:clrMapOvr>
  <mc:AlternateContent xmlns:mc="http://schemas.openxmlformats.org/markup-compatibility/2006" xmlns:p14="http://schemas.microsoft.com/office/powerpoint/2010/main">
    <mc:Choice Requires="p14">
      <p:transition spd="med" p14:dur="700" advClick="0" advTm="42000">
        <p:fade/>
      </p:transition>
    </mc:Choice>
    <mc:Fallback xmlns="">
      <p:transition spd="med" advClick="0" advTm="4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9ABC-D537-440E-9F46-6FA9CDC3FB32}"/>
              </a:ext>
            </a:extLst>
          </p:cNvPr>
          <p:cNvSpPr>
            <a:spLocks noGrp="1"/>
          </p:cNvSpPr>
          <p:nvPr>
            <p:ph type="title"/>
          </p:nvPr>
        </p:nvSpPr>
        <p:spPr/>
        <p:txBody>
          <a:bodyPr/>
          <a:lstStyle/>
          <a:p>
            <a:r>
              <a:rPr lang="en-US" dirty="0"/>
              <a:t>Sample: Carpenter</a:t>
            </a:r>
            <a:br>
              <a:rPr lang="en-US" dirty="0"/>
            </a:br>
            <a:endParaRPr lang="en-AU" dirty="0"/>
          </a:p>
        </p:txBody>
      </p:sp>
      <p:sp>
        <p:nvSpPr>
          <p:cNvPr id="3" name="Content Placeholder 2">
            <a:extLst>
              <a:ext uri="{FF2B5EF4-FFF2-40B4-BE49-F238E27FC236}">
                <a16:creationId xmlns:a16="http://schemas.microsoft.com/office/drawing/2014/main" id="{6FF2BFC9-83CD-4588-856E-081042321DC0}"/>
              </a:ext>
            </a:extLst>
          </p:cNvPr>
          <p:cNvSpPr>
            <a:spLocks noGrp="1"/>
          </p:cNvSpPr>
          <p:nvPr>
            <p:ph sz="half" idx="1"/>
          </p:nvPr>
        </p:nvSpPr>
        <p:spPr>
          <a:xfrm>
            <a:off x="7128003" y="3411512"/>
            <a:ext cx="4715997" cy="2847898"/>
          </a:xfrm>
        </p:spPr>
        <p:txBody>
          <a:bodyPr/>
          <a:lstStyle/>
          <a:p>
            <a:r>
              <a:rPr lang="en-AU" b="1" dirty="0"/>
              <a:t>Notes: </a:t>
            </a:r>
          </a:p>
          <a:p>
            <a:pPr marL="342900" indent="-342900">
              <a:spcAft>
                <a:spcPts val="600"/>
              </a:spcAft>
              <a:buFont typeface="Arial" panose="020B0604020202020204" pitchFamily="34" charset="0"/>
              <a:buChar char="•"/>
            </a:pPr>
            <a:r>
              <a:rPr lang="en-AU" sz="2000" dirty="0">
                <a:solidFill>
                  <a:srgbClr val="000000"/>
                </a:solidFill>
              </a:rPr>
              <a:t>There is a sense of audience awareness and a strong attempt to communicate purposefully. </a:t>
            </a:r>
          </a:p>
          <a:p>
            <a:pPr marL="342900" indent="-342900">
              <a:spcAft>
                <a:spcPts val="600"/>
              </a:spcAft>
              <a:buFont typeface="Arial" panose="020B0604020202020204" pitchFamily="34" charset="0"/>
              <a:buChar char="•"/>
            </a:pPr>
            <a:r>
              <a:rPr lang="en-AU" sz="2000" dirty="0">
                <a:solidFill>
                  <a:srgbClr val="000000"/>
                </a:solidFill>
              </a:rPr>
              <a:t>The grammar is mostly correct with some minor errors in subject-verb agreement and in the use of prepositions and articles. </a:t>
            </a:r>
          </a:p>
          <a:p>
            <a:pPr marL="342900" indent="-342900">
              <a:buFont typeface="Arial" panose="020B0604020202020204" pitchFamily="34" charset="0"/>
              <a:buChar char="•"/>
            </a:pPr>
            <a:endParaRPr lang="en-AU" dirty="0"/>
          </a:p>
        </p:txBody>
      </p:sp>
      <p:sp>
        <p:nvSpPr>
          <p:cNvPr id="6" name="Slide Number Placeholder 5">
            <a:extLst>
              <a:ext uri="{FF2B5EF4-FFF2-40B4-BE49-F238E27FC236}">
                <a16:creationId xmlns:a16="http://schemas.microsoft.com/office/drawing/2014/main" id="{B88A5360-583E-4A92-A941-18D6CC70E02F}"/>
              </a:ext>
            </a:extLst>
          </p:cNvPr>
          <p:cNvSpPr>
            <a:spLocks noGrp="1"/>
          </p:cNvSpPr>
          <p:nvPr>
            <p:ph type="sldNum" sz="quarter" idx="15"/>
          </p:nvPr>
        </p:nvSpPr>
        <p:spPr/>
        <p:txBody>
          <a:bodyPr/>
          <a:lstStyle/>
          <a:p>
            <a:fld id="{10A01DC5-1685-4615-8240-15192985C6A2}" type="slidenum">
              <a:rPr lang="en-AU" smtClean="0"/>
              <a:pPr/>
              <a:t>16</a:t>
            </a:fld>
            <a:endParaRPr lang="en-AU" dirty="0"/>
          </a:p>
        </p:txBody>
      </p:sp>
      <p:sp>
        <p:nvSpPr>
          <p:cNvPr id="8" name="Content Placeholder 7">
            <a:extLst>
              <a:ext uri="{FF2B5EF4-FFF2-40B4-BE49-F238E27FC236}">
                <a16:creationId xmlns:a16="http://schemas.microsoft.com/office/drawing/2014/main" id="{54BD3FE7-F2D9-D856-9F3C-622E1F4DB494}"/>
              </a:ext>
            </a:extLst>
          </p:cNvPr>
          <p:cNvSpPr>
            <a:spLocks noGrp="1"/>
          </p:cNvSpPr>
          <p:nvPr>
            <p:ph sz="half" idx="16"/>
          </p:nvPr>
        </p:nvSpPr>
        <p:spPr>
          <a:xfrm>
            <a:off x="538901" y="1064053"/>
            <a:ext cx="6229098" cy="5159552"/>
          </a:xfrm>
        </p:spPr>
        <p:txBody>
          <a:bodyPr/>
          <a:lstStyle/>
          <a:p>
            <a:pPr marL="0" indent="0">
              <a:buNone/>
            </a:pPr>
            <a:r>
              <a:rPr lang="en-US" b="1" dirty="0"/>
              <a:t>Sample: Carpenter</a:t>
            </a:r>
          </a:p>
          <a:p>
            <a:pPr marL="0" indent="0">
              <a:buNone/>
            </a:pPr>
            <a:r>
              <a:rPr lang="en-AU" dirty="0"/>
              <a:t>Secondly, in this </a:t>
            </a:r>
            <a:r>
              <a:rPr lang="en-AU" dirty="0" err="1"/>
              <a:t>prefesion</a:t>
            </a:r>
            <a:r>
              <a:rPr lang="en-AU" dirty="0"/>
              <a:t> there are never is a lack of jobs, there is </a:t>
            </a:r>
            <a:r>
              <a:rPr lang="en-AU" dirty="0" err="1"/>
              <a:t>allways</a:t>
            </a:r>
            <a:r>
              <a:rPr lang="en-AU" dirty="0"/>
              <a:t> something that needs to be renovated or rebuilt. </a:t>
            </a:r>
            <a:r>
              <a:rPr lang="en-AU" dirty="0" err="1"/>
              <a:t>Capentry</a:t>
            </a:r>
            <a:r>
              <a:rPr lang="en-AU" dirty="0"/>
              <a:t> is a job that will </a:t>
            </a:r>
            <a:r>
              <a:rPr lang="en-AU" dirty="0" err="1"/>
              <a:t>allways</a:t>
            </a:r>
            <a:r>
              <a:rPr lang="en-AU" dirty="0"/>
              <a:t> be needed and will </a:t>
            </a:r>
            <a:r>
              <a:rPr lang="en-AU" dirty="0" err="1"/>
              <a:t>allways</a:t>
            </a:r>
            <a:r>
              <a:rPr lang="en-AU" dirty="0"/>
              <a:t> have new employees ready to work. As a plus side it is good to see people learning the skills they need to get through life such as the value of money, and the value of hard work.</a:t>
            </a:r>
            <a:br>
              <a:rPr lang="en-AU" dirty="0"/>
            </a:br>
            <a:br>
              <a:rPr lang="en-AU" dirty="0"/>
            </a:br>
            <a:r>
              <a:rPr lang="en-AU" dirty="0"/>
              <a:t>Thirdly, In my </a:t>
            </a:r>
            <a:r>
              <a:rPr lang="en-AU" dirty="0" err="1"/>
              <a:t>buisness</a:t>
            </a:r>
            <a:r>
              <a:rPr lang="en-AU" dirty="0"/>
              <a:t> i would have it on the residential side of building because you wouldn't have to deal with </a:t>
            </a:r>
            <a:r>
              <a:rPr lang="en-AU" dirty="0" err="1"/>
              <a:t>largers</a:t>
            </a:r>
            <a:r>
              <a:rPr lang="en-AU" dirty="0"/>
              <a:t> </a:t>
            </a:r>
            <a:r>
              <a:rPr lang="en-AU" dirty="0" err="1"/>
              <a:t>companys</a:t>
            </a:r>
            <a:r>
              <a:rPr lang="en-AU" dirty="0"/>
              <a:t> and big </a:t>
            </a:r>
            <a:r>
              <a:rPr lang="en-AU" dirty="0" err="1"/>
              <a:t>coperrations</a:t>
            </a:r>
            <a:r>
              <a:rPr lang="en-AU" dirty="0"/>
              <a:t> who think there better than you. Sticking to residential would mean i would have to only deal with one person </a:t>
            </a:r>
            <a:r>
              <a:rPr lang="en-AU" dirty="0" err="1"/>
              <a:t>ussally</a:t>
            </a:r>
            <a:r>
              <a:rPr lang="en-AU" dirty="0"/>
              <a:t> the one who owns the house and that means i just have to…</a:t>
            </a:r>
            <a:endParaRPr lang="en-US" dirty="0"/>
          </a:p>
          <a:p>
            <a:endParaRPr lang="en-AU" dirty="0"/>
          </a:p>
        </p:txBody>
      </p:sp>
      <p:grpSp>
        <p:nvGrpSpPr>
          <p:cNvPr id="26" name="Group 25">
            <a:extLst>
              <a:ext uri="{FF2B5EF4-FFF2-40B4-BE49-F238E27FC236}">
                <a16:creationId xmlns:a16="http://schemas.microsoft.com/office/drawing/2014/main" id="{98F04F15-F9D6-534E-1D12-EA9C19C6295B}"/>
              </a:ext>
            </a:extLst>
          </p:cNvPr>
          <p:cNvGrpSpPr/>
          <p:nvPr/>
        </p:nvGrpSpPr>
        <p:grpSpPr>
          <a:xfrm>
            <a:off x="533534" y="1537517"/>
            <a:ext cx="6163921" cy="3638893"/>
            <a:chOff x="533534" y="1511648"/>
            <a:chExt cx="6163921" cy="3638893"/>
          </a:xfrm>
        </p:grpSpPr>
        <p:sp>
          <p:nvSpPr>
            <p:cNvPr id="20" name="Rounded Rectangle 27">
              <a:extLst>
                <a:ext uri="{FF2B5EF4-FFF2-40B4-BE49-F238E27FC236}">
                  <a16:creationId xmlns:a16="http://schemas.microsoft.com/office/drawing/2014/main" id="{317CC15B-5290-981C-2AD8-FE1D99C2623C}"/>
                </a:ext>
              </a:extLst>
            </p:cNvPr>
            <p:cNvSpPr/>
            <p:nvPr>
              <p:custDataLst>
                <p:tags r:id="rId12"/>
              </p:custDataLst>
            </p:nvPr>
          </p:nvSpPr>
          <p:spPr>
            <a:xfrm>
              <a:off x="541378" y="3372032"/>
              <a:ext cx="5642295" cy="308089"/>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0" name="Rounded Rectangle 32">
              <a:extLst>
                <a:ext uri="{FF2B5EF4-FFF2-40B4-BE49-F238E27FC236}">
                  <a16:creationId xmlns:a16="http://schemas.microsoft.com/office/drawing/2014/main" id="{60093A5B-9AA5-8AB5-DD7E-1B8E6C83BFA7}"/>
                </a:ext>
              </a:extLst>
            </p:cNvPr>
            <p:cNvSpPr/>
            <p:nvPr>
              <p:custDataLst>
                <p:tags r:id="rId13"/>
              </p:custDataLst>
            </p:nvPr>
          </p:nvSpPr>
          <p:spPr>
            <a:xfrm>
              <a:off x="533799" y="4256224"/>
              <a:ext cx="903115" cy="277644"/>
            </a:xfrm>
            <a:prstGeom prst="roundRect">
              <a:avLst/>
            </a:prstGeom>
            <a:solidFill>
              <a:srgbClr val="00B050">
                <a:alpha val="3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1" name="Rounded Rectangle 27">
              <a:extLst>
                <a:ext uri="{FF2B5EF4-FFF2-40B4-BE49-F238E27FC236}">
                  <a16:creationId xmlns:a16="http://schemas.microsoft.com/office/drawing/2014/main" id="{A84292B4-71AD-F34A-BED9-C1E31C0A9B1B}"/>
                </a:ext>
              </a:extLst>
            </p:cNvPr>
            <p:cNvSpPr/>
            <p:nvPr>
              <p:custDataLst>
                <p:tags r:id="rId14"/>
              </p:custDataLst>
            </p:nvPr>
          </p:nvSpPr>
          <p:spPr>
            <a:xfrm>
              <a:off x="3000939" y="2141285"/>
              <a:ext cx="3025392"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ounded Rectangle 31">
              <a:extLst>
                <a:ext uri="{FF2B5EF4-FFF2-40B4-BE49-F238E27FC236}">
                  <a16:creationId xmlns:a16="http://schemas.microsoft.com/office/drawing/2014/main" id="{CEAB0C8A-76AC-D822-F9E8-A13161C889D3}"/>
                </a:ext>
              </a:extLst>
            </p:cNvPr>
            <p:cNvSpPr/>
            <p:nvPr/>
          </p:nvSpPr>
          <p:spPr>
            <a:xfrm>
              <a:off x="533534" y="2095748"/>
              <a:ext cx="2381115" cy="351972"/>
            </a:xfrm>
            <a:prstGeom prst="roundRect">
              <a:avLst/>
            </a:prstGeom>
            <a:solidFill>
              <a:srgbClr val="280070">
                <a:alpha val="1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Rounded Rectangle 21">
              <a:extLst>
                <a:ext uri="{FF2B5EF4-FFF2-40B4-BE49-F238E27FC236}">
                  <a16:creationId xmlns:a16="http://schemas.microsoft.com/office/drawing/2014/main" id="{7BF8E97D-5C14-EE4E-DA56-470CAEE06A20}"/>
                </a:ext>
              </a:extLst>
            </p:cNvPr>
            <p:cNvSpPr/>
            <p:nvPr>
              <p:custDataLst>
                <p:tags r:id="rId15"/>
              </p:custDataLst>
            </p:nvPr>
          </p:nvSpPr>
          <p:spPr>
            <a:xfrm>
              <a:off x="2603998" y="4853137"/>
              <a:ext cx="2116047" cy="297404"/>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Rounded Rectangle 15">
              <a:extLst>
                <a:ext uri="{FF2B5EF4-FFF2-40B4-BE49-F238E27FC236}">
                  <a16:creationId xmlns:a16="http://schemas.microsoft.com/office/drawing/2014/main" id="{DFAB7E29-3C05-19AF-7ED9-C79B5F629809}"/>
                </a:ext>
              </a:extLst>
            </p:cNvPr>
            <p:cNvSpPr/>
            <p:nvPr>
              <p:custDataLst>
                <p:tags r:id="rId16"/>
              </p:custDataLst>
            </p:nvPr>
          </p:nvSpPr>
          <p:spPr>
            <a:xfrm flipH="1">
              <a:off x="1506798" y="3369245"/>
              <a:ext cx="1349614" cy="277083"/>
            </a:xfrm>
            <a:prstGeom prst="roundRect">
              <a:avLst/>
            </a:prstGeom>
            <a:solidFill>
              <a:srgbClr val="E60078">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Rounded Rectangle 27">
              <a:extLst>
                <a:ext uri="{FF2B5EF4-FFF2-40B4-BE49-F238E27FC236}">
                  <a16:creationId xmlns:a16="http://schemas.microsoft.com/office/drawing/2014/main" id="{86F1746F-7186-8B27-6F68-A99B8ABF30F8}"/>
                </a:ext>
              </a:extLst>
            </p:cNvPr>
            <p:cNvSpPr/>
            <p:nvPr>
              <p:custDataLst>
                <p:tags r:id="rId17"/>
              </p:custDataLst>
            </p:nvPr>
          </p:nvSpPr>
          <p:spPr>
            <a:xfrm>
              <a:off x="541378" y="2449135"/>
              <a:ext cx="5302073"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6" name="Rounded Rectangle 27">
              <a:extLst>
                <a:ext uri="{FF2B5EF4-FFF2-40B4-BE49-F238E27FC236}">
                  <a16:creationId xmlns:a16="http://schemas.microsoft.com/office/drawing/2014/main" id="{EA94E3CA-8A6C-49C2-6086-F64274A36F1E}"/>
                </a:ext>
              </a:extLst>
            </p:cNvPr>
            <p:cNvSpPr/>
            <p:nvPr>
              <p:custDataLst>
                <p:tags r:id="rId18"/>
              </p:custDataLst>
            </p:nvPr>
          </p:nvSpPr>
          <p:spPr>
            <a:xfrm>
              <a:off x="533799" y="2772861"/>
              <a:ext cx="6163656"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Rounded Rectangle 27">
              <a:extLst>
                <a:ext uri="{FF2B5EF4-FFF2-40B4-BE49-F238E27FC236}">
                  <a16:creationId xmlns:a16="http://schemas.microsoft.com/office/drawing/2014/main" id="{F76C96C5-8B2D-1BE5-5E06-9BFA044CEBBE}"/>
                </a:ext>
              </a:extLst>
            </p:cNvPr>
            <p:cNvSpPr/>
            <p:nvPr>
              <p:custDataLst>
                <p:tags r:id="rId19"/>
              </p:custDataLst>
            </p:nvPr>
          </p:nvSpPr>
          <p:spPr>
            <a:xfrm>
              <a:off x="533799" y="3087669"/>
              <a:ext cx="5492532"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9" name="Rounded Rectangle 27">
              <a:extLst>
                <a:ext uri="{FF2B5EF4-FFF2-40B4-BE49-F238E27FC236}">
                  <a16:creationId xmlns:a16="http://schemas.microsoft.com/office/drawing/2014/main" id="{1F22E718-9570-5BD2-60EA-49C46D4992A9}"/>
                </a:ext>
              </a:extLst>
            </p:cNvPr>
            <p:cNvSpPr/>
            <p:nvPr>
              <p:custDataLst>
                <p:tags r:id="rId20"/>
              </p:custDataLst>
            </p:nvPr>
          </p:nvSpPr>
          <p:spPr>
            <a:xfrm>
              <a:off x="533800" y="3709253"/>
              <a:ext cx="2322612"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1" name="Rounded Rectangle 15">
              <a:extLst>
                <a:ext uri="{FF2B5EF4-FFF2-40B4-BE49-F238E27FC236}">
                  <a16:creationId xmlns:a16="http://schemas.microsoft.com/office/drawing/2014/main" id="{CC1359CC-D317-EF80-5B44-C61F1DC9F12B}"/>
                </a:ext>
              </a:extLst>
            </p:cNvPr>
            <p:cNvSpPr/>
            <p:nvPr>
              <p:custDataLst>
                <p:tags r:id="rId21"/>
              </p:custDataLst>
            </p:nvPr>
          </p:nvSpPr>
          <p:spPr>
            <a:xfrm flipH="1">
              <a:off x="4128409" y="2742091"/>
              <a:ext cx="2243514" cy="304800"/>
            </a:xfrm>
            <a:prstGeom prst="roundRect">
              <a:avLst/>
            </a:prstGeom>
            <a:solidFill>
              <a:srgbClr val="E60078">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4" name="Rounded Rectangle 21">
              <a:extLst>
                <a:ext uri="{FF2B5EF4-FFF2-40B4-BE49-F238E27FC236}">
                  <a16:creationId xmlns:a16="http://schemas.microsoft.com/office/drawing/2014/main" id="{CFE03248-4774-3548-1DA9-970C27E37BFE}"/>
                </a:ext>
              </a:extLst>
            </p:cNvPr>
            <p:cNvSpPr/>
            <p:nvPr>
              <p:custDataLst>
                <p:tags r:id="rId22"/>
              </p:custDataLst>
            </p:nvPr>
          </p:nvSpPr>
          <p:spPr>
            <a:xfrm>
              <a:off x="4397026" y="1543952"/>
              <a:ext cx="396940" cy="297404"/>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5" name="Rounded Rectangle 21">
              <a:extLst>
                <a:ext uri="{FF2B5EF4-FFF2-40B4-BE49-F238E27FC236}">
                  <a16:creationId xmlns:a16="http://schemas.microsoft.com/office/drawing/2014/main" id="{3C346307-31F4-850B-9C5B-484219AB9BBD}"/>
                </a:ext>
              </a:extLst>
            </p:cNvPr>
            <p:cNvSpPr/>
            <p:nvPr>
              <p:custDataLst>
                <p:tags r:id="rId23"/>
              </p:custDataLst>
            </p:nvPr>
          </p:nvSpPr>
          <p:spPr>
            <a:xfrm>
              <a:off x="5514574" y="1511648"/>
              <a:ext cx="267917" cy="297404"/>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37" name="Rectangle 36">
            <a:extLst>
              <a:ext uri="{FF2B5EF4-FFF2-40B4-BE49-F238E27FC236}">
                <a16:creationId xmlns:a16="http://schemas.microsoft.com/office/drawing/2014/main" id="{7199F3A0-1B16-C186-B8D3-4E58A6B1B88B}"/>
              </a:ext>
            </a:extLst>
          </p:cNvPr>
          <p:cNvSpPr/>
          <p:nvPr/>
        </p:nvSpPr>
        <p:spPr>
          <a:xfrm>
            <a:off x="7422546" y="1663544"/>
            <a:ext cx="3950848" cy="1384995"/>
          </a:xfrm>
          <a:prstGeom prst="rect">
            <a:avLst/>
          </a:prstGeom>
          <a:ln>
            <a:solidFill>
              <a:schemeClr val="tx1">
                <a:lumMod val="50000"/>
              </a:schemeClr>
            </a:solidFill>
          </a:ln>
        </p:spPr>
        <p:txBody>
          <a:bodyPr wrap="square">
            <a:spAutoFit/>
          </a:bodyPr>
          <a:lstStyle/>
          <a:p>
            <a:r>
              <a:rPr lang="en-AU" sz="1400" b="1" dirty="0">
                <a:solidFill>
                  <a:srgbClr val="000000"/>
                </a:solidFill>
              </a:rPr>
              <a:t>Legend</a:t>
            </a:r>
          </a:p>
          <a:p>
            <a:r>
              <a:rPr lang="en-AU" sz="1400" dirty="0">
                <a:solidFill>
                  <a:srgbClr val="000000"/>
                </a:solidFill>
              </a:rPr>
              <a:t>	Writing prompt addressed</a:t>
            </a:r>
          </a:p>
          <a:p>
            <a:r>
              <a:rPr lang="en-AU" sz="1400" dirty="0">
                <a:solidFill>
                  <a:srgbClr val="000000"/>
                </a:solidFill>
              </a:rPr>
              <a:t>	Complex sentences</a:t>
            </a:r>
          </a:p>
          <a:p>
            <a:r>
              <a:rPr lang="en-AU" sz="1400" dirty="0">
                <a:solidFill>
                  <a:srgbClr val="000000"/>
                </a:solidFill>
              </a:rPr>
              <a:t>	Grammatical inconsistencies</a:t>
            </a:r>
          </a:p>
          <a:p>
            <a:r>
              <a:rPr lang="en-AU" sz="1400" dirty="0">
                <a:solidFill>
                  <a:srgbClr val="000000"/>
                </a:solidFill>
              </a:rPr>
              <a:t>	Incorrect spelling of familiar words</a:t>
            </a:r>
          </a:p>
          <a:p>
            <a:r>
              <a:rPr lang="en-AU" sz="1400" dirty="0">
                <a:solidFill>
                  <a:srgbClr val="000000"/>
                </a:solidFill>
              </a:rPr>
              <a:t>	Inconsistent use of punctuation</a:t>
            </a:r>
          </a:p>
        </p:txBody>
      </p:sp>
      <p:grpSp>
        <p:nvGrpSpPr>
          <p:cNvPr id="31" name="Group 30">
            <a:extLst>
              <a:ext uri="{FF2B5EF4-FFF2-40B4-BE49-F238E27FC236}">
                <a16:creationId xmlns:a16="http://schemas.microsoft.com/office/drawing/2014/main" id="{CFEE25B3-DC3A-461B-DE09-EDBEE3C8E110}"/>
              </a:ext>
            </a:extLst>
          </p:cNvPr>
          <p:cNvGrpSpPr/>
          <p:nvPr/>
        </p:nvGrpSpPr>
        <p:grpSpPr>
          <a:xfrm>
            <a:off x="7562189" y="1962197"/>
            <a:ext cx="510656" cy="972591"/>
            <a:chOff x="7492599" y="1589064"/>
            <a:chExt cx="413079" cy="929801"/>
          </a:xfrm>
        </p:grpSpPr>
        <p:sp>
          <p:nvSpPr>
            <p:cNvPr id="32" name="Rounded Rectangle 28">
              <a:extLst>
                <a:ext uri="{FF2B5EF4-FFF2-40B4-BE49-F238E27FC236}">
                  <a16:creationId xmlns:a16="http://schemas.microsoft.com/office/drawing/2014/main" id="{E4B042EA-6E3B-D34F-DD7D-15305317E2AF}"/>
                </a:ext>
              </a:extLst>
            </p:cNvPr>
            <p:cNvSpPr/>
            <p:nvPr>
              <p:custDataLst>
                <p:tags r:id="rId8"/>
              </p:custDataLst>
            </p:nvPr>
          </p:nvSpPr>
          <p:spPr>
            <a:xfrm>
              <a:off x="7496889" y="1589064"/>
              <a:ext cx="408787" cy="140795"/>
            </a:xfrm>
            <a:prstGeom prst="roundRect">
              <a:avLst/>
            </a:prstGeom>
            <a:solidFill>
              <a:srgbClr val="00B050">
                <a:alpha val="30000"/>
              </a:srgbClr>
            </a:solidFill>
            <a:ln w="3175"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3" name="Rounded Rectangle 29">
              <a:extLst>
                <a:ext uri="{FF2B5EF4-FFF2-40B4-BE49-F238E27FC236}">
                  <a16:creationId xmlns:a16="http://schemas.microsoft.com/office/drawing/2014/main" id="{6A1D82C5-CA4A-6702-6480-BB82503DD3E9}"/>
                </a:ext>
              </a:extLst>
            </p:cNvPr>
            <p:cNvSpPr/>
            <p:nvPr>
              <p:custDataLst>
                <p:tags r:id="rId9"/>
              </p:custDataLst>
            </p:nvPr>
          </p:nvSpPr>
          <p:spPr>
            <a:xfrm>
              <a:off x="7492599" y="1777457"/>
              <a:ext cx="413078" cy="134373"/>
            </a:xfrm>
            <a:prstGeom prst="roundRect">
              <a:avLst/>
            </a:prstGeom>
            <a:solidFill>
              <a:srgbClr val="FFFF00">
                <a:alpha val="36000"/>
              </a:srgbClr>
            </a:solidFill>
            <a:ln w="3175"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4" name="Rounded Rectangle 30">
              <a:extLst>
                <a:ext uri="{FF2B5EF4-FFF2-40B4-BE49-F238E27FC236}">
                  <a16:creationId xmlns:a16="http://schemas.microsoft.com/office/drawing/2014/main" id="{AC6A79E9-AA30-63F8-B263-4E3A7EB38BB4}"/>
                </a:ext>
              </a:extLst>
            </p:cNvPr>
            <p:cNvSpPr/>
            <p:nvPr>
              <p:custDataLst>
                <p:tags r:id="rId10"/>
              </p:custDataLst>
            </p:nvPr>
          </p:nvSpPr>
          <p:spPr>
            <a:xfrm>
              <a:off x="7496890" y="1987610"/>
              <a:ext cx="408788" cy="133938"/>
            </a:xfrm>
            <a:prstGeom prst="roundRect">
              <a:avLst/>
            </a:prstGeom>
            <a:solidFill>
              <a:srgbClr val="00B0F0">
                <a:alpha val="20000"/>
              </a:srgbClr>
            </a:solidFill>
            <a:ln w="3175"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5" name="Rounded Rectangle 34">
              <a:extLst>
                <a:ext uri="{FF2B5EF4-FFF2-40B4-BE49-F238E27FC236}">
                  <a16:creationId xmlns:a16="http://schemas.microsoft.com/office/drawing/2014/main" id="{F518BD3D-10A8-5382-3BE6-8CB83D993392}"/>
                </a:ext>
              </a:extLst>
            </p:cNvPr>
            <p:cNvSpPr/>
            <p:nvPr/>
          </p:nvSpPr>
          <p:spPr>
            <a:xfrm>
              <a:off x="7492599" y="2169581"/>
              <a:ext cx="413077" cy="149420"/>
            </a:xfrm>
            <a:prstGeom prst="roundRect">
              <a:avLst/>
            </a:prstGeom>
            <a:solidFill>
              <a:srgbClr val="280070">
                <a:alpha val="15000"/>
              </a:srgbClr>
            </a:solidFill>
            <a:ln w="3175"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6" name="Rounded Rectangle 36">
              <a:extLst>
                <a:ext uri="{FF2B5EF4-FFF2-40B4-BE49-F238E27FC236}">
                  <a16:creationId xmlns:a16="http://schemas.microsoft.com/office/drawing/2014/main" id="{2267137D-1219-A254-F688-EE1654A28D1F}"/>
                </a:ext>
              </a:extLst>
            </p:cNvPr>
            <p:cNvSpPr/>
            <p:nvPr>
              <p:custDataLst>
                <p:tags r:id="rId11"/>
              </p:custDataLst>
            </p:nvPr>
          </p:nvSpPr>
          <p:spPr>
            <a:xfrm>
              <a:off x="7496892" y="2379299"/>
              <a:ext cx="408786" cy="139566"/>
            </a:xfrm>
            <a:prstGeom prst="roundRect">
              <a:avLst/>
            </a:prstGeom>
            <a:solidFill>
              <a:srgbClr val="E60078">
                <a:alpha val="35000"/>
              </a:srgb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7" name="Rounded Rectangle 32">
            <a:extLst>
              <a:ext uri="{FF2B5EF4-FFF2-40B4-BE49-F238E27FC236}">
                <a16:creationId xmlns:a16="http://schemas.microsoft.com/office/drawing/2014/main" id="{0944EB2A-811C-268A-EA2E-C26F9D1347FC}"/>
              </a:ext>
            </a:extLst>
          </p:cNvPr>
          <p:cNvSpPr/>
          <p:nvPr>
            <p:custDataLst>
              <p:tags r:id="rId1"/>
            </p:custDataLst>
          </p:nvPr>
        </p:nvSpPr>
        <p:spPr>
          <a:xfrm>
            <a:off x="533799" y="1543986"/>
            <a:ext cx="1155664" cy="277644"/>
          </a:xfrm>
          <a:prstGeom prst="roundRect">
            <a:avLst/>
          </a:prstGeom>
          <a:solidFill>
            <a:srgbClr val="00B050">
              <a:alpha val="3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Rounded Rectangle 21">
            <a:extLst>
              <a:ext uri="{FF2B5EF4-FFF2-40B4-BE49-F238E27FC236}">
                <a16:creationId xmlns:a16="http://schemas.microsoft.com/office/drawing/2014/main" id="{297395CD-B935-3669-D291-0C57A5B642D0}"/>
              </a:ext>
            </a:extLst>
          </p:cNvPr>
          <p:cNvSpPr/>
          <p:nvPr>
            <p:custDataLst>
              <p:tags r:id="rId2"/>
            </p:custDataLst>
          </p:nvPr>
        </p:nvSpPr>
        <p:spPr>
          <a:xfrm>
            <a:off x="3280066" y="5177825"/>
            <a:ext cx="664918" cy="297404"/>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7" name="Rounded Rectangle 21">
            <a:extLst>
              <a:ext uri="{FF2B5EF4-FFF2-40B4-BE49-F238E27FC236}">
                <a16:creationId xmlns:a16="http://schemas.microsoft.com/office/drawing/2014/main" id="{E1BA151B-FDF3-10C8-8054-5D34A3039A95}"/>
              </a:ext>
            </a:extLst>
          </p:cNvPr>
          <p:cNvSpPr/>
          <p:nvPr>
            <p:custDataLst>
              <p:tags r:id="rId3"/>
            </p:custDataLst>
          </p:nvPr>
        </p:nvSpPr>
        <p:spPr>
          <a:xfrm>
            <a:off x="4793966" y="5502789"/>
            <a:ext cx="1302034" cy="297404"/>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8" name="Rounded Rectangle 21">
            <a:extLst>
              <a:ext uri="{FF2B5EF4-FFF2-40B4-BE49-F238E27FC236}">
                <a16:creationId xmlns:a16="http://schemas.microsoft.com/office/drawing/2014/main" id="{F63CA296-1BE8-D7FC-45A8-32844654BA8C}"/>
              </a:ext>
            </a:extLst>
          </p:cNvPr>
          <p:cNvSpPr/>
          <p:nvPr>
            <p:custDataLst>
              <p:tags r:id="rId4"/>
            </p:custDataLst>
          </p:nvPr>
        </p:nvSpPr>
        <p:spPr>
          <a:xfrm>
            <a:off x="5395421" y="5820938"/>
            <a:ext cx="1240510" cy="297404"/>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9" name="Rounded Rectangle 21">
            <a:extLst>
              <a:ext uri="{FF2B5EF4-FFF2-40B4-BE49-F238E27FC236}">
                <a16:creationId xmlns:a16="http://schemas.microsoft.com/office/drawing/2014/main" id="{EC5B7B57-4839-4593-0ADC-3A079EB968EA}"/>
              </a:ext>
            </a:extLst>
          </p:cNvPr>
          <p:cNvSpPr/>
          <p:nvPr>
            <p:custDataLst>
              <p:tags r:id="rId5"/>
            </p:custDataLst>
          </p:nvPr>
        </p:nvSpPr>
        <p:spPr>
          <a:xfrm>
            <a:off x="4212540" y="6127535"/>
            <a:ext cx="916809" cy="297404"/>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8" name="1.In_green,_a_technique_to_seque">
            <a:hlinkClick r:id="" action="ppaction://media"/>
            <a:extLst>
              <a:ext uri="{FF2B5EF4-FFF2-40B4-BE49-F238E27FC236}">
                <a16:creationId xmlns:a16="http://schemas.microsoft.com/office/drawing/2014/main" id="{41846B90-FA3B-8283-F90C-3DFD1A1ED7D8}"/>
              </a:ext>
            </a:extLst>
          </p:cNvPr>
          <p:cNvPicPr>
            <a:picLocks noChangeAspect="1"/>
          </p:cNvPicPr>
          <p:nvPr>
            <a:audioFile r:link="rId7"/>
            <p:extLst>
              <p:ext uri="{DAA4B4D4-6D71-4841-9C94-3DE7FCFB9230}">
                <p14:media xmlns:p14="http://schemas.microsoft.com/office/powerpoint/2010/main" r:embed="rId6"/>
              </p:ext>
            </p:extLst>
          </p:nvPr>
        </p:nvPicPr>
        <p:blipFill>
          <a:blip r:embed="rId26"/>
          <a:stretch>
            <a:fillRect/>
          </a:stretch>
        </p:blipFill>
        <p:spPr>
          <a:xfrm>
            <a:off x="11477090" y="1152912"/>
            <a:ext cx="215088" cy="215088"/>
          </a:xfrm>
          <a:prstGeom prst="rect">
            <a:avLst/>
          </a:prstGeom>
        </p:spPr>
      </p:pic>
    </p:spTree>
    <p:extLst>
      <p:ext uri="{BB962C8B-B14F-4D97-AF65-F5344CB8AC3E}">
        <p14:creationId xmlns:p14="http://schemas.microsoft.com/office/powerpoint/2010/main" val="2631226424"/>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943"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9ABC-D537-440E-9F46-6FA9CDC3FB32}"/>
              </a:ext>
            </a:extLst>
          </p:cNvPr>
          <p:cNvSpPr>
            <a:spLocks noGrp="1"/>
          </p:cNvSpPr>
          <p:nvPr>
            <p:ph type="title"/>
          </p:nvPr>
        </p:nvSpPr>
        <p:spPr/>
        <p:txBody>
          <a:bodyPr/>
          <a:lstStyle/>
          <a:p>
            <a:r>
              <a:rPr lang="en-US" dirty="0"/>
              <a:t>Sample: Carpenter</a:t>
            </a:r>
            <a:br>
              <a:rPr lang="en-US" dirty="0"/>
            </a:br>
            <a:endParaRPr lang="en-AU" dirty="0"/>
          </a:p>
        </p:txBody>
      </p:sp>
      <p:sp>
        <p:nvSpPr>
          <p:cNvPr id="3" name="Content Placeholder 2">
            <a:extLst>
              <a:ext uri="{FF2B5EF4-FFF2-40B4-BE49-F238E27FC236}">
                <a16:creationId xmlns:a16="http://schemas.microsoft.com/office/drawing/2014/main" id="{6FF2BFC9-83CD-4588-856E-081042321DC0}"/>
              </a:ext>
            </a:extLst>
          </p:cNvPr>
          <p:cNvSpPr>
            <a:spLocks noGrp="1"/>
          </p:cNvSpPr>
          <p:nvPr>
            <p:ph sz="half" idx="1"/>
          </p:nvPr>
        </p:nvSpPr>
        <p:spPr>
          <a:xfrm>
            <a:off x="7106013" y="3325006"/>
            <a:ext cx="4715997" cy="2847898"/>
          </a:xfrm>
        </p:spPr>
        <p:txBody>
          <a:bodyPr/>
          <a:lstStyle/>
          <a:p>
            <a:r>
              <a:rPr lang="en-AU" b="1" dirty="0"/>
              <a:t>Notes: </a:t>
            </a:r>
          </a:p>
          <a:p>
            <a:pPr marL="342900" indent="-342900">
              <a:spcAft>
                <a:spcPts val="600"/>
              </a:spcAft>
              <a:buFont typeface="Arial" panose="020B0604020202020204" pitchFamily="34" charset="0"/>
              <a:buChar char="•"/>
            </a:pPr>
            <a:r>
              <a:rPr lang="en-AU" sz="1800" dirty="0">
                <a:solidFill>
                  <a:srgbClr val="000000"/>
                </a:solidFill>
              </a:rPr>
              <a:t>Tense changes are mostly appropriate.  </a:t>
            </a:r>
          </a:p>
          <a:p>
            <a:pPr marL="342900" indent="-342900">
              <a:spcAft>
                <a:spcPts val="600"/>
              </a:spcAft>
              <a:buFont typeface="Arial" panose="020B0604020202020204" pitchFamily="34" charset="0"/>
              <a:buChar char="•"/>
            </a:pPr>
            <a:r>
              <a:rPr lang="en-AU" sz="1800" dirty="0">
                <a:solidFill>
                  <a:srgbClr val="000000"/>
                </a:solidFill>
              </a:rPr>
              <a:t>Vocabulary is appropriate and includes some precise words relating to the topic. </a:t>
            </a:r>
          </a:p>
          <a:p>
            <a:pPr marL="342900" indent="-342900">
              <a:spcAft>
                <a:spcPts val="600"/>
              </a:spcAft>
              <a:buFont typeface="Arial" panose="020B0604020202020204" pitchFamily="34" charset="0"/>
              <a:buChar char="•"/>
            </a:pPr>
            <a:r>
              <a:rPr lang="en-AU" sz="1800" dirty="0">
                <a:solidFill>
                  <a:srgbClr val="000000"/>
                </a:solidFill>
              </a:rPr>
              <a:t>There is some understanding of punctuation but commas are inconsistently used and, at times, punctuation is not used to effectively aid understanding. </a:t>
            </a:r>
          </a:p>
          <a:p>
            <a:pPr marL="342900" indent="-342900">
              <a:buFont typeface="Arial" panose="020B0604020202020204" pitchFamily="34" charset="0"/>
              <a:buChar char="•"/>
            </a:pPr>
            <a:endParaRPr lang="en-AU" dirty="0"/>
          </a:p>
        </p:txBody>
      </p:sp>
      <p:sp>
        <p:nvSpPr>
          <p:cNvPr id="6" name="Slide Number Placeholder 5">
            <a:extLst>
              <a:ext uri="{FF2B5EF4-FFF2-40B4-BE49-F238E27FC236}">
                <a16:creationId xmlns:a16="http://schemas.microsoft.com/office/drawing/2014/main" id="{B88A5360-583E-4A92-A941-18D6CC70E02F}"/>
              </a:ext>
            </a:extLst>
          </p:cNvPr>
          <p:cNvSpPr>
            <a:spLocks noGrp="1"/>
          </p:cNvSpPr>
          <p:nvPr>
            <p:ph type="sldNum" sz="quarter" idx="15"/>
          </p:nvPr>
        </p:nvSpPr>
        <p:spPr/>
        <p:txBody>
          <a:bodyPr/>
          <a:lstStyle/>
          <a:p>
            <a:fld id="{10A01DC5-1685-4615-8240-15192985C6A2}" type="slidenum">
              <a:rPr lang="en-AU" smtClean="0"/>
              <a:pPr/>
              <a:t>17</a:t>
            </a:fld>
            <a:endParaRPr lang="en-AU" dirty="0"/>
          </a:p>
        </p:txBody>
      </p:sp>
      <p:sp>
        <p:nvSpPr>
          <p:cNvPr id="8" name="Content Placeholder 7">
            <a:extLst>
              <a:ext uri="{FF2B5EF4-FFF2-40B4-BE49-F238E27FC236}">
                <a16:creationId xmlns:a16="http://schemas.microsoft.com/office/drawing/2014/main" id="{54BD3FE7-F2D9-D856-9F3C-622E1F4DB494}"/>
              </a:ext>
            </a:extLst>
          </p:cNvPr>
          <p:cNvSpPr>
            <a:spLocks noGrp="1"/>
          </p:cNvSpPr>
          <p:nvPr>
            <p:ph sz="half" idx="16"/>
          </p:nvPr>
        </p:nvSpPr>
        <p:spPr>
          <a:xfrm>
            <a:off x="538901" y="1175658"/>
            <a:ext cx="6229098" cy="5159552"/>
          </a:xfrm>
        </p:spPr>
        <p:txBody>
          <a:bodyPr/>
          <a:lstStyle/>
          <a:p>
            <a:pPr marL="0" indent="0">
              <a:buNone/>
            </a:pPr>
            <a:r>
              <a:rPr lang="en-US" b="1" dirty="0"/>
              <a:t>Sample: Carpenter</a:t>
            </a:r>
          </a:p>
          <a:p>
            <a:pPr marL="0" indent="0">
              <a:buNone/>
            </a:pPr>
            <a:r>
              <a:rPr lang="en-AU" sz="1900" dirty="0"/>
              <a:t>Finally, although having a </a:t>
            </a:r>
            <a:r>
              <a:rPr lang="en-AU" sz="1900" dirty="0" err="1"/>
              <a:t>buisnses</a:t>
            </a:r>
            <a:r>
              <a:rPr lang="en-AU" sz="1900" dirty="0"/>
              <a:t> would be great now </a:t>
            </a:r>
            <a:r>
              <a:rPr lang="en-AU" sz="1900" dirty="0" err="1"/>
              <a:t>i'm</a:t>
            </a:r>
            <a:r>
              <a:rPr lang="en-AU" sz="1900" dirty="0"/>
              <a:t> much to young to own and I would need to finish my </a:t>
            </a:r>
            <a:r>
              <a:rPr lang="en-AU" sz="1900" dirty="0" err="1"/>
              <a:t>appreticeship</a:t>
            </a:r>
            <a:r>
              <a:rPr lang="en-AU" sz="1900" dirty="0"/>
              <a:t> as a </a:t>
            </a:r>
            <a:r>
              <a:rPr lang="en-AU" sz="1900" dirty="0" err="1"/>
              <a:t>carpeter</a:t>
            </a:r>
            <a:r>
              <a:rPr lang="en-AU" sz="1900" dirty="0"/>
              <a:t> to get the life lessons… With a </a:t>
            </a:r>
            <a:r>
              <a:rPr lang="en-AU" sz="1900" dirty="0" err="1"/>
              <a:t>buisnes</a:t>
            </a:r>
            <a:r>
              <a:rPr lang="en-AU" sz="1900" dirty="0"/>
              <a:t> i might loose money, friendships and mental health, but i think that one day it would all be worth it in the end.</a:t>
            </a:r>
            <a:br>
              <a:rPr lang="en-AU" sz="1900" dirty="0"/>
            </a:br>
            <a:br>
              <a:rPr lang="en-AU" sz="1900" dirty="0"/>
            </a:br>
            <a:r>
              <a:rPr lang="en-AU" sz="1900" dirty="0"/>
              <a:t>The reason why i came to these conclusions is because of the people I know. My father use to own a electrical </a:t>
            </a:r>
            <a:r>
              <a:rPr lang="en-AU" sz="1900" dirty="0" err="1"/>
              <a:t>buisness</a:t>
            </a:r>
            <a:r>
              <a:rPr lang="en-AU" sz="1900" dirty="0"/>
              <a:t> which he had to sell due to stress, but he still learned life lessons which improved him as a better person and father. </a:t>
            </a:r>
            <a:br>
              <a:rPr lang="en-AU" sz="1900" dirty="0"/>
            </a:br>
            <a:r>
              <a:rPr lang="en-AU" sz="1900" dirty="0"/>
              <a:t>That is why my dream job…</a:t>
            </a:r>
          </a:p>
          <a:p>
            <a:endParaRPr lang="en-AU" dirty="0"/>
          </a:p>
        </p:txBody>
      </p:sp>
      <p:grpSp>
        <p:nvGrpSpPr>
          <p:cNvPr id="26" name="Group 25">
            <a:extLst>
              <a:ext uri="{FF2B5EF4-FFF2-40B4-BE49-F238E27FC236}">
                <a16:creationId xmlns:a16="http://schemas.microsoft.com/office/drawing/2014/main" id="{98F04F15-F9D6-534E-1D12-EA9C19C6295B}"/>
              </a:ext>
            </a:extLst>
          </p:cNvPr>
          <p:cNvGrpSpPr/>
          <p:nvPr/>
        </p:nvGrpSpPr>
        <p:grpSpPr>
          <a:xfrm>
            <a:off x="527363" y="1654845"/>
            <a:ext cx="5890853" cy="2600905"/>
            <a:chOff x="527363" y="1676076"/>
            <a:chExt cx="5890853" cy="2600905"/>
          </a:xfrm>
        </p:grpSpPr>
        <p:sp>
          <p:nvSpPr>
            <p:cNvPr id="10" name="Rounded Rectangle 32">
              <a:extLst>
                <a:ext uri="{FF2B5EF4-FFF2-40B4-BE49-F238E27FC236}">
                  <a16:creationId xmlns:a16="http://schemas.microsoft.com/office/drawing/2014/main" id="{60093A5B-9AA5-8AB5-DD7E-1B8E6C83BFA7}"/>
                </a:ext>
              </a:extLst>
            </p:cNvPr>
            <p:cNvSpPr/>
            <p:nvPr>
              <p:custDataLst>
                <p:tags r:id="rId9"/>
              </p:custDataLst>
            </p:nvPr>
          </p:nvSpPr>
          <p:spPr>
            <a:xfrm>
              <a:off x="538900" y="1676076"/>
              <a:ext cx="4189853" cy="277644"/>
            </a:xfrm>
            <a:prstGeom prst="roundRect">
              <a:avLst/>
            </a:prstGeom>
            <a:solidFill>
              <a:srgbClr val="00B050">
                <a:alpha val="3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ounded Rectangle 31">
              <a:extLst>
                <a:ext uri="{FF2B5EF4-FFF2-40B4-BE49-F238E27FC236}">
                  <a16:creationId xmlns:a16="http://schemas.microsoft.com/office/drawing/2014/main" id="{CEAB0C8A-76AC-D822-F9E8-A13161C889D3}"/>
                </a:ext>
              </a:extLst>
            </p:cNvPr>
            <p:cNvSpPr/>
            <p:nvPr/>
          </p:nvSpPr>
          <p:spPr>
            <a:xfrm>
              <a:off x="527363" y="2217458"/>
              <a:ext cx="1545277" cy="297404"/>
            </a:xfrm>
            <a:prstGeom prst="roundRect">
              <a:avLst/>
            </a:prstGeom>
            <a:solidFill>
              <a:srgbClr val="280070">
                <a:alpha val="1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Rounded Rectangle 21">
              <a:extLst>
                <a:ext uri="{FF2B5EF4-FFF2-40B4-BE49-F238E27FC236}">
                  <a16:creationId xmlns:a16="http://schemas.microsoft.com/office/drawing/2014/main" id="{7BF8E97D-5C14-EE4E-DA56-470CAEE06A20}"/>
                </a:ext>
              </a:extLst>
            </p:cNvPr>
            <p:cNvSpPr/>
            <p:nvPr>
              <p:custDataLst>
                <p:tags r:id="rId10"/>
              </p:custDataLst>
            </p:nvPr>
          </p:nvSpPr>
          <p:spPr>
            <a:xfrm>
              <a:off x="4079773" y="3999337"/>
              <a:ext cx="423114" cy="277644"/>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Rounded Rectangle 15">
              <a:extLst>
                <a:ext uri="{FF2B5EF4-FFF2-40B4-BE49-F238E27FC236}">
                  <a16:creationId xmlns:a16="http://schemas.microsoft.com/office/drawing/2014/main" id="{DFAB7E29-3C05-19AF-7ED9-C79B5F629809}"/>
                </a:ext>
              </a:extLst>
            </p:cNvPr>
            <p:cNvSpPr/>
            <p:nvPr>
              <p:custDataLst>
                <p:tags r:id="rId11"/>
              </p:custDataLst>
            </p:nvPr>
          </p:nvSpPr>
          <p:spPr>
            <a:xfrm flipH="1">
              <a:off x="527364" y="1962625"/>
              <a:ext cx="358939" cy="254834"/>
            </a:xfrm>
            <a:prstGeom prst="roundRect">
              <a:avLst/>
            </a:prstGeom>
            <a:solidFill>
              <a:srgbClr val="E60078">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Rounded Rectangle 27">
              <a:extLst>
                <a:ext uri="{FF2B5EF4-FFF2-40B4-BE49-F238E27FC236}">
                  <a16:creationId xmlns:a16="http://schemas.microsoft.com/office/drawing/2014/main" id="{EA94E3CA-8A6C-49C2-6086-F64274A36F1E}"/>
                </a:ext>
              </a:extLst>
            </p:cNvPr>
            <p:cNvSpPr/>
            <p:nvPr>
              <p:custDataLst>
                <p:tags r:id="rId12"/>
              </p:custDataLst>
            </p:nvPr>
          </p:nvSpPr>
          <p:spPr>
            <a:xfrm>
              <a:off x="538900" y="2514862"/>
              <a:ext cx="5879316"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Rounded Rectangle 27">
              <a:extLst>
                <a:ext uri="{FF2B5EF4-FFF2-40B4-BE49-F238E27FC236}">
                  <a16:creationId xmlns:a16="http://schemas.microsoft.com/office/drawing/2014/main" id="{F76C96C5-8B2D-1BE5-5E06-9BFA044CEBBE}"/>
                </a:ext>
              </a:extLst>
            </p:cNvPr>
            <p:cNvSpPr/>
            <p:nvPr>
              <p:custDataLst>
                <p:tags r:id="rId13"/>
              </p:custDataLst>
            </p:nvPr>
          </p:nvSpPr>
          <p:spPr>
            <a:xfrm>
              <a:off x="527363" y="2789138"/>
              <a:ext cx="5890853"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0" name="Rounded Rectangle 27">
              <a:extLst>
                <a:ext uri="{FF2B5EF4-FFF2-40B4-BE49-F238E27FC236}">
                  <a16:creationId xmlns:a16="http://schemas.microsoft.com/office/drawing/2014/main" id="{317CC15B-5290-981C-2AD8-FE1D99C2623C}"/>
                </a:ext>
              </a:extLst>
            </p:cNvPr>
            <p:cNvSpPr/>
            <p:nvPr>
              <p:custDataLst>
                <p:tags r:id="rId14"/>
              </p:custDataLst>
            </p:nvPr>
          </p:nvSpPr>
          <p:spPr>
            <a:xfrm>
              <a:off x="527364" y="3075687"/>
              <a:ext cx="2207128" cy="277644"/>
            </a:xfrm>
            <a:prstGeom prst="roundRect">
              <a:avLst/>
            </a:prstGeom>
            <a:solidFill>
              <a:srgbClr val="FFFF00">
                <a:alpha val="3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1" name="Rounded Rectangle 15">
              <a:extLst>
                <a:ext uri="{FF2B5EF4-FFF2-40B4-BE49-F238E27FC236}">
                  <a16:creationId xmlns:a16="http://schemas.microsoft.com/office/drawing/2014/main" id="{CC1359CC-D317-EF80-5B44-C61F1DC9F12B}"/>
                </a:ext>
              </a:extLst>
            </p:cNvPr>
            <p:cNvSpPr/>
            <p:nvPr>
              <p:custDataLst>
                <p:tags r:id="rId15"/>
              </p:custDataLst>
            </p:nvPr>
          </p:nvSpPr>
          <p:spPr>
            <a:xfrm flipH="1">
              <a:off x="6035040" y="1684775"/>
              <a:ext cx="313508" cy="255082"/>
            </a:xfrm>
            <a:prstGeom prst="roundRect">
              <a:avLst/>
            </a:prstGeom>
            <a:solidFill>
              <a:srgbClr val="E60078">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4" name="Rounded Rectangle 21">
              <a:extLst>
                <a:ext uri="{FF2B5EF4-FFF2-40B4-BE49-F238E27FC236}">
                  <a16:creationId xmlns:a16="http://schemas.microsoft.com/office/drawing/2014/main" id="{CFE03248-4774-3548-1DA9-970C27E37BFE}"/>
                </a:ext>
              </a:extLst>
            </p:cNvPr>
            <p:cNvSpPr/>
            <p:nvPr>
              <p:custDataLst>
                <p:tags r:id="rId16"/>
              </p:custDataLst>
            </p:nvPr>
          </p:nvSpPr>
          <p:spPr>
            <a:xfrm>
              <a:off x="1540850" y="1962623"/>
              <a:ext cx="322688" cy="254834"/>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5" name="Rounded Rectangle 21">
              <a:extLst>
                <a:ext uri="{FF2B5EF4-FFF2-40B4-BE49-F238E27FC236}">
                  <a16:creationId xmlns:a16="http://schemas.microsoft.com/office/drawing/2014/main" id="{3C346307-31F4-850B-9C5B-484219AB9BBD}"/>
                </a:ext>
              </a:extLst>
            </p:cNvPr>
            <p:cNvSpPr/>
            <p:nvPr>
              <p:custDataLst>
                <p:tags r:id="rId17"/>
              </p:custDataLst>
            </p:nvPr>
          </p:nvSpPr>
          <p:spPr>
            <a:xfrm>
              <a:off x="5319159" y="3988436"/>
              <a:ext cx="193368" cy="261950"/>
            </a:xfrm>
            <a:prstGeom prst="roundRect">
              <a:avLst/>
            </a:prstGeom>
            <a:solidFill>
              <a:srgbClr val="00B0F0">
                <a:alpha val="2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37" name="Rectangle 36">
            <a:extLst>
              <a:ext uri="{FF2B5EF4-FFF2-40B4-BE49-F238E27FC236}">
                <a16:creationId xmlns:a16="http://schemas.microsoft.com/office/drawing/2014/main" id="{7199F3A0-1B16-C186-B8D3-4E58A6B1B88B}"/>
              </a:ext>
            </a:extLst>
          </p:cNvPr>
          <p:cNvSpPr/>
          <p:nvPr/>
        </p:nvSpPr>
        <p:spPr>
          <a:xfrm>
            <a:off x="7422546" y="1663544"/>
            <a:ext cx="3950848" cy="1384995"/>
          </a:xfrm>
          <a:prstGeom prst="rect">
            <a:avLst/>
          </a:prstGeom>
          <a:ln>
            <a:solidFill>
              <a:schemeClr val="tx1">
                <a:lumMod val="50000"/>
              </a:schemeClr>
            </a:solidFill>
          </a:ln>
        </p:spPr>
        <p:txBody>
          <a:bodyPr wrap="square">
            <a:spAutoFit/>
          </a:bodyPr>
          <a:lstStyle/>
          <a:p>
            <a:r>
              <a:rPr lang="en-AU" sz="1400" b="1" dirty="0">
                <a:solidFill>
                  <a:srgbClr val="000000"/>
                </a:solidFill>
              </a:rPr>
              <a:t>Legend</a:t>
            </a:r>
          </a:p>
          <a:p>
            <a:r>
              <a:rPr lang="en-AU" sz="1400" dirty="0">
                <a:solidFill>
                  <a:srgbClr val="000000"/>
                </a:solidFill>
              </a:rPr>
              <a:t>	Writing prompt addressed</a:t>
            </a:r>
          </a:p>
          <a:p>
            <a:r>
              <a:rPr lang="en-AU" sz="1400" dirty="0">
                <a:solidFill>
                  <a:srgbClr val="000000"/>
                </a:solidFill>
              </a:rPr>
              <a:t>	Complex sentences</a:t>
            </a:r>
          </a:p>
          <a:p>
            <a:r>
              <a:rPr lang="en-AU" sz="1400" dirty="0">
                <a:solidFill>
                  <a:srgbClr val="000000"/>
                </a:solidFill>
              </a:rPr>
              <a:t>	Grammatical inconsistencies</a:t>
            </a:r>
          </a:p>
          <a:p>
            <a:r>
              <a:rPr lang="en-AU" sz="1400" dirty="0">
                <a:solidFill>
                  <a:srgbClr val="000000"/>
                </a:solidFill>
              </a:rPr>
              <a:t>	Incorrect spelling of familiar words</a:t>
            </a:r>
          </a:p>
          <a:p>
            <a:r>
              <a:rPr lang="en-AU" sz="1400" dirty="0">
                <a:solidFill>
                  <a:srgbClr val="000000"/>
                </a:solidFill>
              </a:rPr>
              <a:t>	Inconsistent use of punctuation</a:t>
            </a:r>
          </a:p>
        </p:txBody>
      </p:sp>
      <p:grpSp>
        <p:nvGrpSpPr>
          <p:cNvPr id="31" name="Group 30">
            <a:extLst>
              <a:ext uri="{FF2B5EF4-FFF2-40B4-BE49-F238E27FC236}">
                <a16:creationId xmlns:a16="http://schemas.microsoft.com/office/drawing/2014/main" id="{CFEE25B3-DC3A-461B-DE09-EDBEE3C8E110}"/>
              </a:ext>
            </a:extLst>
          </p:cNvPr>
          <p:cNvGrpSpPr/>
          <p:nvPr/>
        </p:nvGrpSpPr>
        <p:grpSpPr>
          <a:xfrm>
            <a:off x="7562189" y="1962197"/>
            <a:ext cx="510656" cy="972591"/>
            <a:chOff x="7492599" y="1589064"/>
            <a:chExt cx="413079" cy="929801"/>
          </a:xfrm>
        </p:grpSpPr>
        <p:sp>
          <p:nvSpPr>
            <p:cNvPr id="32" name="Rounded Rectangle 28">
              <a:extLst>
                <a:ext uri="{FF2B5EF4-FFF2-40B4-BE49-F238E27FC236}">
                  <a16:creationId xmlns:a16="http://schemas.microsoft.com/office/drawing/2014/main" id="{E4B042EA-6E3B-D34F-DD7D-15305317E2AF}"/>
                </a:ext>
              </a:extLst>
            </p:cNvPr>
            <p:cNvSpPr/>
            <p:nvPr>
              <p:custDataLst>
                <p:tags r:id="rId5"/>
              </p:custDataLst>
            </p:nvPr>
          </p:nvSpPr>
          <p:spPr>
            <a:xfrm>
              <a:off x="7496889" y="1589064"/>
              <a:ext cx="408787" cy="140795"/>
            </a:xfrm>
            <a:prstGeom prst="roundRect">
              <a:avLst/>
            </a:prstGeom>
            <a:solidFill>
              <a:srgbClr val="00B050">
                <a:alpha val="30000"/>
              </a:srgbClr>
            </a:solidFill>
            <a:ln w="3175"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3" name="Rounded Rectangle 29">
              <a:extLst>
                <a:ext uri="{FF2B5EF4-FFF2-40B4-BE49-F238E27FC236}">
                  <a16:creationId xmlns:a16="http://schemas.microsoft.com/office/drawing/2014/main" id="{6A1D82C5-CA4A-6702-6480-BB82503DD3E9}"/>
                </a:ext>
              </a:extLst>
            </p:cNvPr>
            <p:cNvSpPr/>
            <p:nvPr>
              <p:custDataLst>
                <p:tags r:id="rId6"/>
              </p:custDataLst>
            </p:nvPr>
          </p:nvSpPr>
          <p:spPr>
            <a:xfrm>
              <a:off x="7492599" y="1777457"/>
              <a:ext cx="413078" cy="134373"/>
            </a:xfrm>
            <a:prstGeom prst="roundRect">
              <a:avLst/>
            </a:prstGeom>
            <a:solidFill>
              <a:srgbClr val="FFFF00">
                <a:alpha val="36000"/>
              </a:srgbClr>
            </a:solidFill>
            <a:ln w="3175"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4" name="Rounded Rectangle 30">
              <a:extLst>
                <a:ext uri="{FF2B5EF4-FFF2-40B4-BE49-F238E27FC236}">
                  <a16:creationId xmlns:a16="http://schemas.microsoft.com/office/drawing/2014/main" id="{AC6A79E9-AA30-63F8-B263-4E3A7EB38BB4}"/>
                </a:ext>
              </a:extLst>
            </p:cNvPr>
            <p:cNvSpPr/>
            <p:nvPr>
              <p:custDataLst>
                <p:tags r:id="rId7"/>
              </p:custDataLst>
            </p:nvPr>
          </p:nvSpPr>
          <p:spPr>
            <a:xfrm>
              <a:off x="7496890" y="1987610"/>
              <a:ext cx="408788" cy="133938"/>
            </a:xfrm>
            <a:prstGeom prst="roundRect">
              <a:avLst/>
            </a:prstGeom>
            <a:solidFill>
              <a:srgbClr val="00B0F0">
                <a:alpha val="20000"/>
              </a:srgbClr>
            </a:solidFill>
            <a:ln w="3175"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5" name="Rounded Rectangle 34">
              <a:extLst>
                <a:ext uri="{FF2B5EF4-FFF2-40B4-BE49-F238E27FC236}">
                  <a16:creationId xmlns:a16="http://schemas.microsoft.com/office/drawing/2014/main" id="{F518BD3D-10A8-5382-3BE6-8CB83D993392}"/>
                </a:ext>
              </a:extLst>
            </p:cNvPr>
            <p:cNvSpPr/>
            <p:nvPr/>
          </p:nvSpPr>
          <p:spPr>
            <a:xfrm>
              <a:off x="7492599" y="2169581"/>
              <a:ext cx="413077" cy="149420"/>
            </a:xfrm>
            <a:prstGeom prst="roundRect">
              <a:avLst/>
            </a:prstGeom>
            <a:solidFill>
              <a:srgbClr val="280070">
                <a:alpha val="15000"/>
              </a:srgbClr>
            </a:solidFill>
            <a:ln w="3175"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6" name="Rounded Rectangle 36">
              <a:extLst>
                <a:ext uri="{FF2B5EF4-FFF2-40B4-BE49-F238E27FC236}">
                  <a16:creationId xmlns:a16="http://schemas.microsoft.com/office/drawing/2014/main" id="{2267137D-1219-A254-F688-EE1654A28D1F}"/>
                </a:ext>
              </a:extLst>
            </p:cNvPr>
            <p:cNvSpPr/>
            <p:nvPr>
              <p:custDataLst>
                <p:tags r:id="rId8"/>
              </p:custDataLst>
            </p:nvPr>
          </p:nvSpPr>
          <p:spPr>
            <a:xfrm>
              <a:off x="7496892" y="2379299"/>
              <a:ext cx="408786" cy="139566"/>
            </a:xfrm>
            <a:prstGeom prst="roundRect">
              <a:avLst/>
            </a:prstGeom>
            <a:solidFill>
              <a:srgbClr val="E60078">
                <a:alpha val="35000"/>
              </a:srgb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B9054B8D-26DA-94F4-753E-51B899FC5813}"/>
              </a:ext>
            </a:extLst>
          </p:cNvPr>
          <p:cNvSpPr txBox="1"/>
          <p:nvPr>
            <p:custDataLst>
              <p:tags r:id="rId1"/>
            </p:custDataLst>
          </p:nvPr>
        </p:nvSpPr>
        <p:spPr>
          <a:xfrm>
            <a:off x="2482842" y="2959090"/>
            <a:ext cx="385949" cy="584775"/>
          </a:xfrm>
          <a:prstGeom prst="rect">
            <a:avLst/>
          </a:prstGeom>
          <a:noFill/>
        </p:spPr>
        <p:txBody>
          <a:bodyPr wrap="square" rtlCol="0">
            <a:spAutoFit/>
          </a:bodyPr>
          <a:lstStyle/>
          <a:p>
            <a:r>
              <a:rPr lang="en-AU" sz="3200" b="1" dirty="0">
                <a:solidFill>
                  <a:srgbClr val="26D07C"/>
                </a:solidFill>
                <a:effectLst>
                  <a:outerShdw blurRad="38100" dist="38100" dir="2700000" algn="tl">
                    <a:srgbClr val="000000">
                      <a:alpha val="43137"/>
                    </a:srgbClr>
                  </a:outerShdw>
                </a:effectLst>
                <a:sym typeface="Wingdings 2"/>
              </a:rPr>
              <a:t></a:t>
            </a:r>
            <a:endParaRPr lang="en-AU" sz="3200" b="1" dirty="0">
              <a:solidFill>
                <a:srgbClr val="26D07C"/>
              </a:solidFill>
              <a:effectLst>
                <a:outerShdw blurRad="38100" dist="38100" dir="2700000" algn="tl">
                  <a:srgbClr val="000000">
                    <a:alpha val="43137"/>
                  </a:srgbClr>
                </a:outerShdw>
              </a:effectLst>
            </a:endParaRPr>
          </a:p>
        </p:txBody>
      </p:sp>
      <p:sp>
        <p:nvSpPr>
          <p:cNvPr id="27" name="Rounded Rectangle 31">
            <a:extLst>
              <a:ext uri="{FF2B5EF4-FFF2-40B4-BE49-F238E27FC236}">
                <a16:creationId xmlns:a16="http://schemas.microsoft.com/office/drawing/2014/main" id="{8DBB9322-5F3B-55D3-E367-4354601D4626}"/>
              </a:ext>
            </a:extLst>
          </p:cNvPr>
          <p:cNvSpPr/>
          <p:nvPr/>
        </p:nvSpPr>
        <p:spPr>
          <a:xfrm>
            <a:off x="4097853" y="3615233"/>
            <a:ext cx="1414673" cy="351972"/>
          </a:xfrm>
          <a:prstGeom prst="roundRect">
            <a:avLst/>
          </a:prstGeom>
          <a:solidFill>
            <a:srgbClr val="280070">
              <a:alpha val="1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8" name="Rounded Rectangle 32">
            <a:extLst>
              <a:ext uri="{FF2B5EF4-FFF2-40B4-BE49-F238E27FC236}">
                <a16:creationId xmlns:a16="http://schemas.microsoft.com/office/drawing/2014/main" id="{A54FC9B6-438E-AC9C-5D4F-2396000333A9}"/>
              </a:ext>
            </a:extLst>
          </p:cNvPr>
          <p:cNvSpPr/>
          <p:nvPr>
            <p:custDataLst>
              <p:tags r:id="rId2"/>
            </p:custDataLst>
          </p:nvPr>
        </p:nvSpPr>
        <p:spPr>
          <a:xfrm>
            <a:off x="527363" y="5092638"/>
            <a:ext cx="1275312" cy="323911"/>
          </a:xfrm>
          <a:prstGeom prst="roundRect">
            <a:avLst/>
          </a:prstGeom>
          <a:solidFill>
            <a:srgbClr val="00B050">
              <a:alpha val="3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5" name="1.In_blue,_grammatical_errors_ca">
            <a:hlinkClick r:id="" action="ppaction://media"/>
            <a:extLst>
              <a:ext uri="{FF2B5EF4-FFF2-40B4-BE49-F238E27FC236}">
                <a16:creationId xmlns:a16="http://schemas.microsoft.com/office/drawing/2014/main" id="{B4AA6FDB-3072-39AB-8A22-49D46835216E}"/>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1371217" y="1176435"/>
            <a:ext cx="315561" cy="315561"/>
          </a:xfrm>
          <a:prstGeom prst="rect">
            <a:avLst/>
          </a:prstGeom>
        </p:spPr>
      </p:pic>
    </p:spTree>
    <p:extLst>
      <p:ext uri="{BB962C8B-B14F-4D97-AF65-F5344CB8AC3E}">
        <p14:creationId xmlns:p14="http://schemas.microsoft.com/office/powerpoint/2010/main" val="1586201048"/>
      </p:ext>
    </p:extLst>
  </p:cSld>
  <p:clrMapOvr>
    <a:masterClrMapping/>
  </p:clrMapOvr>
  <mc:AlternateContent xmlns:mc="http://schemas.openxmlformats.org/markup-compatibility/2006" xmlns:p14="http://schemas.microsoft.com/office/powerpoint/2010/main">
    <mc:Choice Requires="p14">
      <p:transition spd="med" p14:dur="700" advClick="0" advTm="37000">
        <p:fade/>
      </p:transition>
    </mc:Choice>
    <mc:Fallback xmlns="">
      <p:transition spd="med" advClick="0" advTm="3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5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414F-F4B6-2DAA-A440-24E5E528CE6F}"/>
              </a:ext>
            </a:extLst>
          </p:cNvPr>
          <p:cNvSpPr>
            <a:spLocks noGrp="1"/>
          </p:cNvSpPr>
          <p:nvPr>
            <p:ph type="ctrTitle"/>
          </p:nvPr>
        </p:nvSpPr>
        <p:spPr>
          <a:xfrm>
            <a:off x="540000" y="2844000"/>
            <a:ext cx="10080000" cy="1224000"/>
          </a:xfrm>
        </p:spPr>
        <p:txBody>
          <a:bodyPr/>
          <a:lstStyle/>
          <a:p>
            <a:pPr algn="l"/>
            <a:r>
              <a:rPr lang="en-US" sz="2400" b="1" dirty="0">
                <a:solidFill>
                  <a:srgbClr val="000000"/>
                </a:solidFill>
              </a:rPr>
              <a:t>For more information</a:t>
            </a:r>
            <a:br>
              <a:rPr lang="en-US" sz="2400" dirty="0">
                <a:solidFill>
                  <a:srgbClr val="000000"/>
                </a:solidFill>
              </a:rPr>
            </a:br>
            <a:r>
              <a:rPr lang="en-AU" sz="2400" b="0" dirty="0">
                <a:solidFill>
                  <a:srgbClr val="000000"/>
                </a:solidFill>
              </a:rPr>
              <a:t>Visit the HSC </a:t>
            </a:r>
            <a:r>
              <a:rPr lang="en-AU" sz="2400" b="0" u="sng" dirty="0">
                <a:solidFill>
                  <a:srgbClr val="000000"/>
                </a:solidFill>
                <a:hlinkClick r:id="rId5"/>
              </a:rPr>
              <a:t>Minimum Standard</a:t>
            </a:r>
            <a:r>
              <a:rPr lang="en-AU" sz="2400" b="0" dirty="0">
                <a:solidFill>
                  <a:srgbClr val="000000"/>
                </a:solidFill>
              </a:rPr>
              <a:t> section of the NESA website.</a:t>
            </a:r>
            <a:br>
              <a:rPr lang="en-AU" sz="2400" b="0" dirty="0">
                <a:solidFill>
                  <a:srgbClr val="000000"/>
                </a:solidFill>
              </a:rPr>
            </a:br>
            <a:br>
              <a:rPr lang="en-AU" sz="2400" b="0" dirty="0">
                <a:solidFill>
                  <a:srgbClr val="000000"/>
                </a:solidFill>
              </a:rPr>
            </a:br>
            <a:r>
              <a:rPr lang="en-AU" sz="2400" dirty="0"/>
              <a:t>or</a:t>
            </a:r>
            <a:br>
              <a:rPr lang="en-AU" sz="2400" dirty="0"/>
            </a:br>
            <a:r>
              <a:rPr lang="en-AU" sz="2400" dirty="0"/>
              <a:t>Email:		lnsupport@nesa.nsw.edu.au</a:t>
            </a:r>
            <a:br>
              <a:rPr lang="en-AU" sz="2400" dirty="0"/>
            </a:br>
            <a:r>
              <a:rPr lang="en-AU" sz="2400" dirty="0"/>
              <a:t>Phone:	1800 200 955</a:t>
            </a:r>
            <a:br>
              <a:rPr lang="en-AU" sz="1050" dirty="0"/>
            </a:br>
            <a:endParaRPr lang="en-AU" sz="2400" b="0" dirty="0">
              <a:solidFill>
                <a:srgbClr val="000000"/>
              </a:solidFill>
            </a:endParaRPr>
          </a:p>
        </p:txBody>
      </p:sp>
      <p:pic>
        <p:nvPicPr>
          <p:cNvPr id="3" name="13.Please_visit_the_NESA_website_">
            <a:hlinkClick r:id="" action="ppaction://media"/>
            <a:extLst>
              <a:ext uri="{FF2B5EF4-FFF2-40B4-BE49-F238E27FC236}">
                <a16:creationId xmlns:a16="http://schemas.microsoft.com/office/drawing/2014/main" id="{7C40D08F-EF14-F0B6-E949-FB5B951BE0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75673" y="1123121"/>
            <a:ext cx="304586" cy="304586"/>
          </a:xfrm>
          <a:prstGeom prst="rect">
            <a:avLst/>
          </a:prstGeom>
        </p:spPr>
      </p:pic>
    </p:spTree>
    <p:extLst>
      <p:ext uri="{BB962C8B-B14F-4D97-AF65-F5344CB8AC3E}">
        <p14:creationId xmlns:p14="http://schemas.microsoft.com/office/powerpoint/2010/main" val="428292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D5DBF-618B-6ED1-7B61-9CA99207E12C}"/>
              </a:ext>
            </a:extLst>
          </p:cNvPr>
          <p:cNvSpPr txBox="1"/>
          <p:nvPr/>
        </p:nvSpPr>
        <p:spPr>
          <a:xfrm>
            <a:off x="6251510" y="3209731"/>
            <a:ext cx="0" cy="0"/>
          </a:xfrm>
          <a:prstGeom prst="rect">
            <a:avLst/>
          </a:prstGeom>
          <a:noFill/>
        </p:spPr>
        <p:txBody>
          <a:bodyPr wrap="none" lIns="0" tIns="0" rIns="0" bIns="0" rtlCol="0">
            <a:noAutofit/>
          </a:bodyPr>
          <a:lstStyle/>
          <a:p>
            <a:pPr algn="l"/>
            <a:endParaRPr lang="en-US" dirty="0"/>
          </a:p>
        </p:txBody>
      </p:sp>
    </p:spTree>
    <p:extLst>
      <p:ext uri="{BB962C8B-B14F-4D97-AF65-F5344CB8AC3E}">
        <p14:creationId xmlns:p14="http://schemas.microsoft.com/office/powerpoint/2010/main" val="29515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D2B44-E7FD-D340-A5D8-1AEC8E993C3D}"/>
              </a:ext>
            </a:extLst>
          </p:cNvPr>
          <p:cNvSpPr>
            <a:spLocks noGrp="1"/>
          </p:cNvSpPr>
          <p:nvPr>
            <p:ph type="title"/>
          </p:nvPr>
        </p:nvSpPr>
        <p:spPr/>
        <p:txBody>
          <a:bodyPr/>
          <a:lstStyle/>
          <a:p>
            <a:r>
              <a:rPr lang="en-AU" dirty="0"/>
              <a:t>Contents</a:t>
            </a:r>
          </a:p>
        </p:txBody>
      </p:sp>
      <p:graphicFrame>
        <p:nvGraphicFramePr>
          <p:cNvPr id="10" name="Table 10">
            <a:extLst>
              <a:ext uri="{FF2B5EF4-FFF2-40B4-BE49-F238E27FC236}">
                <a16:creationId xmlns:a16="http://schemas.microsoft.com/office/drawing/2014/main" id="{A5F03885-9735-8B3E-991B-76A94FF3E6C1}"/>
              </a:ext>
            </a:extLst>
          </p:cNvPr>
          <p:cNvGraphicFramePr>
            <a:graphicFrameLocks noGrp="1"/>
          </p:cNvGraphicFramePr>
          <p:nvPr>
            <p:ph sz="half" idx="1"/>
            <p:extLst>
              <p:ext uri="{D42A27DB-BD31-4B8C-83A1-F6EECF244321}">
                <p14:modId xmlns:p14="http://schemas.microsoft.com/office/powerpoint/2010/main" val="2105097094"/>
              </p:ext>
            </p:extLst>
          </p:nvPr>
        </p:nvGraphicFramePr>
        <p:xfrm>
          <a:off x="360362" y="1800225"/>
          <a:ext cx="5735637" cy="1483360"/>
        </p:xfrm>
        <a:graphic>
          <a:graphicData uri="http://schemas.openxmlformats.org/drawingml/2006/table">
            <a:tbl>
              <a:tblPr firstRow="1" bandRow="1">
                <a:tableStyleId>{69012ECD-51FC-41F1-AA8D-1B2483CD663E}</a:tableStyleId>
              </a:tblPr>
              <a:tblGrid>
                <a:gridCol w="5735637">
                  <a:extLst>
                    <a:ext uri="{9D8B030D-6E8A-4147-A177-3AD203B41FA5}">
                      <a16:colId xmlns:a16="http://schemas.microsoft.com/office/drawing/2014/main" val="2964358400"/>
                    </a:ext>
                  </a:extLst>
                </a:gridCol>
              </a:tblGrid>
              <a:tr h="370840">
                <a:tc>
                  <a:txBody>
                    <a:bodyPr/>
                    <a:lstStyle/>
                    <a:p>
                      <a:r>
                        <a:rPr lang="en-AU" b="0" dirty="0"/>
                        <a:t>Contents</a:t>
                      </a:r>
                      <a:endParaRPr lang="en-AU" b="0" dirty="0">
                        <a:latin typeface="Public Sans SemiBold" pitchFamily="2" charset="0"/>
                      </a:endParaRPr>
                    </a:p>
                  </a:txBody>
                  <a:tcPr/>
                </a:tc>
                <a:extLst>
                  <a:ext uri="{0D108BD9-81ED-4DB2-BD59-A6C34878D82A}">
                    <a16:rowId xmlns:a16="http://schemas.microsoft.com/office/drawing/2014/main" val="3892234071"/>
                  </a:ext>
                </a:extLst>
              </a:tr>
              <a:tr h="370840">
                <a:tc>
                  <a:txBody>
                    <a:bodyPr/>
                    <a:lstStyle/>
                    <a:p>
                      <a:pPr marL="0" indent="0">
                        <a:buFont typeface="+mj-lt"/>
                        <a:buNone/>
                      </a:pPr>
                      <a:r>
                        <a:rPr lang="en-US" sz="1800" dirty="0">
                          <a:solidFill>
                            <a:srgbClr val="000000"/>
                          </a:solidFill>
                          <a:latin typeface="Arial" panose="020B0604020202020204" pitchFamily="34" charset="0"/>
                          <a:cs typeface="Arial" panose="020B0604020202020204" pitchFamily="34" charset="0"/>
                        </a:rPr>
                        <a:t>1.    The Achievement Level Descriptions</a:t>
                      </a:r>
                    </a:p>
                  </a:txBody>
                  <a:tcPr/>
                </a:tc>
                <a:extLst>
                  <a:ext uri="{0D108BD9-81ED-4DB2-BD59-A6C34878D82A}">
                    <a16:rowId xmlns:a16="http://schemas.microsoft.com/office/drawing/2014/main" val="3545257463"/>
                  </a:ext>
                </a:extLst>
              </a:tr>
              <a:tr h="370840">
                <a:tc>
                  <a:txBody>
                    <a:bodyPr/>
                    <a:lstStyle/>
                    <a:p>
                      <a:pPr marL="0" indent="0">
                        <a:buFont typeface="+mj-lt"/>
                        <a:buNone/>
                      </a:pPr>
                      <a:r>
                        <a:rPr lang="en-US" sz="1800" dirty="0">
                          <a:solidFill>
                            <a:srgbClr val="000000"/>
                          </a:solidFill>
                          <a:latin typeface="Arial" panose="020B0604020202020204" pitchFamily="34" charset="0"/>
                          <a:cs typeface="Arial" panose="020B0604020202020204" pitchFamily="34" charset="0"/>
                        </a:rPr>
                        <a:t>2.    What does the test involve?</a:t>
                      </a:r>
                    </a:p>
                  </a:txBody>
                  <a:tcPr/>
                </a:tc>
                <a:extLst>
                  <a:ext uri="{0D108BD9-81ED-4DB2-BD59-A6C34878D82A}">
                    <a16:rowId xmlns:a16="http://schemas.microsoft.com/office/drawing/2014/main" val="753220402"/>
                  </a:ext>
                </a:extLst>
              </a:tr>
              <a:tr h="370840">
                <a:tc>
                  <a:txBody>
                    <a:bodyPr/>
                    <a:lstStyle/>
                    <a:p>
                      <a:pPr marL="0" indent="0">
                        <a:buFont typeface="+mj-lt"/>
                        <a:buNone/>
                      </a:pPr>
                      <a:r>
                        <a:rPr lang="en-US" sz="1800" dirty="0">
                          <a:solidFill>
                            <a:srgbClr val="000000"/>
                          </a:solidFill>
                          <a:latin typeface="Arial" panose="020B0604020202020204" pitchFamily="34" charset="0"/>
                          <a:cs typeface="Arial" panose="020B0604020202020204" pitchFamily="34" charset="0"/>
                        </a:rPr>
                        <a:t>3.    Reviewing a sample response</a:t>
                      </a:r>
                    </a:p>
                  </a:txBody>
                  <a:tcPr/>
                </a:tc>
                <a:extLst>
                  <a:ext uri="{0D108BD9-81ED-4DB2-BD59-A6C34878D82A}">
                    <a16:rowId xmlns:a16="http://schemas.microsoft.com/office/drawing/2014/main" val="146114313"/>
                  </a:ext>
                </a:extLst>
              </a:tr>
            </a:tbl>
          </a:graphicData>
        </a:graphic>
      </p:graphicFrame>
      <p:sp>
        <p:nvSpPr>
          <p:cNvPr id="4" name="Slide Number Placeholder 3">
            <a:extLst>
              <a:ext uri="{FF2B5EF4-FFF2-40B4-BE49-F238E27FC236}">
                <a16:creationId xmlns:a16="http://schemas.microsoft.com/office/drawing/2014/main" id="{F1B9E06B-A9A1-5312-C8F4-C7100C99F3D7}"/>
              </a:ext>
            </a:extLst>
          </p:cNvPr>
          <p:cNvSpPr>
            <a:spLocks noGrp="1"/>
          </p:cNvSpPr>
          <p:nvPr>
            <p:ph type="sldNum" sz="quarter" idx="10"/>
          </p:nvPr>
        </p:nvSpPr>
        <p:spPr/>
        <p:txBody>
          <a:bodyPr/>
          <a:lstStyle/>
          <a:p>
            <a:fld id="{10A01DC5-1685-4615-8240-15192985C6A2}" type="slidenum">
              <a:rPr lang="en-AU" smtClean="0"/>
              <a:pPr/>
              <a:t>2</a:t>
            </a:fld>
            <a:endParaRPr lang="en-AU" dirty="0"/>
          </a:p>
        </p:txBody>
      </p:sp>
      <p:pic>
        <p:nvPicPr>
          <p:cNvPr id="1026" name="Picture 2" descr="Pencils">
            <a:extLst>
              <a:ext uri="{FF2B5EF4-FFF2-40B4-BE49-F238E27FC236}">
                <a16:creationId xmlns:a16="http://schemas.microsoft.com/office/drawing/2014/main" id="{B9BA94DA-0C81-78C7-4BF0-802AEEE409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02"/>
          <a:stretch/>
        </p:blipFill>
        <p:spPr bwMode="auto">
          <a:xfrm>
            <a:off x="6228000" y="1800000"/>
            <a:ext cx="5626343" cy="4349771"/>
          </a:xfrm>
          <a:prstGeom prst="rect">
            <a:avLst/>
          </a:prstGeom>
          <a:noFill/>
          <a:extLst>
            <a:ext uri="{909E8E84-426E-40DD-AFC4-6F175D3DCCD1}">
              <a14:hiddenFill xmlns:a14="http://schemas.microsoft.com/office/drawing/2010/main">
                <a:solidFill>
                  <a:srgbClr val="FFFFFF"/>
                </a:solidFill>
              </a14:hiddenFill>
            </a:ext>
          </a:extLst>
        </p:spPr>
      </p:pic>
      <p:pic>
        <p:nvPicPr>
          <p:cNvPr id="3" name="2.We_will_look_at_the_achievemen.mp3">
            <a:hlinkClick r:id="" action="ppaction://media"/>
            <a:extLst>
              <a:ext uri="{FF2B5EF4-FFF2-40B4-BE49-F238E27FC236}">
                <a16:creationId xmlns:a16="http://schemas.microsoft.com/office/drawing/2014/main" id="{C8BBE70E-501F-3E0D-7C5D-C254CF7E4F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02891" y="1186891"/>
            <a:ext cx="362218" cy="362218"/>
          </a:xfrm>
          <a:prstGeom prst="rect">
            <a:avLst/>
          </a:prstGeom>
        </p:spPr>
      </p:pic>
    </p:spTree>
    <p:extLst>
      <p:ext uri="{BB962C8B-B14F-4D97-AF65-F5344CB8AC3E}">
        <p14:creationId xmlns:p14="http://schemas.microsoft.com/office/powerpoint/2010/main" val="4276240446"/>
      </p:ext>
    </p:extLst>
  </p:cSld>
  <p:clrMapOvr>
    <a:masterClrMapping/>
  </p:clrMapOvr>
  <mc:AlternateContent xmlns:mc="http://schemas.openxmlformats.org/markup-compatibility/2006" xmlns:p14="http://schemas.microsoft.com/office/powerpoint/2010/main">
    <mc:Choice Requires="p14">
      <p:transition spd="med" p14:dur="700" advClick="0" advTm="9000">
        <p:fade/>
      </p:transition>
    </mc:Choice>
    <mc:Fallback xmlns="">
      <p:transition spd="med"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882AD1-EB00-44C4-91C4-895F292B77FC}"/>
              </a:ext>
            </a:extLst>
          </p:cNvPr>
          <p:cNvSpPr>
            <a:spLocks noGrp="1"/>
          </p:cNvSpPr>
          <p:nvPr>
            <p:ph type="title"/>
          </p:nvPr>
        </p:nvSpPr>
        <p:spPr/>
        <p:txBody>
          <a:bodyPr/>
          <a:lstStyle/>
          <a:p>
            <a:r>
              <a:rPr lang="en-AU" dirty="0"/>
              <a:t>Acknowledgement</a:t>
            </a:r>
            <a:br>
              <a:rPr lang="en-AU" dirty="0"/>
            </a:br>
            <a:r>
              <a:rPr lang="en-AU" dirty="0"/>
              <a:t>of Country</a:t>
            </a:r>
          </a:p>
        </p:txBody>
      </p:sp>
      <p:sp>
        <p:nvSpPr>
          <p:cNvPr id="4" name="Text Placeholder 3">
            <a:extLst>
              <a:ext uri="{FF2B5EF4-FFF2-40B4-BE49-F238E27FC236}">
                <a16:creationId xmlns:a16="http://schemas.microsoft.com/office/drawing/2014/main" id="{93614B04-63BF-42AD-AD2E-E5927BC95FF2}"/>
              </a:ext>
            </a:extLst>
          </p:cNvPr>
          <p:cNvSpPr>
            <a:spLocks noGrp="1"/>
          </p:cNvSpPr>
          <p:nvPr>
            <p:ph type="body" sz="quarter" idx="14"/>
          </p:nvPr>
        </p:nvSpPr>
        <p:spPr>
          <a:xfrm>
            <a:off x="5436000" y="1746000"/>
            <a:ext cx="6408000" cy="4140000"/>
          </a:xfrm>
        </p:spPr>
        <p:txBody>
          <a:bodyPr/>
          <a:lstStyle/>
          <a:p>
            <a:pPr algn="l"/>
            <a:r>
              <a:rPr lang="en-AU" sz="1800" b="0" i="0" dirty="0">
                <a:solidFill>
                  <a:srgbClr val="22272B"/>
                </a:solidFill>
                <a:effectLst/>
              </a:rPr>
              <a:t>We acknowledge the Traditional Custodians of the various lands on which we work today and the Aboriginal and Torres Strait Islander people participating in this meeting. </a:t>
            </a:r>
          </a:p>
          <a:p>
            <a:pPr algn="l"/>
            <a:r>
              <a:rPr lang="en-AU" sz="1800" b="0" i="0" dirty="0">
                <a:solidFill>
                  <a:srgbClr val="22272B"/>
                </a:solidFill>
                <a:effectLst/>
              </a:rPr>
              <a:t>We pay our respects to Elders past, present and emerging, and recognise and celebrate the diversity of Aboriginal peoples and their ongoing cultures and connections to the lands and waters of NSW.</a:t>
            </a:r>
          </a:p>
        </p:txBody>
      </p:sp>
      <p:pic>
        <p:nvPicPr>
          <p:cNvPr id="8" name="Picture Placeholder 7" descr="A close-up of a painting&#10;&#10;Description automatically generated">
            <a:extLst>
              <a:ext uri="{FF2B5EF4-FFF2-40B4-BE49-F238E27FC236}">
                <a16:creationId xmlns:a16="http://schemas.microsoft.com/office/drawing/2014/main" id="{742CE76E-B72A-353A-8201-FE60BB97EBAC}"/>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4875" r="24875"/>
          <a:stretch>
            <a:fillRect/>
          </a:stretch>
        </p:blipFill>
        <p:spPr/>
      </p:pic>
      <p:sp>
        <p:nvSpPr>
          <p:cNvPr id="5" name="Text Placeholder 4">
            <a:extLst>
              <a:ext uri="{FF2B5EF4-FFF2-40B4-BE49-F238E27FC236}">
                <a16:creationId xmlns:a16="http://schemas.microsoft.com/office/drawing/2014/main" id="{FF704D46-8BB6-FDDB-BFEC-360F67EC4B31}"/>
              </a:ext>
            </a:extLst>
          </p:cNvPr>
          <p:cNvSpPr>
            <a:spLocks noGrp="1"/>
          </p:cNvSpPr>
          <p:nvPr>
            <p:ph type="body" sz="quarter" idx="15"/>
          </p:nvPr>
        </p:nvSpPr>
        <p:spPr/>
        <p:txBody>
          <a:body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200" b="0" i="0" u="none" strike="noStrike" kern="1200" cap="none" spc="0" normalizeH="0" baseline="0" noProof="0" dirty="0">
                <a:ln>
                  <a:noFill/>
                </a:ln>
                <a:solidFill>
                  <a:schemeClr val="accent5"/>
                </a:solidFill>
                <a:effectLst/>
                <a:uLnTx/>
                <a:uFillTx/>
                <a:latin typeface="Public Sans"/>
                <a:ea typeface="+mn-ea"/>
                <a:cs typeface="+mn-cs"/>
              </a:rPr>
              <a:t>Artwork by Danielle Mate, First Nations Artist and proud </a:t>
            </a:r>
            <a:r>
              <a:rPr kumimoji="0" lang="en-AU" sz="1200" b="0" i="0" u="none" strike="noStrike" kern="1200" cap="none" spc="0" normalizeH="0" baseline="0" noProof="0" dirty="0" err="1">
                <a:ln>
                  <a:noFill/>
                </a:ln>
                <a:solidFill>
                  <a:schemeClr val="accent5"/>
                </a:solidFill>
                <a:effectLst/>
                <a:uLnTx/>
                <a:uFillTx/>
                <a:latin typeface="Public Sans"/>
                <a:ea typeface="+mn-ea"/>
                <a:cs typeface="+mn-cs"/>
              </a:rPr>
              <a:t>Murrawari</a:t>
            </a:r>
            <a:r>
              <a:rPr kumimoji="0" lang="en-AU" sz="1200" b="0" i="0" u="none" strike="noStrike" kern="1200" cap="none" spc="0" normalizeH="0" baseline="0" noProof="0" dirty="0">
                <a:ln>
                  <a:noFill/>
                </a:ln>
                <a:solidFill>
                  <a:schemeClr val="accent5"/>
                </a:solidFill>
                <a:effectLst/>
                <a:uLnTx/>
                <a:uFillTx/>
                <a:latin typeface="Public Sans"/>
                <a:ea typeface="+mn-ea"/>
                <a:cs typeface="+mn-cs"/>
              </a:rPr>
              <a:t> &amp; Euahlayi woman</a:t>
            </a:r>
          </a:p>
        </p:txBody>
      </p:sp>
      <p:sp>
        <p:nvSpPr>
          <p:cNvPr id="6" name="Slide Number Placeholder 5">
            <a:extLst>
              <a:ext uri="{FF2B5EF4-FFF2-40B4-BE49-F238E27FC236}">
                <a16:creationId xmlns:a16="http://schemas.microsoft.com/office/drawing/2014/main" id="{6FBD2E57-FAEE-4DD9-AA26-6A2BF267275D}"/>
              </a:ext>
            </a:extLst>
          </p:cNvPr>
          <p:cNvSpPr>
            <a:spLocks noGrp="1"/>
          </p:cNvSpPr>
          <p:nvPr>
            <p:ph type="sldNum" sz="quarter" idx="16"/>
          </p:nvPr>
        </p:nvSpPr>
        <p:spPr/>
        <p:txBody>
          <a:bodyPr/>
          <a:lstStyle/>
          <a:p>
            <a:fld id="{10A01DC5-1685-4615-8240-15192985C6A2}" type="slidenum">
              <a:rPr lang="en-AU" smtClean="0"/>
              <a:t>3</a:t>
            </a:fld>
            <a:endParaRPr lang="en-AU"/>
          </a:p>
        </p:txBody>
      </p:sp>
      <p:pic>
        <p:nvPicPr>
          <p:cNvPr id="2" name="1.We_acknowledge_the_Traditional">
            <a:hlinkClick r:id="" action="ppaction://media"/>
            <a:extLst>
              <a:ext uri="{FF2B5EF4-FFF2-40B4-BE49-F238E27FC236}">
                <a16:creationId xmlns:a16="http://schemas.microsoft.com/office/drawing/2014/main" id="{94031D8F-AFE9-6128-51F0-7215357D6B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16672" y="303200"/>
            <a:ext cx="812800" cy="812800"/>
          </a:xfrm>
          <a:prstGeom prst="rect">
            <a:avLst/>
          </a:prstGeom>
        </p:spPr>
      </p:pic>
    </p:spTree>
    <p:extLst>
      <p:ext uri="{BB962C8B-B14F-4D97-AF65-F5344CB8AC3E}">
        <p14:creationId xmlns:p14="http://schemas.microsoft.com/office/powerpoint/2010/main" val="206844090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0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p:txBody>
          <a:bodyPr/>
          <a:lstStyle/>
          <a:p>
            <a:r>
              <a:rPr lang="en-US" dirty="0"/>
              <a:t>The Achievement Level Descriptions</a:t>
            </a:r>
            <a:endParaRPr lang="en-AU" dirty="0"/>
          </a:p>
        </p:txBody>
      </p:sp>
      <p:sp>
        <p:nvSpPr>
          <p:cNvPr id="5" name="Slide Number Placeholder 4">
            <a:extLst>
              <a:ext uri="{FF2B5EF4-FFF2-40B4-BE49-F238E27FC236}">
                <a16:creationId xmlns:a16="http://schemas.microsoft.com/office/drawing/2014/main" id="{D9B51B8C-132B-49F6-9610-14E609099D52}"/>
              </a:ext>
            </a:extLst>
          </p:cNvPr>
          <p:cNvSpPr>
            <a:spLocks noGrp="1"/>
          </p:cNvSpPr>
          <p:nvPr>
            <p:ph type="sldNum" sz="quarter" idx="16"/>
          </p:nvPr>
        </p:nvSpPr>
        <p:spPr/>
        <p:txBody>
          <a:bodyPr/>
          <a:lstStyle/>
          <a:p>
            <a:fld id="{10A01DC5-1685-4615-8240-15192985C6A2}" type="slidenum">
              <a:rPr lang="en-AU" smtClean="0"/>
              <a:pPr/>
              <a:t>4</a:t>
            </a:fld>
            <a:endParaRPr lang="en-AU"/>
          </a:p>
        </p:txBody>
      </p:sp>
      <p:graphicFrame>
        <p:nvGraphicFramePr>
          <p:cNvPr id="17" name="Diagram 16">
            <a:extLst>
              <a:ext uri="{FF2B5EF4-FFF2-40B4-BE49-F238E27FC236}">
                <a16:creationId xmlns:a16="http://schemas.microsoft.com/office/drawing/2014/main" id="{DD43E28D-4628-9B5D-5B7A-917A4E1E624B}"/>
              </a:ext>
            </a:extLst>
          </p:cNvPr>
          <p:cNvGraphicFramePr/>
          <p:nvPr>
            <p:extLst>
              <p:ext uri="{D42A27DB-BD31-4B8C-83A1-F6EECF244321}">
                <p14:modId xmlns:p14="http://schemas.microsoft.com/office/powerpoint/2010/main" val="3712164200"/>
              </p:ext>
            </p:extLst>
          </p:nvPr>
        </p:nvGraphicFramePr>
        <p:xfrm>
          <a:off x="-1129211" y="864000"/>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3.The_achievement_level_descript.mp3">
            <a:hlinkClick r:id="" action="ppaction://media"/>
            <a:extLst>
              <a:ext uri="{FF2B5EF4-FFF2-40B4-BE49-F238E27FC236}">
                <a16:creationId xmlns:a16="http://schemas.microsoft.com/office/drawing/2014/main" id="{ABA93084-8AD6-285C-C3CB-1D88C962D5C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09969" y="1142296"/>
            <a:ext cx="308800" cy="308800"/>
          </a:xfrm>
          <a:prstGeom prst="rect">
            <a:avLst/>
          </a:prstGeom>
        </p:spPr>
      </p:pic>
      <p:sp>
        <p:nvSpPr>
          <p:cNvPr id="3" name="Rectangle 2">
            <a:extLst>
              <a:ext uri="{FF2B5EF4-FFF2-40B4-BE49-F238E27FC236}">
                <a16:creationId xmlns:a16="http://schemas.microsoft.com/office/drawing/2014/main" id="{D2A65B95-A25F-C150-D01D-248DF1A4D830}"/>
              </a:ext>
            </a:extLst>
          </p:cNvPr>
          <p:cNvSpPr/>
          <p:nvPr/>
        </p:nvSpPr>
        <p:spPr>
          <a:xfrm>
            <a:off x="6185453" y="1869662"/>
            <a:ext cx="5748000" cy="1703671"/>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AU" dirty="0">
                <a:solidFill>
                  <a:schemeClr val="tx1"/>
                </a:solidFill>
              </a:rPr>
              <a:t>Audience, purpose and meaning making</a:t>
            </a:r>
          </a:p>
        </p:txBody>
      </p:sp>
      <p:sp>
        <p:nvSpPr>
          <p:cNvPr id="4" name="Rectangle 3">
            <a:extLst>
              <a:ext uri="{FF2B5EF4-FFF2-40B4-BE49-F238E27FC236}">
                <a16:creationId xmlns:a16="http://schemas.microsoft.com/office/drawing/2014/main" id="{775FA1FC-90AD-690B-7963-64552216A5A0}"/>
              </a:ext>
            </a:extLst>
          </p:cNvPr>
          <p:cNvSpPr/>
          <p:nvPr/>
        </p:nvSpPr>
        <p:spPr>
          <a:xfrm>
            <a:off x="6185453" y="3936444"/>
            <a:ext cx="5748000" cy="170367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AU" dirty="0">
                <a:solidFill>
                  <a:schemeClr val="tx1"/>
                </a:solidFill>
              </a:rPr>
              <a:t>The mechanics of writing</a:t>
            </a:r>
          </a:p>
        </p:txBody>
      </p:sp>
    </p:spTree>
    <p:extLst>
      <p:ext uri="{BB962C8B-B14F-4D97-AF65-F5344CB8AC3E}">
        <p14:creationId xmlns:p14="http://schemas.microsoft.com/office/powerpoint/2010/main" val="45342812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83" fill="hold"/>
                                        <p:tgtEl>
                                          <p:spTgt spid="2"/>
                                        </p:tgtEl>
                                      </p:cBhvr>
                                    </p:cmd>
                                  </p:childTnLst>
                                </p:cTn>
                              </p:par>
                              <p:par>
                                <p:cTn id="7" presetID="1" presetClass="entr" presetSubtype="0" fill="hold" grpId="0" nodeType="withEffect">
                                  <p:stCondLst>
                                    <p:cond delay="100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Achievement Level Descriptions</a:t>
            </a:r>
            <a:endParaRPr lang="en-AU" dirty="0"/>
          </a:p>
        </p:txBody>
      </p:sp>
      <p:sp>
        <p:nvSpPr>
          <p:cNvPr id="6" name="Text Placeholder 5">
            <a:extLst>
              <a:ext uri="{FF2B5EF4-FFF2-40B4-BE49-F238E27FC236}">
                <a16:creationId xmlns:a16="http://schemas.microsoft.com/office/drawing/2014/main" id="{D6BF96C7-E270-4F43-800F-708130E4890A}"/>
              </a:ext>
            </a:extLst>
          </p:cNvPr>
          <p:cNvSpPr>
            <a:spLocks noGrp="1"/>
          </p:cNvSpPr>
          <p:nvPr>
            <p:ph type="body" sz="quarter" idx="13"/>
          </p:nvPr>
        </p:nvSpPr>
        <p:spPr>
          <a:xfrm>
            <a:off x="359999" y="1659498"/>
            <a:ext cx="4394881" cy="2049188"/>
          </a:xfrm>
        </p:spPr>
        <p:txBody>
          <a:bodyPr/>
          <a:lstStyle/>
          <a:p>
            <a:r>
              <a:rPr lang="en-US" dirty="0"/>
              <a:t>To help teachers understand the skill level required for students to meet the HSC minimum standard, NESA has developed achievement level descriptions to describe what a typical student at level 3 can do in reading, writing and numeracy.</a:t>
            </a:r>
          </a:p>
          <a:p>
            <a:endParaRPr lang="en-AU" dirty="0"/>
          </a:p>
        </p:txBody>
      </p:sp>
      <p:sp>
        <p:nvSpPr>
          <p:cNvPr id="4" name="Slide Number Placeholder 3"/>
          <p:cNvSpPr>
            <a:spLocks noGrp="1"/>
          </p:cNvSpPr>
          <p:nvPr>
            <p:ph type="sldNum" sz="quarter" idx="14"/>
          </p:nvPr>
        </p:nvSpPr>
        <p:spPr/>
        <p:txBody>
          <a:bodyPr/>
          <a:lstStyle/>
          <a:p>
            <a:fld id="{67E7CB4E-0848-4774-9F85-B38117CB1B54}" type="slidenum">
              <a:rPr lang="en-AU" smtClean="0"/>
              <a:pPr/>
              <a:t>5</a:t>
            </a:fld>
            <a:endParaRPr lang="en-AU" dirty="0"/>
          </a:p>
        </p:txBody>
      </p:sp>
      <p:pic>
        <p:nvPicPr>
          <p:cNvPr id="3" name="4.The_achievement_level_descript.mp3">
            <a:hlinkClick r:id="" action="ppaction://media"/>
            <a:extLst>
              <a:ext uri="{FF2B5EF4-FFF2-40B4-BE49-F238E27FC236}">
                <a16:creationId xmlns:a16="http://schemas.microsoft.com/office/drawing/2014/main" id="{6797E78D-A3A1-289D-3992-042A30AAB7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44861" y="1204604"/>
            <a:ext cx="278278" cy="278278"/>
          </a:xfrm>
          <a:prstGeom prst="rect">
            <a:avLst/>
          </a:prstGeom>
        </p:spPr>
      </p:pic>
      <p:pic>
        <p:nvPicPr>
          <p:cNvPr id="7" name="Picture 6">
            <a:extLst>
              <a:ext uri="{FF2B5EF4-FFF2-40B4-BE49-F238E27FC236}">
                <a16:creationId xmlns:a16="http://schemas.microsoft.com/office/drawing/2014/main" id="{29EBB8AA-8043-F724-9559-BFD1EA331AB6}"/>
              </a:ext>
            </a:extLst>
          </p:cNvPr>
          <p:cNvPicPr>
            <a:picLocks noChangeAspect="1"/>
          </p:cNvPicPr>
          <p:nvPr/>
        </p:nvPicPr>
        <p:blipFill>
          <a:blip r:embed="rId6"/>
          <a:stretch>
            <a:fillRect/>
          </a:stretch>
        </p:blipFill>
        <p:spPr>
          <a:xfrm>
            <a:off x="4754880" y="2093518"/>
            <a:ext cx="7223873" cy="347948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38316390"/>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Achievement Level Descriptions: Level 3</a:t>
            </a:r>
            <a:endParaRPr lang="en-AU" dirty="0"/>
          </a:p>
        </p:txBody>
      </p:sp>
      <p:sp>
        <p:nvSpPr>
          <p:cNvPr id="6" name="Text Placeholder 5">
            <a:extLst>
              <a:ext uri="{FF2B5EF4-FFF2-40B4-BE49-F238E27FC236}">
                <a16:creationId xmlns:a16="http://schemas.microsoft.com/office/drawing/2014/main" id="{D6BF96C7-E270-4F43-800F-708130E4890A}"/>
              </a:ext>
            </a:extLst>
          </p:cNvPr>
          <p:cNvSpPr>
            <a:spLocks noGrp="1"/>
          </p:cNvSpPr>
          <p:nvPr>
            <p:ph type="body" sz="quarter" idx="13"/>
          </p:nvPr>
        </p:nvSpPr>
        <p:spPr>
          <a:xfrm>
            <a:off x="360000" y="1800001"/>
            <a:ext cx="11484000" cy="4348250"/>
          </a:xfrm>
        </p:spPr>
        <p:txBody>
          <a:bodyPr/>
          <a:lstStyle/>
          <a:p>
            <a:pPr marL="342900" indent="-342900">
              <a:spcAft>
                <a:spcPts val="1800"/>
              </a:spcAft>
              <a:buFont typeface="Arial" panose="020B0604020202020204" pitchFamily="34" charset="0"/>
              <a:buChar char="•"/>
            </a:pPr>
            <a:r>
              <a:rPr lang="en-AU" dirty="0"/>
              <a:t>Individuals performing at this level typically produce a range of familiar texts with appropriate grammatical structures and writing conventions.</a:t>
            </a:r>
          </a:p>
          <a:p>
            <a:pPr marL="342900" indent="-342900">
              <a:spcAft>
                <a:spcPts val="1800"/>
              </a:spcAft>
              <a:buFont typeface="Arial" panose="020B0604020202020204" pitchFamily="34" charset="0"/>
              <a:buChar char="•"/>
            </a:pPr>
            <a:r>
              <a:rPr lang="en-AU" dirty="0"/>
              <a:t>They sequence writing to produce cohesive texts and vary language to suit the audience and purpose. They use a range of formal and informal language, and appropriate vocabulary with increasing precision for the audience and context. </a:t>
            </a:r>
          </a:p>
          <a:p>
            <a:pPr marL="342900" indent="-342900">
              <a:spcAft>
                <a:spcPts val="1800"/>
              </a:spcAft>
              <a:buFont typeface="Arial" panose="020B0604020202020204" pitchFamily="34" charset="0"/>
              <a:buChar char="•"/>
            </a:pPr>
            <a:r>
              <a:rPr lang="en-AU" dirty="0"/>
              <a:t>They use tense appropriately, as well as simple, compound and some complex sentences. They use punctuation to aid understanding. </a:t>
            </a:r>
          </a:p>
          <a:p>
            <a:pPr marL="342900" indent="-342900">
              <a:spcAft>
                <a:spcPts val="1800"/>
              </a:spcAft>
              <a:buFont typeface="Arial" panose="020B0604020202020204" pitchFamily="34" charset="0"/>
              <a:buChar char="•"/>
            </a:pPr>
            <a:r>
              <a:rPr lang="en-AU" dirty="0"/>
              <a:t>They spell frequently used words with reasonable accuracy, and use strategies to spell unfamiliar words</a:t>
            </a:r>
            <a:endParaRPr lang="en-US" dirty="0"/>
          </a:p>
          <a:p>
            <a:endParaRPr lang="en-AU" dirty="0"/>
          </a:p>
        </p:txBody>
      </p:sp>
      <p:sp>
        <p:nvSpPr>
          <p:cNvPr id="4" name="Slide Number Placeholder 3"/>
          <p:cNvSpPr>
            <a:spLocks noGrp="1"/>
          </p:cNvSpPr>
          <p:nvPr>
            <p:ph type="sldNum" sz="quarter" idx="14"/>
          </p:nvPr>
        </p:nvSpPr>
        <p:spPr/>
        <p:txBody>
          <a:bodyPr/>
          <a:lstStyle/>
          <a:p>
            <a:fld id="{67E7CB4E-0848-4774-9F85-B38117CB1B54}" type="slidenum">
              <a:rPr lang="en-AU" smtClean="0"/>
              <a:pPr/>
              <a:t>6</a:t>
            </a:fld>
            <a:endParaRPr lang="en-AU" dirty="0"/>
          </a:p>
        </p:txBody>
      </p:sp>
      <p:pic>
        <p:nvPicPr>
          <p:cNvPr id="5" name="5.The_achievement_level_descript.mp3">
            <a:hlinkClick r:id="" action="ppaction://media"/>
            <a:extLst>
              <a:ext uri="{FF2B5EF4-FFF2-40B4-BE49-F238E27FC236}">
                <a16:creationId xmlns:a16="http://schemas.microsoft.com/office/drawing/2014/main" id="{EA227123-E899-981D-EDB7-01893FC8D0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33600" y="683280"/>
            <a:ext cx="812800" cy="812800"/>
          </a:xfrm>
          <a:prstGeom prst="rect">
            <a:avLst/>
          </a:prstGeom>
        </p:spPr>
      </p:pic>
    </p:spTree>
    <p:extLst>
      <p:ext uri="{BB962C8B-B14F-4D97-AF65-F5344CB8AC3E}">
        <p14:creationId xmlns:p14="http://schemas.microsoft.com/office/powerpoint/2010/main" val="240862392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2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0983-1346-903F-A467-B9D555CE3375}"/>
              </a:ext>
            </a:extLst>
          </p:cNvPr>
          <p:cNvSpPr>
            <a:spLocks noGrp="1"/>
          </p:cNvSpPr>
          <p:nvPr>
            <p:ph type="title"/>
          </p:nvPr>
        </p:nvSpPr>
        <p:spPr/>
        <p:txBody>
          <a:bodyPr/>
          <a:lstStyle/>
          <a:p>
            <a:r>
              <a:rPr lang="en-AU" dirty="0"/>
              <a:t>The rubric</a:t>
            </a:r>
          </a:p>
        </p:txBody>
      </p:sp>
      <p:sp>
        <p:nvSpPr>
          <p:cNvPr id="32" name="Text Placeholder 31">
            <a:extLst>
              <a:ext uri="{FF2B5EF4-FFF2-40B4-BE49-F238E27FC236}">
                <a16:creationId xmlns:a16="http://schemas.microsoft.com/office/drawing/2014/main" id="{156AA7AA-A919-421C-AE01-B174E17A19B6}"/>
              </a:ext>
            </a:extLst>
          </p:cNvPr>
          <p:cNvSpPr>
            <a:spLocks noGrp="1"/>
          </p:cNvSpPr>
          <p:nvPr>
            <p:ph type="body" sz="quarter" idx="14"/>
          </p:nvPr>
        </p:nvSpPr>
        <p:spPr/>
        <p:txBody>
          <a:bodyPr/>
          <a:lstStyle/>
          <a:p>
            <a:r>
              <a:rPr lang="en-AU" sz="2800" dirty="0"/>
              <a:t>Answers are assessed on:</a:t>
            </a:r>
          </a:p>
        </p:txBody>
      </p:sp>
      <p:sp>
        <p:nvSpPr>
          <p:cNvPr id="31" name="Text Placeholder 30">
            <a:extLst>
              <a:ext uri="{FF2B5EF4-FFF2-40B4-BE49-F238E27FC236}">
                <a16:creationId xmlns:a16="http://schemas.microsoft.com/office/drawing/2014/main" id="{0F2E6DE5-6F06-49E3-AED2-4E749EEE6849}"/>
              </a:ext>
            </a:extLst>
          </p:cNvPr>
          <p:cNvSpPr>
            <a:spLocks noGrp="1"/>
          </p:cNvSpPr>
          <p:nvPr>
            <p:ph type="body" sz="quarter" idx="13"/>
          </p:nvPr>
        </p:nvSpPr>
        <p:spPr/>
        <p:txBody>
          <a:bodyPr/>
          <a:lstStyle/>
          <a:p>
            <a:pPr lvl="1"/>
            <a:r>
              <a:rPr lang="en-AU" sz="2400" dirty="0"/>
              <a:t>relevance of writing to the topic</a:t>
            </a:r>
          </a:p>
          <a:p>
            <a:pPr lvl="1"/>
            <a:r>
              <a:rPr lang="en-AU" sz="2400" dirty="0"/>
              <a:t>structure and sequence of ideas</a:t>
            </a:r>
          </a:p>
          <a:p>
            <a:pPr lvl="1"/>
            <a:r>
              <a:rPr lang="en-AU" sz="2400" dirty="0"/>
              <a:t>control of language</a:t>
            </a:r>
            <a:endParaRPr lang="en-US" sz="2400" dirty="0"/>
          </a:p>
        </p:txBody>
      </p:sp>
      <p:sp>
        <p:nvSpPr>
          <p:cNvPr id="4" name="Slide Number Placeholder 3">
            <a:extLst>
              <a:ext uri="{FF2B5EF4-FFF2-40B4-BE49-F238E27FC236}">
                <a16:creationId xmlns:a16="http://schemas.microsoft.com/office/drawing/2014/main" id="{FCB0BB42-1BBE-4AD0-8B94-FEDD2F517EC6}"/>
              </a:ext>
            </a:extLst>
          </p:cNvPr>
          <p:cNvSpPr>
            <a:spLocks noGrp="1"/>
          </p:cNvSpPr>
          <p:nvPr>
            <p:ph type="sldNum" sz="quarter" idx="15"/>
          </p:nvPr>
        </p:nvSpPr>
        <p:spPr/>
        <p:txBody>
          <a:bodyPr/>
          <a:lstStyle/>
          <a:p>
            <a:fld id="{10A01DC5-1685-4615-8240-15192985C6A2}" type="slidenum">
              <a:rPr lang="en-AU" smtClean="0"/>
              <a:pPr/>
              <a:t>7</a:t>
            </a:fld>
            <a:endParaRPr lang="en-AU"/>
          </a:p>
        </p:txBody>
      </p:sp>
      <p:pic>
        <p:nvPicPr>
          <p:cNvPr id="3" name="6.Students_need_to_write_a_respo.mp3">
            <a:hlinkClick r:id="" action="ppaction://media"/>
            <a:extLst>
              <a:ext uri="{FF2B5EF4-FFF2-40B4-BE49-F238E27FC236}">
                <a16:creationId xmlns:a16="http://schemas.microsoft.com/office/drawing/2014/main" id="{119C234A-E3DC-6C84-6B2A-CF4655094B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42248" y="1226248"/>
            <a:ext cx="283504" cy="283504"/>
          </a:xfrm>
          <a:prstGeom prst="rect">
            <a:avLst/>
          </a:prstGeom>
        </p:spPr>
      </p:pic>
      <p:pic>
        <p:nvPicPr>
          <p:cNvPr id="9" name="Graphic 8" descr="Person with idea with solid fill">
            <a:extLst>
              <a:ext uri="{FF2B5EF4-FFF2-40B4-BE49-F238E27FC236}">
                <a16:creationId xmlns:a16="http://schemas.microsoft.com/office/drawing/2014/main" id="{05E97AB8-BAC5-CAAC-BD7A-CA7D447FD5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64773" y="2621322"/>
            <a:ext cx="1828218" cy="1828218"/>
          </a:xfrm>
          <a:prstGeom prst="rect">
            <a:avLst/>
          </a:prstGeom>
        </p:spPr>
      </p:pic>
      <p:pic>
        <p:nvPicPr>
          <p:cNvPr id="11" name="Graphic 10" descr="Clipboard Badge with solid fill">
            <a:extLst>
              <a:ext uri="{FF2B5EF4-FFF2-40B4-BE49-F238E27FC236}">
                <a16:creationId xmlns:a16="http://schemas.microsoft.com/office/drawing/2014/main" id="{CD8EB7EA-6F1A-AA48-242D-F1D0E863D2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52453" y="2621322"/>
            <a:ext cx="1828217" cy="1828217"/>
          </a:xfrm>
          <a:prstGeom prst="rect">
            <a:avLst/>
          </a:prstGeom>
        </p:spPr>
      </p:pic>
      <p:pic>
        <p:nvPicPr>
          <p:cNvPr id="13" name="Graphic 12" descr="Hierarchy with solid fill">
            <a:extLst>
              <a:ext uri="{FF2B5EF4-FFF2-40B4-BE49-F238E27FC236}">
                <a16:creationId xmlns:a16="http://schemas.microsoft.com/office/drawing/2014/main" id="{2C850F74-1C9A-C5AA-BF27-BBDBCD8C3E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90774" y="2580409"/>
            <a:ext cx="1976873" cy="1976873"/>
          </a:xfrm>
          <a:prstGeom prst="rect">
            <a:avLst/>
          </a:prstGeom>
        </p:spPr>
      </p:pic>
    </p:spTree>
    <p:extLst>
      <p:ext uri="{BB962C8B-B14F-4D97-AF65-F5344CB8AC3E}">
        <p14:creationId xmlns:p14="http://schemas.microsoft.com/office/powerpoint/2010/main" val="2107605836"/>
      </p:ext>
    </p:extLst>
  </p:cSld>
  <p:clrMapOvr>
    <a:masterClrMapping/>
  </p:clrMapOvr>
  <mc:AlternateContent xmlns:mc="http://schemas.openxmlformats.org/markup-compatibility/2006" xmlns:p14="http://schemas.microsoft.com/office/powerpoint/2010/main">
    <mc:Choice Requires="p14">
      <p:transition spd="med" p14:dur="700" advClick="0" advTm="27000">
        <p:fade/>
      </p:transition>
    </mc:Choice>
    <mc:Fallback xmlns="">
      <p:transition spd="med" advClick="0"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820" fill="hold"/>
                                        <p:tgtEl>
                                          <p:spTgt spid="3"/>
                                        </p:tgtEl>
                                      </p:cBhvr>
                                    </p:cmd>
                                  </p:childTnLst>
                                </p:cTn>
                              </p:par>
                              <p:par>
                                <p:cTn id="7" presetID="10" presetClass="entr" presetSubtype="0" fill="hold" nodeType="withEffect">
                                  <p:stCondLst>
                                    <p:cond delay="400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2000"/>
                                        <p:tgtEl>
                                          <p:spTgt spid="9"/>
                                        </p:tgtEl>
                                      </p:cBhvr>
                                    </p:animEffect>
                                  </p:childTnLst>
                                </p:cTn>
                              </p:par>
                              <p:par>
                                <p:cTn id="10" presetID="10" presetClass="entr" presetSubtype="0" fill="hold" nodeType="withEffect">
                                  <p:stCondLst>
                                    <p:cond delay="9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10" presetClass="entr" presetSubtype="0" fill="hold" nodeType="withEffect">
                                  <p:stCondLst>
                                    <p:cond delay="20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0983-1346-903F-A467-B9D555CE3375}"/>
              </a:ext>
            </a:extLst>
          </p:cNvPr>
          <p:cNvSpPr>
            <a:spLocks noGrp="1"/>
          </p:cNvSpPr>
          <p:nvPr>
            <p:ph type="title"/>
          </p:nvPr>
        </p:nvSpPr>
        <p:spPr/>
        <p:txBody>
          <a:bodyPr/>
          <a:lstStyle/>
          <a:p>
            <a:r>
              <a:rPr lang="en-AU" dirty="0"/>
              <a:t>What does the test involve?</a:t>
            </a:r>
          </a:p>
        </p:txBody>
      </p:sp>
      <p:sp>
        <p:nvSpPr>
          <p:cNvPr id="31" name="Text Placeholder 30">
            <a:extLst>
              <a:ext uri="{FF2B5EF4-FFF2-40B4-BE49-F238E27FC236}">
                <a16:creationId xmlns:a16="http://schemas.microsoft.com/office/drawing/2014/main" id="{0F2E6DE5-6F06-49E3-AED2-4E749EEE6849}"/>
              </a:ext>
            </a:extLst>
          </p:cNvPr>
          <p:cNvSpPr>
            <a:spLocks noGrp="1"/>
          </p:cNvSpPr>
          <p:nvPr>
            <p:ph type="body" sz="quarter" idx="13"/>
          </p:nvPr>
        </p:nvSpPr>
        <p:spPr>
          <a:xfrm>
            <a:off x="360363" y="2879998"/>
            <a:ext cx="6301694" cy="3239999"/>
          </a:xfrm>
        </p:spPr>
        <p:txBody>
          <a:bodyPr/>
          <a:lstStyle/>
          <a:p>
            <a:pPr marL="0" lvl="1" indent="0">
              <a:buNone/>
            </a:pPr>
            <a:r>
              <a:rPr lang="en-AU" sz="2400" dirty="0"/>
              <a:t>The suggested word count is 500 words</a:t>
            </a:r>
            <a:endParaRPr lang="en-US" sz="2400" dirty="0"/>
          </a:p>
        </p:txBody>
      </p:sp>
      <p:sp>
        <p:nvSpPr>
          <p:cNvPr id="4" name="Slide Number Placeholder 3">
            <a:extLst>
              <a:ext uri="{FF2B5EF4-FFF2-40B4-BE49-F238E27FC236}">
                <a16:creationId xmlns:a16="http://schemas.microsoft.com/office/drawing/2014/main" id="{FCB0BB42-1BBE-4AD0-8B94-FEDD2F517EC6}"/>
              </a:ext>
            </a:extLst>
          </p:cNvPr>
          <p:cNvSpPr>
            <a:spLocks noGrp="1"/>
          </p:cNvSpPr>
          <p:nvPr>
            <p:ph type="sldNum" sz="quarter" idx="15"/>
          </p:nvPr>
        </p:nvSpPr>
        <p:spPr/>
        <p:txBody>
          <a:bodyPr/>
          <a:lstStyle/>
          <a:p>
            <a:fld id="{10A01DC5-1685-4615-8240-15192985C6A2}" type="slidenum">
              <a:rPr lang="en-AU" smtClean="0"/>
              <a:pPr/>
              <a:t>8</a:t>
            </a:fld>
            <a:endParaRPr lang="en-AU"/>
          </a:p>
        </p:txBody>
      </p:sp>
      <p:pic>
        <p:nvPicPr>
          <p:cNvPr id="6" name="7.In_many_cases,_students_are_ab.mp3">
            <a:hlinkClick r:id="" action="ppaction://media"/>
            <a:extLst>
              <a:ext uri="{FF2B5EF4-FFF2-40B4-BE49-F238E27FC236}">
                <a16:creationId xmlns:a16="http://schemas.microsoft.com/office/drawing/2014/main" id="{668C1B2F-5F90-E637-AA77-85D26E0231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03946" y="1128394"/>
            <a:ext cx="363013" cy="363013"/>
          </a:xfrm>
          <a:prstGeom prst="rect">
            <a:avLst/>
          </a:prstGeom>
        </p:spPr>
      </p:pic>
      <p:grpSp>
        <p:nvGrpSpPr>
          <p:cNvPr id="15" name="Group 14">
            <a:extLst>
              <a:ext uri="{FF2B5EF4-FFF2-40B4-BE49-F238E27FC236}">
                <a16:creationId xmlns:a16="http://schemas.microsoft.com/office/drawing/2014/main" id="{C351EFF6-A7B0-69C7-DC8D-09F0C3CC9ECF}"/>
              </a:ext>
            </a:extLst>
          </p:cNvPr>
          <p:cNvGrpSpPr/>
          <p:nvPr/>
        </p:nvGrpSpPr>
        <p:grpSpPr>
          <a:xfrm>
            <a:off x="6195098" y="1111180"/>
            <a:ext cx="5494820" cy="5494820"/>
            <a:chOff x="2807005" y="1065672"/>
            <a:chExt cx="5494820" cy="5494820"/>
          </a:xfrm>
        </p:grpSpPr>
        <p:pic>
          <p:nvPicPr>
            <p:cNvPr id="13" name="Graphic 12" descr="Bullseye with solid fill">
              <a:extLst>
                <a:ext uri="{FF2B5EF4-FFF2-40B4-BE49-F238E27FC236}">
                  <a16:creationId xmlns:a16="http://schemas.microsoft.com/office/drawing/2014/main" id="{556C1DE4-39AC-EFE4-72D1-1154C17841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07005" y="1065672"/>
              <a:ext cx="5494820" cy="5494820"/>
            </a:xfrm>
            <a:prstGeom prst="rect">
              <a:avLst/>
            </a:prstGeom>
          </p:spPr>
        </p:pic>
        <p:sp>
          <p:nvSpPr>
            <p:cNvPr id="14" name="Flowchart: Connector 13">
              <a:extLst>
                <a:ext uri="{FF2B5EF4-FFF2-40B4-BE49-F238E27FC236}">
                  <a16:creationId xmlns:a16="http://schemas.microsoft.com/office/drawing/2014/main" id="{A462E0CD-4AE1-4F44-7E3C-6EF895DE4535}"/>
                </a:ext>
              </a:extLst>
            </p:cNvPr>
            <p:cNvSpPr/>
            <p:nvPr/>
          </p:nvSpPr>
          <p:spPr>
            <a:xfrm>
              <a:off x="4912802" y="3313079"/>
              <a:ext cx="1178935" cy="1128139"/>
            </a:xfrm>
            <a:prstGeom prst="flowChartConnector">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sz="2000" dirty="0">
                  <a:solidFill>
                    <a:schemeClr val="bg1"/>
                  </a:solidFill>
                </a:rPr>
                <a:t>500 words</a:t>
              </a:r>
            </a:p>
          </p:txBody>
        </p:sp>
      </p:grpSp>
      <p:grpSp>
        <p:nvGrpSpPr>
          <p:cNvPr id="18" name="Group 17">
            <a:extLst>
              <a:ext uri="{FF2B5EF4-FFF2-40B4-BE49-F238E27FC236}">
                <a16:creationId xmlns:a16="http://schemas.microsoft.com/office/drawing/2014/main" id="{FD7D3496-129D-B3A4-2F4C-C5BE13D28046}"/>
              </a:ext>
            </a:extLst>
          </p:cNvPr>
          <p:cNvGrpSpPr/>
          <p:nvPr/>
        </p:nvGrpSpPr>
        <p:grpSpPr>
          <a:xfrm>
            <a:off x="6195098" y="1128394"/>
            <a:ext cx="5494820" cy="5494820"/>
            <a:chOff x="5629180" y="1021180"/>
            <a:chExt cx="5494820" cy="5494820"/>
          </a:xfrm>
        </p:grpSpPr>
        <p:grpSp>
          <p:nvGrpSpPr>
            <p:cNvPr id="19" name="Group 18">
              <a:extLst>
                <a:ext uri="{FF2B5EF4-FFF2-40B4-BE49-F238E27FC236}">
                  <a16:creationId xmlns:a16="http://schemas.microsoft.com/office/drawing/2014/main" id="{698C3306-D03B-E32D-7E76-6D921FF540ED}"/>
                </a:ext>
              </a:extLst>
            </p:cNvPr>
            <p:cNvGrpSpPr/>
            <p:nvPr/>
          </p:nvGrpSpPr>
          <p:grpSpPr>
            <a:xfrm>
              <a:off x="5629180" y="1021180"/>
              <a:ext cx="5494820" cy="5494820"/>
              <a:chOff x="5629180" y="1021180"/>
              <a:chExt cx="5494820" cy="5494820"/>
            </a:xfrm>
          </p:grpSpPr>
          <p:pic>
            <p:nvPicPr>
              <p:cNvPr id="21" name="Graphic 20" descr="Bullseye with solid fill">
                <a:extLst>
                  <a:ext uri="{FF2B5EF4-FFF2-40B4-BE49-F238E27FC236}">
                    <a16:creationId xmlns:a16="http://schemas.microsoft.com/office/drawing/2014/main" id="{CC2B9E70-C642-F631-3C5A-25B7502EA5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29180" y="1021180"/>
                <a:ext cx="5494820" cy="5494820"/>
              </a:xfrm>
              <a:prstGeom prst="rect">
                <a:avLst/>
              </a:prstGeom>
            </p:spPr>
          </p:pic>
          <p:sp>
            <p:nvSpPr>
              <p:cNvPr id="22" name="Flowchart: Connector 21">
                <a:extLst>
                  <a:ext uri="{FF2B5EF4-FFF2-40B4-BE49-F238E27FC236}">
                    <a16:creationId xmlns:a16="http://schemas.microsoft.com/office/drawing/2014/main" id="{A1C926E7-7145-46EF-1D34-A25176BE3A30}"/>
                  </a:ext>
                </a:extLst>
              </p:cNvPr>
              <p:cNvSpPr/>
              <p:nvPr/>
            </p:nvSpPr>
            <p:spPr>
              <a:xfrm>
                <a:off x="7757247" y="3278637"/>
                <a:ext cx="1135781" cy="1117162"/>
              </a:xfrm>
              <a:prstGeom prst="flowChartConnector">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AU" sz="2000" dirty="0">
                    <a:solidFill>
                      <a:schemeClr val="bg1"/>
                    </a:solidFill>
                  </a:rPr>
                  <a:t>Under 500 words</a:t>
                </a:r>
              </a:p>
            </p:txBody>
          </p:sp>
        </p:grpSp>
        <p:sp>
          <p:nvSpPr>
            <p:cNvPr id="20" name="TextBox 19">
              <a:extLst>
                <a:ext uri="{FF2B5EF4-FFF2-40B4-BE49-F238E27FC236}">
                  <a16:creationId xmlns:a16="http://schemas.microsoft.com/office/drawing/2014/main" id="{62433C13-D538-F78D-3E0C-C63872FB30B1}"/>
                </a:ext>
              </a:extLst>
            </p:cNvPr>
            <p:cNvSpPr txBox="1"/>
            <p:nvPr/>
          </p:nvSpPr>
          <p:spPr>
            <a:xfrm>
              <a:off x="8622475" y="3229730"/>
              <a:ext cx="924026" cy="712269"/>
            </a:xfrm>
            <a:prstGeom prst="rect">
              <a:avLst/>
            </a:prstGeom>
            <a:noFill/>
          </p:spPr>
          <p:txBody>
            <a:bodyPr wrap="square" lIns="0" tIns="0" rIns="0" bIns="0" rtlCol="0">
              <a:noAutofit/>
            </a:bodyPr>
            <a:lstStyle/>
            <a:p>
              <a:pPr algn="l"/>
              <a:r>
                <a:rPr lang="en-AU" sz="8000" dirty="0">
                  <a:solidFill>
                    <a:srgbClr val="00B050"/>
                  </a:solidFill>
                  <a:sym typeface="Wingdings" panose="05000000000000000000" pitchFamily="2" charset="2"/>
                </a:rPr>
                <a:t></a:t>
              </a:r>
              <a:endParaRPr lang="en-AU" sz="8000" dirty="0">
                <a:solidFill>
                  <a:srgbClr val="00B050"/>
                </a:solidFill>
              </a:endParaRPr>
            </a:p>
          </p:txBody>
        </p:sp>
      </p:grpSp>
    </p:spTree>
    <p:extLst>
      <p:ext uri="{BB962C8B-B14F-4D97-AF65-F5344CB8AC3E}">
        <p14:creationId xmlns:p14="http://schemas.microsoft.com/office/powerpoint/2010/main" val="146311396"/>
      </p:ext>
    </p:extLst>
  </p:cSld>
  <p:clrMapOvr>
    <a:masterClrMapping/>
  </p:clrMapOvr>
  <mc:AlternateContent xmlns:mc="http://schemas.openxmlformats.org/markup-compatibility/2006" xmlns:p14="http://schemas.microsoft.com/office/powerpoint/2010/main">
    <mc:Choice Requires="p14">
      <p:transition spd="med" p14:dur="700" advClick="0" advTm="9000">
        <p:fade/>
      </p:transition>
    </mc:Choice>
    <mc:Fallback xmlns="">
      <p:transition spd="med"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10" fill="hold"/>
                                        <p:tgtEl>
                                          <p:spTgt spid="6"/>
                                        </p:tgtEl>
                                      </p:cBhvr>
                                    </p:cmd>
                                  </p:childTnLst>
                                </p:cTn>
                              </p:par>
                              <p:par>
                                <p:cTn id="7" presetID="1" presetClass="entr" presetSubtype="0" fill="hold" nodeType="withEffect">
                                  <p:stCondLst>
                                    <p:cond delay="250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0983-1346-903F-A467-B9D555CE3375}"/>
              </a:ext>
            </a:extLst>
          </p:cNvPr>
          <p:cNvSpPr>
            <a:spLocks noGrp="1"/>
          </p:cNvSpPr>
          <p:nvPr>
            <p:ph type="title"/>
          </p:nvPr>
        </p:nvSpPr>
        <p:spPr/>
        <p:txBody>
          <a:bodyPr/>
          <a:lstStyle/>
          <a:p>
            <a:r>
              <a:rPr lang="en-AU" dirty="0"/>
              <a:t>What does the test involve?</a:t>
            </a:r>
          </a:p>
        </p:txBody>
      </p:sp>
      <p:sp>
        <p:nvSpPr>
          <p:cNvPr id="31" name="Text Placeholder 30">
            <a:extLst>
              <a:ext uri="{FF2B5EF4-FFF2-40B4-BE49-F238E27FC236}">
                <a16:creationId xmlns:a16="http://schemas.microsoft.com/office/drawing/2014/main" id="{0F2E6DE5-6F06-49E3-AED2-4E749EEE6849}"/>
              </a:ext>
            </a:extLst>
          </p:cNvPr>
          <p:cNvSpPr>
            <a:spLocks noGrp="1"/>
          </p:cNvSpPr>
          <p:nvPr>
            <p:ph type="body" sz="quarter" idx="13"/>
          </p:nvPr>
        </p:nvSpPr>
        <p:spPr>
          <a:xfrm>
            <a:off x="360000" y="1721758"/>
            <a:ext cx="10882766" cy="3239999"/>
          </a:xfrm>
        </p:spPr>
        <p:txBody>
          <a:bodyPr/>
          <a:lstStyle/>
          <a:p>
            <a:pPr marL="0" lvl="1" indent="0">
              <a:buNone/>
            </a:pPr>
            <a:r>
              <a:rPr lang="en-AU" sz="2400" dirty="0"/>
              <a:t>Students are issued with two prompts, one of which has a visual element, from which they must choose one to write.</a:t>
            </a:r>
            <a:endParaRPr lang="en-US" sz="2400" dirty="0"/>
          </a:p>
        </p:txBody>
      </p:sp>
      <p:sp>
        <p:nvSpPr>
          <p:cNvPr id="4" name="Slide Number Placeholder 3">
            <a:extLst>
              <a:ext uri="{FF2B5EF4-FFF2-40B4-BE49-F238E27FC236}">
                <a16:creationId xmlns:a16="http://schemas.microsoft.com/office/drawing/2014/main" id="{FCB0BB42-1BBE-4AD0-8B94-FEDD2F517EC6}"/>
              </a:ext>
            </a:extLst>
          </p:cNvPr>
          <p:cNvSpPr>
            <a:spLocks noGrp="1"/>
          </p:cNvSpPr>
          <p:nvPr>
            <p:ph type="sldNum" sz="quarter" idx="15"/>
          </p:nvPr>
        </p:nvSpPr>
        <p:spPr/>
        <p:txBody>
          <a:bodyPr/>
          <a:lstStyle/>
          <a:p>
            <a:fld id="{10A01DC5-1685-4615-8240-15192985C6A2}" type="slidenum">
              <a:rPr lang="en-AU" smtClean="0"/>
              <a:pPr/>
              <a:t>9</a:t>
            </a:fld>
            <a:endParaRPr lang="en-AU"/>
          </a:p>
        </p:txBody>
      </p:sp>
      <p:sp>
        <p:nvSpPr>
          <p:cNvPr id="8" name="Rectangle 7">
            <a:extLst>
              <a:ext uri="{FF2B5EF4-FFF2-40B4-BE49-F238E27FC236}">
                <a16:creationId xmlns:a16="http://schemas.microsoft.com/office/drawing/2014/main" id="{8F837EF3-F1BF-E2FB-5F27-C53CC2822A38}"/>
              </a:ext>
            </a:extLst>
          </p:cNvPr>
          <p:cNvSpPr/>
          <p:nvPr>
            <p:custDataLst>
              <p:tags r:id="rId1"/>
            </p:custDataLst>
          </p:nvPr>
        </p:nvSpPr>
        <p:spPr>
          <a:xfrm>
            <a:off x="569895" y="3232244"/>
            <a:ext cx="4250299" cy="1511119"/>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AU" sz="2100" dirty="0">
                <a:solidFill>
                  <a:sysClr val="windowText" lastClr="000000"/>
                </a:solidFill>
                <a:latin typeface="Arial" panose="020B0604020202020204" pitchFamily="34" charset="0"/>
                <a:cs typeface="Arial" panose="020B0604020202020204" pitchFamily="34" charset="0"/>
              </a:rPr>
              <a:t>Compose a piece of writing about your dream job, explaining why this job would suit you.</a:t>
            </a:r>
          </a:p>
        </p:txBody>
      </p:sp>
      <p:sp>
        <p:nvSpPr>
          <p:cNvPr id="11" name="TextBox 10">
            <a:extLst>
              <a:ext uri="{FF2B5EF4-FFF2-40B4-BE49-F238E27FC236}">
                <a16:creationId xmlns:a16="http://schemas.microsoft.com/office/drawing/2014/main" id="{D77C893A-895B-C606-8F0B-0241C67C5A9C}"/>
              </a:ext>
            </a:extLst>
          </p:cNvPr>
          <p:cNvSpPr txBox="1"/>
          <p:nvPr/>
        </p:nvSpPr>
        <p:spPr>
          <a:xfrm>
            <a:off x="5543550" y="3499032"/>
            <a:ext cx="1104900" cy="707886"/>
          </a:xfrm>
          <a:prstGeom prst="rect">
            <a:avLst/>
          </a:prstGeom>
          <a:noFill/>
        </p:spPr>
        <p:txBody>
          <a:bodyPr wrap="square" rtlCol="0">
            <a:spAutoFit/>
          </a:bodyPr>
          <a:lstStyle/>
          <a:p>
            <a:r>
              <a:rPr lang="en-AU" sz="4000" i="1" dirty="0">
                <a:solidFill>
                  <a:srgbClr val="000000"/>
                </a:solidFill>
              </a:rPr>
              <a:t>OR</a:t>
            </a:r>
          </a:p>
        </p:txBody>
      </p:sp>
      <p:sp>
        <p:nvSpPr>
          <p:cNvPr id="13" name="Rectangle 12">
            <a:extLst>
              <a:ext uri="{FF2B5EF4-FFF2-40B4-BE49-F238E27FC236}">
                <a16:creationId xmlns:a16="http://schemas.microsoft.com/office/drawing/2014/main" id="{6A8E53B0-C58E-FACB-8DEC-5B93906FC6E0}"/>
              </a:ext>
            </a:extLst>
          </p:cNvPr>
          <p:cNvSpPr/>
          <p:nvPr>
            <p:custDataLst>
              <p:tags r:id="rId2"/>
            </p:custDataLst>
          </p:nvPr>
        </p:nvSpPr>
        <p:spPr>
          <a:xfrm>
            <a:off x="7410909" y="4775349"/>
            <a:ext cx="3540580" cy="113234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AU" sz="2100" dirty="0">
                <a:solidFill>
                  <a:srgbClr val="000000"/>
                </a:solidFill>
                <a:latin typeface="Arial" panose="020B0604020202020204" pitchFamily="34" charset="0"/>
                <a:cs typeface="Arial" panose="020B0604020202020204" pitchFamily="34" charset="0"/>
              </a:rPr>
              <a:t>Compose a piece of writing about your favourite time of the day.  </a:t>
            </a:r>
          </a:p>
        </p:txBody>
      </p:sp>
      <p:pic>
        <p:nvPicPr>
          <p:cNvPr id="3" name="8.Students_are_directed_to_compo.mp3">
            <a:hlinkClick r:id="" action="ppaction://media"/>
            <a:extLst>
              <a:ext uri="{FF2B5EF4-FFF2-40B4-BE49-F238E27FC236}">
                <a16:creationId xmlns:a16="http://schemas.microsoft.com/office/drawing/2014/main" id="{BFF58F86-1F9F-CA38-4B18-13A71E851DAB}"/>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333808" y="1217808"/>
            <a:ext cx="300383" cy="300383"/>
          </a:xfrm>
          <a:prstGeom prst="rect">
            <a:avLst/>
          </a:prstGeom>
        </p:spPr>
      </p:pic>
      <p:pic>
        <p:nvPicPr>
          <p:cNvPr id="5" name="Picture 4">
            <a:extLst>
              <a:ext uri="{FF2B5EF4-FFF2-40B4-BE49-F238E27FC236}">
                <a16:creationId xmlns:a16="http://schemas.microsoft.com/office/drawing/2014/main" id="{A65F9CDF-6F4F-7AB3-5F50-0929C581B1D1}"/>
              </a:ext>
            </a:extLst>
          </p:cNvPr>
          <p:cNvPicPr>
            <a:picLocks noChangeAspect="1"/>
          </p:cNvPicPr>
          <p:nvPr/>
        </p:nvPicPr>
        <p:blipFill>
          <a:blip r:embed="rId8"/>
          <a:stretch>
            <a:fillRect/>
          </a:stretch>
        </p:blipFill>
        <p:spPr>
          <a:xfrm>
            <a:off x="7371806" y="2667692"/>
            <a:ext cx="3579683" cy="2075671"/>
          </a:xfrm>
          <a:prstGeom prst="rect">
            <a:avLst/>
          </a:prstGeom>
        </p:spPr>
      </p:pic>
    </p:spTree>
    <p:extLst>
      <p:ext uri="{BB962C8B-B14F-4D97-AF65-F5344CB8AC3E}">
        <p14:creationId xmlns:p14="http://schemas.microsoft.com/office/powerpoint/2010/main" val="331679701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67CB6605-0D96-4C88-8145-4033612B638C}&quot;/&gt;&lt;isInvalidForFieldText val=&quot;0&quot;/&gt;&lt;Image&gt;&lt;filename val=&quot;C:\Users\christou\AppData\Local\Temp\CP18643394550Session\CPTrustFolder18643394550\PPTImport186417251651\data\asimages\{67CB6605-0D96-4C88-8145-4033612B638C}_2.png&quot;/&gt;&lt;left val=&quot;144&quot;/&gt;&lt;top val=&quot;231&quot;/&gt;&lt;width val=&quot;765&quot;/&gt;&lt;height val=&quot;70&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574CF02-94D9-4DA5-B00D-26EA4FCD0695}&quot;/&gt;&lt;isInvalidForFieldText val=&quot;0&quot;/&gt;&lt;Image&gt;&lt;filename val=&quot;C:\Users\christou\AppData\Local\Temp\CP18643394550Session\CPTrustFolder18643394550\PPTImport186417251651\data\asimages\{5574CF02-94D9-4DA5-B00D-26EA4FCD0695}_11.png&quot;/&gt;&lt;left val=&quot;643&quot;/&gt;&lt;top val=&quot;136&quot;/&gt;&lt;width val=&quot;55&quot;/&gt;&lt;height val=&quot;4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574CF02-94D9-4DA5-B00D-26EA4FCD0695}&quot;/&gt;&lt;isInvalidForFieldText val=&quot;0&quot;/&gt;&lt;Image&gt;&lt;filename val=&quot;C:\Users\christou\AppData\Local\Temp\CP18643394550Session\CPTrustFolder18643394550\PPTImport186417251651\data\asimages\{5574CF02-94D9-4DA5-B00D-26EA4FCD0695}_11.png&quot;/&gt;&lt;left val=&quot;643&quot;/&gt;&lt;top val=&quot;136&quot;/&gt;&lt;width val=&quot;55&quot;/&gt;&lt;height val=&quot;4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574CF02-94D9-4DA5-B00D-26EA4FCD0695}&quot;/&gt;&lt;isInvalidForFieldText val=&quot;0&quot;/&gt;&lt;Image&gt;&lt;filename val=&quot;C:\Users\christou\AppData\Local\Temp\CP18643394550Session\CPTrustFolder18643394550\PPTImport186417251651\data\asimages\{5574CF02-94D9-4DA5-B00D-26EA4FCD0695}_11.png&quot;/&gt;&lt;left val=&quot;643&quot;/&gt;&lt;top val=&quot;136&quot;/&gt;&lt;width val=&quot;55&quot;/&gt;&lt;height val=&quot;4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574CF02-94D9-4DA5-B00D-26EA4FCD0695}&quot;/&gt;&lt;isInvalidForFieldText val=&quot;0&quot;/&gt;&lt;Image&gt;&lt;filename val=&quot;C:\Users\christou\AppData\Local\Temp\CP18643394550Session\CPTrustFolder18643394550\PPTImport186417251651\data\asimages\{5574CF02-94D9-4DA5-B00D-26EA4FCD0695}_11.png&quot;/&gt;&lt;left val=&quot;643&quot;/&gt;&lt;top val=&quot;136&quot;/&gt;&lt;width val=&quot;55&quot;/&gt;&lt;height val=&quot;4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67CB6605-0D96-4C88-8145-4033612B638C}&quot;/&gt;&lt;isInvalidForFieldText val=&quot;0&quot;/&gt;&lt;Image&gt;&lt;filename val=&quot;C:\Users\christou\AppData\Local\Temp\CP18643394550Session\CPTrustFolder18643394550\PPTImport186417251651\data\asimages\{67CB6605-0D96-4C88-8145-4033612B638C}_2.png&quot;/&gt;&lt;left val=&quot;144&quot;/&gt;&lt;top val=&quot;231&quot;/&gt;&lt;width val=&quot;765&quot;/&gt;&lt;height val=&quot;70&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574CF02-94D9-4DA5-B00D-26EA4FCD0695}&quot;/&gt;&lt;isInvalidForFieldText val=&quot;0&quot;/&gt;&lt;Image&gt;&lt;filename val=&quot;C:\Users\christou\AppData\Local\Temp\CP18643394550Session\CPTrustFolder18643394550\PPTImport186417251651\data\asimages\{5574CF02-94D9-4DA5-B00D-26EA4FCD0695}_11.png&quot;/&gt;&lt;left val=&quot;643&quot;/&gt;&lt;top val=&quot;136&quot;/&gt;&lt;width val=&quot;55&quot;/&gt;&lt;height val=&quot;4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574CF02-94D9-4DA5-B00D-26EA4FCD0695}&quot;/&gt;&lt;isInvalidForFieldText val=&quot;0&quot;/&gt;&lt;Image&gt;&lt;filename val=&quot;C:\Users\christou\AppData\Local\Temp\CP18643394550Session\CPTrustFolder18643394550\PPTImport186417251651\data\asimages\{5574CF02-94D9-4DA5-B00D-26EA4FCD0695}_11.png&quot;/&gt;&lt;left val=&quot;643&quot;/&gt;&lt;top val=&quot;136&quot;/&gt;&lt;width val=&quot;55&quot;/&gt;&lt;height val=&quot;4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574CF02-94D9-4DA5-B00D-26EA4FCD0695}&quot;/&gt;&lt;isInvalidForFieldText val=&quot;0&quot;/&gt;&lt;Image&gt;&lt;filename val=&quot;C:\Users\christou\AppData\Local\Temp\CP18643394550Session\CPTrustFolder18643394550\PPTImport186417251651\data\asimages\{5574CF02-94D9-4DA5-B00D-26EA4FCD0695}_11.png&quot;/&gt;&lt;left val=&quot;643&quot;/&gt;&lt;top val=&quot;136&quot;/&gt;&lt;width val=&quot;55&quot;/&gt;&lt;height val=&quot;4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891C3271-D2B6-4EA4-A2CB-160A6448F8B5}&quot;/&gt;&lt;isInvalidForFieldText val=&quot;0&quot;/&gt;&lt;Image&gt;&lt;filename val=&quot;C:\Users\christou\AppData\Local\Temp\CP18643394550Session\CPTrustFolder18643394550\PPTImport186417251651\data\asimages\{891C3271-D2B6-4EA4-A2CB-160A6448F8B5}_19.png&quot;/&gt;&lt;left val=&quot;-10&quot;/&gt;&lt;top val=&quot;359&quot;/&gt;&lt;width val=&quot;93&quot;/&gt;&lt;height val=&quot;98&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574CF02-94D9-4DA5-B00D-26EA4FCD0695}&quot;/&gt;&lt;isInvalidForFieldText val=&quot;0&quot;/&gt;&lt;Image&gt;&lt;filename val=&quot;C:\Users\christou\AppData\Local\Temp\CP18643394550Session\CPTrustFolder18643394550\PPTImport186417251651\data\asimages\{5574CF02-94D9-4DA5-B00D-26EA4FCD0695}_11.png&quot;/&gt;&lt;left val=&quot;643&quot;/&gt;&lt;top val=&quot;136&quot;/&gt;&lt;width val=&quot;55&quot;/&gt;&lt;height val=&quot;4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574CF02-94D9-4DA5-B00D-26EA4FCD0695}&quot;/&gt;&lt;isInvalidForFieldText val=&quot;0&quot;/&gt;&lt;Image&gt;&lt;filename val=&quot;C:\Users\christou\AppData\Local\Temp\CP18643394550Session\CPTrustFolder18643394550\PPTImport186417251651\data\asimages\{5574CF02-94D9-4DA5-B00D-26EA4FCD0695}_11.png&quot;/&gt;&lt;left val=&quot;643&quot;/&gt;&lt;top val=&quot;136&quot;/&gt;&lt;width val=&quot;55&quot;/&gt;&lt;height val=&quot;4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574CF02-94D9-4DA5-B00D-26EA4FCD0695}&quot;/&gt;&lt;isInvalidForFieldText val=&quot;0&quot;/&gt;&lt;Image&gt;&lt;filename val=&quot;C:\Users\christou\AppData\Local\Temp\CP18643394550Session\CPTrustFolder18643394550\PPTImport186417251651\data\asimages\{5574CF02-94D9-4DA5-B00D-26EA4FCD0695}_11.png&quot;/&gt;&lt;left val=&quot;643&quot;/&gt;&lt;top val=&quot;136&quot;/&gt;&lt;width val=&quot;55&quot;/&gt;&lt;height val=&quot;4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574CF02-94D9-4DA5-B00D-26EA4FCD0695}&quot;/&gt;&lt;isInvalidForFieldText val=&quot;0&quot;/&gt;&lt;Image&gt;&lt;filename val=&quot;C:\Users\christou\AppData\Local\Temp\CP18643394550Session\CPTrustFolder18643394550\PPTImport186417251651\data\asimages\{5574CF02-94D9-4DA5-B00D-26EA4FCD0695}_11.png&quot;/&gt;&lt;left val=&quot;643&quot;/&gt;&lt;top val=&quot;136&quot;/&gt;&lt;width val=&quot;55&quot;/&gt;&lt;height val=&quot;4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36CFC"/>
      </a:hlink>
      <a:folHlink>
        <a:srgbClr val="136CFC"/>
      </a:folHlink>
    </a:clrScheme>
    <a:fontScheme name="Custom 1">
      <a:majorFont>
        <a:latin typeface="Public Sans Light"/>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ESA-powerpoint-template-2024-4 (002)" id="{51F5CCEE-9B94-43F2-9A27-4A2B46C96882}" vid="{2D8779E5-4020-4826-AC97-DE61E968C01E}"/>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NESA-powerpoint-template-2024-4 (002)" id="{51F5CCEE-9B94-43F2-9A27-4A2B46C96882}" vid="{3BCAD785-7389-4DA2-A9A7-7F91C285AD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23e9cc0-4274-4a56-9e0f-3ccadffaf5b5">
      <Value>29</Value>
      <Value>18</Value>
      <Value>24</Value>
      <Value>8</Value>
    </TaxCatchAll>
    <lcf76f155ced4ddcb4097134ff3c332f xmlns="cceb0198-eded-4768-8da7-e081de18db1a">
      <Terms xmlns="http://schemas.microsoft.com/office/infopath/2007/PartnerControls"/>
    </lcf76f155ced4ddcb4097134ff3c332f>
    <SharedWithUsers xmlns="56052d12-c5f6-4126-89c4-acf2356c92cd">
      <UserInfo>
        <DisplayName>Narelle Bengtsson</DisplayName>
        <AccountId>142</AccountId>
        <AccountType/>
      </UserInfo>
    </SharedWithUsers>
    <ee6f1589b9dd4ac28ee0816d62cde59e xmlns="a23e9cc0-4274-4a56-9e0f-3ccadffaf5b5">
      <Terms xmlns="http://schemas.microsoft.com/office/infopath/2007/PartnerControls">
        <TermInfo xmlns="http://schemas.microsoft.com/office/infopath/2007/PartnerControls">
          <TermName xmlns="http://schemas.microsoft.com/office/infopath/2007/PartnerControls">Brand centre</TermName>
          <TermId xmlns="http://schemas.microsoft.com/office/infopath/2007/PartnerControls">1ea1fad8-3922-400b-bba3-5ca41cd7014d</TermId>
        </TermInfo>
      </Terms>
    </ee6f1589b9dd4ac28ee0816d62cde59e>
    <Last_x0020_Review_x0020_Date xmlns="56052d12-c5f6-4126-89c4-acf2356c92cd">2024-03-13T13:00:00+00:00</Last_x0020_Review_x0020_Date>
    <TaxCatchAllLabel xmlns="a23e9cc0-4274-4a56-9e0f-3ccadffaf5b5" xsi:nil="true"/>
    <i3bc5152b4ca4d9cabc2b1bd6a6d5d01 xmlns="a23e9cc0-4274-4a56-9e0f-3ccadffaf5b5">
      <Terms xmlns="http://schemas.microsoft.com/office/infopath/2007/PartnerControls"/>
    </i3bc5152b4ca4d9cabc2b1bd6a6d5d01>
    <Intranet_x0020_Keywords xmlns="56052d12-c5f6-4126-89c4-acf2356c92cd">powerpoint template</Intranet_x0020_Keywords>
    <ae4972cc8aad49a49463e0294b95f6f1 xmlns="56052d12-c5f6-4126-89c4-acf2356c92cd">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71e3c11b-1786-41ed-9072-54c901131225</TermId>
        </TermInfo>
      </Terms>
    </ae4972cc8aad49a49463e0294b95f6f1>
    <edad99cec3a542cfa62a6fe6a6cfdd63 xmlns="a23e9cc0-4274-4a56-9e0f-3ccadffaf5b5">
      <Terms xmlns="http://schemas.microsoft.com/office/infopath/2007/PartnerControls">
        <TermInfo xmlns="http://schemas.microsoft.com/office/infopath/2007/PartnerControls">
          <TermName xmlns="http://schemas.microsoft.com/office/infopath/2007/PartnerControls">Strategy and Capability</TermName>
          <TermId xmlns="http://schemas.microsoft.com/office/infopath/2007/PartnerControls">afb5752f-661c-477a-880f-24f4c26fd7fc</TermId>
        </TermInfo>
      </Terms>
    </edad99cec3a542cfa62a6fe6a6cfdd63>
    <g2ecd2a260554721861271d46d1b137e xmlns="a23e9cc0-4274-4a56-9e0f-3ccadffaf5b5">
      <Terms xmlns="http://schemas.microsoft.com/office/infopath/2007/PartnerControls">
        <TermInfo xmlns="http://schemas.microsoft.com/office/infopath/2007/PartnerControls">
          <TermName xmlns="http://schemas.microsoft.com/office/infopath/2007/PartnerControls">Communications and Engagement</TermName>
          <TermId xmlns="http://schemas.microsoft.com/office/infopath/2007/PartnerControls">cf014328-3e6f-4d93-ad35-5d6cadc79a09</TermId>
        </TermInfo>
      </Terms>
    </g2ecd2a260554721861271d46d1b137e>
    <Primary_x0020_Owner xmlns="56052d12-c5f6-4126-89c4-acf2356c92cd">
      <UserInfo>
        <DisplayName>Helen Fedele</DisplayName>
        <AccountId>708</AccountId>
        <AccountType/>
      </UserInfo>
    </Primary_x0020_Owner>
  </documentManagement>
</p:properties>
</file>

<file path=customXml/item2.xml><?xml version="1.0" encoding="utf-8"?>
<ct:contentTypeSchema xmlns:ct="http://schemas.microsoft.com/office/2006/metadata/contentType" xmlns:ma="http://schemas.microsoft.com/office/2006/metadata/properties/metaAttributes" ct:_="" ma:_="" ma:contentTypeName="Intranet Document" ma:contentTypeID="0x0101002263BCA439F98041A7E9951C2031473E00EED5109CE973AD4C85C06ECCDCB5CA69" ma:contentTypeVersion="34" ma:contentTypeDescription="" ma:contentTypeScope="" ma:versionID="a5cdc37e68712db61084db39e93cff9b">
  <xsd:schema xmlns:xsd="http://www.w3.org/2001/XMLSchema" xmlns:xs="http://www.w3.org/2001/XMLSchema" xmlns:p="http://schemas.microsoft.com/office/2006/metadata/properties" xmlns:ns2="56052d12-c5f6-4126-89c4-acf2356c92cd" xmlns:ns3="a23e9cc0-4274-4a56-9e0f-3ccadffaf5b5" xmlns:ns4="cceb0198-eded-4768-8da7-e081de18db1a" targetNamespace="http://schemas.microsoft.com/office/2006/metadata/properties" ma:root="true" ma:fieldsID="6472bcfb613a2062b7f34d5eb5409aa4" ns2:_="" ns3:_="" ns4:_="">
    <xsd:import namespace="56052d12-c5f6-4126-89c4-acf2356c92cd"/>
    <xsd:import namespace="a23e9cc0-4274-4a56-9e0f-3ccadffaf5b5"/>
    <xsd:import namespace="cceb0198-eded-4768-8da7-e081de18db1a"/>
    <xsd:element name="properties">
      <xsd:complexType>
        <xsd:sequence>
          <xsd:element name="documentManagement">
            <xsd:complexType>
              <xsd:all>
                <xsd:element ref="ns2:Intranet_x0020_Keywords"/>
                <xsd:element ref="ns2:Primary_x0020_Owner"/>
                <xsd:element ref="ns2:Last_x0020_Review_x0020_Date"/>
                <xsd:element ref="ns3:TaxCatchAllLabel" minOccurs="0"/>
                <xsd:element ref="ns3:edad99cec3a542cfa62a6fe6a6cfdd63" minOccurs="0"/>
                <xsd:element ref="ns3:i3bc5152b4ca4d9cabc2b1bd6a6d5d01" minOccurs="0"/>
                <xsd:element ref="ns2:ae4972cc8aad49a49463e0294b95f6f1" minOccurs="0"/>
                <xsd:element ref="ns3:ee6f1589b9dd4ac28ee0816d62cde59e" minOccurs="0"/>
                <xsd:element ref="ns3:g2ecd2a260554721861271d46d1b137e" minOccurs="0"/>
                <xsd:element ref="ns3:TaxCatchAll"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2:SharedWithUsers" minOccurs="0"/>
                <xsd:element ref="ns2:SharedWithDetails" minOccurs="0"/>
                <xsd:element ref="ns4:MediaServiceDateTaken" minOccurs="0"/>
                <xsd:element ref="ns4:MediaLengthInSeconds" minOccurs="0"/>
                <xsd:element ref="ns4:MediaServiceObjectDetectorVersions" minOccurs="0"/>
                <xsd:element ref="ns4:lcf76f155ced4ddcb4097134ff3c332f"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52d12-c5f6-4126-89c4-acf2356c92cd" elementFormDefault="qualified">
    <xsd:import namespace="http://schemas.microsoft.com/office/2006/documentManagement/types"/>
    <xsd:import namespace="http://schemas.microsoft.com/office/infopath/2007/PartnerControls"/>
    <xsd:element name="Intranet_x0020_Keywords" ma:index="7" ma:displayName="Intranet Keywords" ma:internalName="Intranet_x0020_Keywords" ma:readOnly="false">
      <xsd:simpleType>
        <xsd:restriction base="dms:Text">
          <xsd:maxLength value="255"/>
        </xsd:restriction>
      </xsd:simpleType>
    </xsd:element>
    <xsd:element name="Primary_x0020_Owner" ma:index="8" ma:displayName="Primary Owner" ma:list="UserInfo" ma:SharePointGroup="0" ma:internalName="Primary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ast_x0020_Review_x0020_Date" ma:index="9" ma:displayName="Last Review Date" ma:format="DateOnly" ma:internalName="Last_x0020_Review_x0020_Date">
      <xsd:simpleType>
        <xsd:restriction base="dms:DateTime"/>
      </xsd:simpleType>
    </xsd:element>
    <xsd:element name="ae4972cc8aad49a49463e0294b95f6f1" ma:index="16" ma:taxonomy="true" ma:internalName="ae4972cc8aad49a49463e0294b95f6f1" ma:taxonomyFieldName="Document_x0020_Type" ma:displayName="Document Type" ma:readOnly="false" ma:default="" ma:fieldId="{ae4972cc-8aad-49a4-9463-e0294b95f6f1}" ma:sspId="4280ef27-e2c6-4316-a668-c8fd401972f6" ma:termSetId="7af05ba5-dae2-44bd-a31b-9112acdbbb55" ma:anchorId="00000000-0000-0000-0000-000000000000" ma:open="fals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3e9cc0-4274-4a56-9e0f-3ccadffaf5b5" elementFormDefault="qualified">
    <xsd:import namespace="http://schemas.microsoft.com/office/2006/documentManagement/types"/>
    <xsd:import namespace="http://schemas.microsoft.com/office/infopath/2007/PartnerControls"/>
    <xsd:element name="TaxCatchAllLabel" ma:index="10" nillable="true" ma:displayName="Taxonomy Catch All Column1" ma:hidden="true" ma:list="{5ab23897-c660-49f3-8e06-9603c85bf0e5}" ma:internalName="TaxCatchAllLabel" ma:readOnly="false" ma:showField="CatchAllDataLabel" ma:web="56052d12-c5f6-4126-89c4-acf2356c92cd">
      <xsd:complexType>
        <xsd:complexContent>
          <xsd:extension base="dms:MultiChoiceLookup">
            <xsd:sequence>
              <xsd:element name="Value" type="dms:Lookup" maxOccurs="unbounded" minOccurs="0" nillable="true"/>
            </xsd:sequence>
          </xsd:extension>
        </xsd:complexContent>
      </xsd:complexType>
    </xsd:element>
    <xsd:element name="edad99cec3a542cfa62a6fe6a6cfdd63" ma:index="12" ma:taxonomy="true" ma:internalName="edad99cec3a542cfa62a6fe6a6cfdd63" ma:taxonomyFieldName="Division" ma:displayName="Division" ma:readOnly="false" ma:default="" ma:fieldId="{edad99ce-c3a5-42cf-a62a-6fe6a6cfdd63}" ma:sspId="4280ef27-e2c6-4316-a668-c8fd401972f6" ma:termSetId="22f1a8ce-99b9-4b0b-ac09-dd10e57f57fc" ma:anchorId="00000000-0000-0000-0000-000000000000" ma:open="false" ma:isKeyword="false">
      <xsd:complexType>
        <xsd:sequence>
          <xsd:element ref="pc:Terms" minOccurs="0" maxOccurs="1"/>
        </xsd:sequence>
      </xsd:complexType>
    </xsd:element>
    <xsd:element name="i3bc5152b4ca4d9cabc2b1bd6a6d5d01" ma:index="14" nillable="true" ma:taxonomy="true" ma:internalName="i3bc5152b4ca4d9cabc2b1bd6a6d5d01" ma:taxonomyFieldName="Branch" ma:displayName="Branch" ma:readOnly="false" ma:default="" ma:fieldId="{23bc5152-b4ca-4d9c-abc2-b1bd6a6d5d01}" ma:sspId="4280ef27-e2c6-4316-a668-c8fd401972f6" ma:termSetId="295a47c3-44d7-4cda-b3ef-638d5c7465d9" ma:anchorId="00000000-0000-0000-0000-000000000000" ma:open="false" ma:isKeyword="false">
      <xsd:complexType>
        <xsd:sequence>
          <xsd:element ref="pc:Terms" minOccurs="0" maxOccurs="1"/>
        </xsd:sequence>
      </xsd:complexType>
    </xsd:element>
    <xsd:element name="ee6f1589b9dd4ac28ee0816d62cde59e" ma:index="18" ma:taxonomy="true" ma:internalName="ee6f1589b9dd4ac28ee0816d62cde59e" ma:taxonomyFieldName="Topic" ma:displayName="Topic" ma:readOnly="false" ma:default="" ma:fieldId="{ee6f1589-b9dd-4ac2-8ee0-816d62cde59e}" ma:sspId="4280ef27-e2c6-4316-a668-c8fd401972f6" ma:termSetId="1e3a1a1b-d8b3-44bf-801e-7718e3b8dd24" ma:anchorId="00000000-0000-0000-0000-000000000000" ma:open="false" ma:isKeyword="false">
      <xsd:complexType>
        <xsd:sequence>
          <xsd:element ref="pc:Terms" minOccurs="0" maxOccurs="1"/>
        </xsd:sequence>
      </xsd:complexType>
    </xsd:element>
    <xsd:element name="g2ecd2a260554721861271d46d1b137e" ma:index="21" ma:taxonomy="true" ma:internalName="g2ecd2a260554721861271d46d1b137e" ma:taxonomyFieldName="Directorate" ma:displayName="Directorate" ma:readOnly="false" ma:default="" ma:fieldId="{02ecd2a2-6055-4721-8612-71d46d1b137e}" ma:sspId="4280ef27-e2c6-4316-a668-c8fd401972f6" ma:termSetId="186759c0-6aee-44f8-9c4f-2909fbf5052b"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5ab23897-c660-49f3-8e06-9603c85bf0e5}" ma:internalName="TaxCatchAll" ma:readOnly="false" ma:showField="CatchAllData" ma:web="56052d12-c5f6-4126-89c4-acf2356c92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eb0198-eded-4768-8da7-e081de18db1a"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hidden="true" ma:internalName="MediaServiceKeyPoints" ma:readOnly="true">
      <xsd:simpleType>
        <xsd:restriction base="dms:Note"/>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ternalName="MediaServiceDateTaken" ma:readOnly="true">
      <xsd:simpleType>
        <xsd:restriction base="dms:Text"/>
      </xsd:simpleType>
    </xsd:element>
    <xsd:element name="MediaLengthInSeconds" ma:index="34" nillable="true" ma:displayName="MediaLengthInSeconds" ma:hidden="true" ma:internalName="MediaLengthInSeconds" ma:readOnly="true">
      <xsd:simpleType>
        <xsd:restriction base="dms:Unknown"/>
      </xsd:simple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4280ef27-e2c6-4316-a668-c8fd401972f6" ma:termSetId="09814cd3-568e-fe90-9814-8d621ff8fb84" ma:anchorId="fba54fb3-c3e1-fe81-a776-ca4b69148c4d" ma:open="true" ma:isKeyword="false">
      <xsd:complexType>
        <xsd:sequence>
          <xsd:element ref="pc:Terms" minOccurs="0" maxOccurs="1"/>
        </xsd:sequence>
      </xsd:complex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85FD21-A505-45BD-8958-AB0224894CD5}">
  <ds:schemaRefs>
    <ds:schemaRef ds:uri="cceb0198-eded-4768-8da7-e081de18db1a"/>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 ds:uri="a23e9cc0-4274-4a56-9e0f-3ccadffaf5b5"/>
    <ds:schemaRef ds:uri="http://schemas.openxmlformats.org/package/2006/metadata/core-properties"/>
    <ds:schemaRef ds:uri="56052d12-c5f6-4126-89c4-acf2356c92c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6A2008B-18FC-4CC1-82BA-FFAA91A76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52d12-c5f6-4126-89c4-acf2356c92cd"/>
    <ds:schemaRef ds:uri="a23e9cc0-4274-4a56-9e0f-3ccadffaf5b5"/>
    <ds:schemaRef ds:uri="cceb0198-eded-4768-8da7-e081de18d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18CA06-5FE2-4AF2-88EB-2B9E8B6741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NESA-powerpoint-template</Template>
  <TotalTime>934</TotalTime>
  <Words>2241</Words>
  <Application>Microsoft Office PowerPoint</Application>
  <PresentationFormat>Widescreen</PresentationFormat>
  <Paragraphs>162</Paragraphs>
  <Slides>19</Slides>
  <Notes>15</Notes>
  <HiddenSlides>0</HiddenSlides>
  <MMClips>16</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Public Sans</vt:lpstr>
      <vt:lpstr>Public Sans SemiBold</vt:lpstr>
      <vt:lpstr>Wingdings 2</vt:lpstr>
      <vt:lpstr>Wingdings</vt:lpstr>
      <vt:lpstr>Arial</vt:lpstr>
      <vt:lpstr>Public Sans Light</vt:lpstr>
      <vt:lpstr>NSWG Corporate</vt:lpstr>
      <vt:lpstr>Placeholder</vt:lpstr>
      <vt:lpstr>HSC Minimum Standard – Writing Test</vt:lpstr>
      <vt:lpstr>Contents</vt:lpstr>
      <vt:lpstr>Acknowledgement of Country</vt:lpstr>
      <vt:lpstr>The Achievement Level Descriptions</vt:lpstr>
      <vt:lpstr>The Achievement Level Descriptions</vt:lpstr>
      <vt:lpstr>The Achievement Level Descriptions: Level 3</vt:lpstr>
      <vt:lpstr>The rubric</vt:lpstr>
      <vt:lpstr>What does the test involve?</vt:lpstr>
      <vt:lpstr>What does the test involve?</vt:lpstr>
      <vt:lpstr>Aligning responses to the Achievement Level Descriptions</vt:lpstr>
      <vt:lpstr>Sample answer: Carpenter (Page 1 of 3)</vt:lpstr>
      <vt:lpstr>Sample answer: Carpenter (Page 2 of 3)</vt:lpstr>
      <vt:lpstr>Sample answer: Carpenter (Page 3 of 3)</vt:lpstr>
      <vt:lpstr>What level is this response?</vt:lpstr>
      <vt:lpstr>Sample: Carpenter </vt:lpstr>
      <vt:lpstr>Sample: Carpenter </vt:lpstr>
      <vt:lpstr>Sample: Carpenter </vt:lpstr>
      <vt:lpstr>For more information Visit the HSC Minimum Standard section of the NESA website.  or Email:  lnsupport@nesa.nsw.edu.au Phone: 1800 200 955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Jean Hsu</dc:creator>
  <cp:keywords/>
  <dc:description/>
  <cp:lastModifiedBy>Liesl Williamson</cp:lastModifiedBy>
  <cp:revision>20</cp:revision>
  <dcterms:created xsi:type="dcterms:W3CDTF">2024-08-08T05:34:22Z</dcterms:created>
  <dcterms:modified xsi:type="dcterms:W3CDTF">2024-09-17T00:50:57Z</dcterms:modified>
  <cp:category/>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0x0101002263BCA439F98041A7E9951C2031473E00EED5109CE973AD4C85C06ECCDCB5CA69</vt:lpwstr>
  </property>
  <property fmtid="{D5CDD505-2E9C-101B-9397-08002B2CF9AE}" pid="3" name="MediaServiceImageTags">
    <vt:lpwstr/>
  </property>
  <property fmtid="{D5CDD505-2E9C-101B-9397-08002B2CF9AE}" pid="4" name="Topic">
    <vt:lpwstr>29;#Brand centre|1ea1fad8-3922-400b-bba3-5ca41cd7014d</vt:lpwstr>
  </property>
  <property fmtid="{D5CDD505-2E9C-101B-9397-08002B2CF9AE}" pid="5" name="Branch">
    <vt:lpwstr/>
  </property>
  <property fmtid="{D5CDD505-2E9C-101B-9397-08002B2CF9AE}" pid="6" name="Division">
    <vt:lpwstr>8;#Strategy and Capability|afb5752f-661c-477a-880f-24f4c26fd7fc</vt:lpwstr>
  </property>
  <property fmtid="{D5CDD505-2E9C-101B-9397-08002B2CF9AE}" pid="7" name="Document Type">
    <vt:lpwstr>24;#Templates|71e3c11b-1786-41ed-9072-54c901131225</vt:lpwstr>
  </property>
  <property fmtid="{D5CDD505-2E9C-101B-9397-08002B2CF9AE}" pid="8" name="Directorate">
    <vt:lpwstr>18;#Communications and Engagement|cf014328-3e6f-4d93-ad35-5d6cadc79a09</vt:lpwstr>
  </property>
</Properties>
</file>