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2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24" r:id="rId5"/>
    <p:sldMasterId id="2147483694" r:id="rId6"/>
  </p:sldMasterIdLst>
  <p:notesMasterIdLst>
    <p:notesMasterId r:id="rId12"/>
  </p:notesMasterIdLst>
  <p:handoutMasterIdLst>
    <p:handoutMasterId r:id="rId13"/>
  </p:handoutMasterIdLst>
  <p:sldIdLst>
    <p:sldId id="332" r:id="rId7"/>
    <p:sldId id="336" r:id="rId8"/>
    <p:sldId id="300" r:id="rId9"/>
    <p:sldId id="330" r:id="rId10"/>
    <p:sldId id="329" r:id="rId11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otes" id="{9102D73B-8542-41AF-8673-BCEF68A5FE73}">
          <p14:sldIdLst/>
        </p14:section>
        <p14:section name="Template" id="{BF716889-2818-4147-BE34-0B3BBEE60061}">
          <p14:sldIdLst>
            <p14:sldId id="332"/>
            <p14:sldId id="336"/>
            <p14:sldId id="300"/>
            <p14:sldId id="330"/>
            <p14:sldId id="32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267CD22-9476-1D9D-93CA-06334649AA06}" name="Marcus McCulloch" initials="MM" userId="S::Marcus.McCulloch@dpc.nsw.gov.au::c0c8c35b-235d-4b8e-91b8-202ef0ff7ab4" providerId="AD"/>
  <p188:author id="{C9CCB53B-924B-57E4-4317-69AE9486142B}" name="Harinniya Bhogal" initials="HB" userId="S::Harinniya.Bhogal@dpc.nsw.gov.au::d22ea813-7fa9-498f-ac50-c46acf63364a" providerId="AD"/>
  <p188:author id="{CFD3CBA4-C5E2-2778-FFAE-DBE0B148D0B4}" name="Marcus McCulloch" initials="MM" userId="3033f259f761919f" providerId="Windows Live"/>
  <p188:author id="{047CDAD6-7A18-E196-EFC5-CC436EA5C5EE}" name="Marcus McCulloch" initials="MM" userId="S::marcus.mcculloch@dpc.nsw.gov.au::c0c8c35b-235d-4b8e-91b8-202ef0ff7ab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BEBEB"/>
    <a:srgbClr val="F3E2E6"/>
    <a:srgbClr val="630019"/>
    <a:srgbClr val="F6ACB6"/>
    <a:srgbClr val="CBEDFD"/>
    <a:srgbClr val="D7153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0" d="100"/>
          <a:sy n="150" d="100"/>
        </p:scale>
        <p:origin x="28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43F5A19-4E20-4EDB-9EC8-DF02AC748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B4FC2-E151-470D-9291-01D2A5A6D3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F4B7B-ADA4-42BE-A113-1D67CA67812F}" type="datetimeFigureOut">
              <a:rPr lang="en-AU" smtClean="0"/>
              <a:t>3/08/2023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07DE46-ED0B-49F3-8199-C129451A46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DA6684-5527-4DB9-88B5-C4F66FB5F7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F8501-5769-46EC-B8B9-363B75FA99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79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F825C-382E-4C1A-82AB-BCE4AFD21ABE}" type="datetimeFigureOut">
              <a:rPr lang="en-AU" smtClean="0"/>
              <a:t>3/08/2023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158C4-A119-4B78-9DE8-A50001BC31D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10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360000"/>
            <a:ext cx="10741897" cy="23876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9583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1089858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0">
                <a:solidFill>
                  <a:schemeClr val="bg1"/>
                </a:solidFill>
                <a:latin typeface="Public Sans SemiBold" pitchFamily="2" charset="0"/>
              </a:defRPr>
            </a:lvl1pPr>
            <a:lvl2pPr>
              <a:spcAft>
                <a:spcPts val="0"/>
              </a:spcAft>
              <a:defRPr sz="1800">
                <a:solidFill>
                  <a:schemeClr val="bg1"/>
                </a:solidFill>
                <a:latin typeface="+mn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  <a:p>
            <a:pPr lvl="1"/>
            <a:r>
              <a:rPr lang="en-US"/>
              <a:t>Presenter title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00000" cy="1089858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00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1200" y="5840558"/>
            <a:ext cx="630000" cy="684882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312783"/>
            <a:ext cx="4500000" cy="2246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2"/>
                </a:solidFill>
                <a:latin typeface="Public Sans SemiBold" pitchFamily="2" charset="0"/>
              </a:defRPr>
            </a:lvl1pPr>
          </a:lstStyle>
          <a:p>
            <a:r>
              <a:rPr lang="en-US"/>
              <a:t>Descriptor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856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720000" cy="10096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9652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076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720000" cy="10096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9652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39564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ecomme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1" spcCol="180000"/>
          <a:lstStyle>
            <a:lvl1pPr>
              <a:defRPr sz="2000">
                <a:latin typeface="+mj-lt"/>
              </a:defRPr>
            </a:lvl1pPr>
            <a:lvl2pPr marL="540000" indent="-342000">
              <a:spcAft>
                <a:spcPts val="1200"/>
              </a:spcAft>
              <a:buFont typeface="+mj-lt"/>
              <a:buAutoNum type="romanLcPeriod"/>
              <a:defRPr sz="2000" b="0">
                <a:latin typeface="+mj-lt"/>
              </a:defRPr>
            </a:lvl2pPr>
            <a:lvl3pPr marL="1008000" indent="-342000">
              <a:spcBef>
                <a:spcPts val="0"/>
              </a:spcBef>
              <a:spcAft>
                <a:spcPts val="1200"/>
              </a:spcAft>
              <a:buFont typeface="+mj-lt"/>
              <a:buAutoNum type="alphaLcParenR"/>
              <a:defRPr sz="2000">
                <a:latin typeface="+mj-lt"/>
              </a:defRPr>
            </a:lvl3pPr>
            <a:lvl4pPr marL="1368000" indent="-342000">
              <a:spcAft>
                <a:spcPts val="1200"/>
              </a:spcAft>
              <a:buFont typeface="+mj-lt"/>
              <a:buAutoNum type="romanLcPeriod"/>
              <a:defRPr sz="2000">
                <a:latin typeface="+mj-lt"/>
              </a:defRPr>
            </a:lvl4pPr>
            <a:lvl5pPr marL="1764000" indent="-342000">
              <a:spcAft>
                <a:spcPts val="1200"/>
              </a:spcAft>
              <a:buFont typeface="+mj-lt"/>
              <a:buAutoNum type="arabicPeriod"/>
              <a:defRPr sz="20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3723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720000" cy="10096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40000"/>
            <a:ext cx="4680000" cy="39026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40000"/>
            <a:ext cx="6612000" cy="3902671"/>
          </a:xfrm>
        </p:spPr>
        <p:txBody>
          <a:bodyPr numCol="2" spcCol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994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90298" cy="10096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78588" cy="4185578"/>
          </a:xfrm>
        </p:spPr>
        <p:txBody>
          <a:bodyPr>
            <a:noAutofit/>
          </a:bodyPr>
          <a:lstStyle>
            <a:lvl1pPr>
              <a:defRPr sz="36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26425"/>
            <a:ext cx="3567113" cy="409575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Image caption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9342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000" y="1800000"/>
            <a:ext cx="56160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379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002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6276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, two column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2BBD760-6DEA-4064-8474-A197EF7B4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3E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2F79FF34-E700-48B3-9129-EB64DD6F10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1200" y="360321"/>
            <a:ext cx="630000" cy="6848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1749600"/>
            <a:ext cx="7560000" cy="90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2772000"/>
            <a:ext cx="7560000" cy="3314895"/>
          </a:xfrm>
        </p:spPr>
        <p:txBody>
          <a:bodyPr numCol="2" spcCol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6000" y="1748331"/>
            <a:ext cx="36720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E2A9009-B980-F33D-351A-CB3398BF3C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264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2BBD760-6DEA-4064-8474-A197EF7B4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2"/>
              </a:solidFill>
            </a:endParaRPr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B1FB6CEC-BF4E-4B7E-BF6A-CACDC5381E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1200" y="360321"/>
            <a:ext cx="630000" cy="6848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732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1"/>
            <a:ext cx="8532000" cy="2499670"/>
          </a:xfrm>
        </p:spPr>
        <p:txBody>
          <a:bodyPr numCol="3" spcCol="180000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17458" y="6516000"/>
            <a:ext cx="490542" cy="180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7899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76800"/>
            <a:ext cx="56587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087729" y="1749600"/>
            <a:ext cx="2744268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2000"/>
            <a:ext cx="5639998" cy="3197981"/>
          </a:xfrm>
        </p:spPr>
        <p:txBody>
          <a:bodyPr numCol="2" spcCol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177130"/>
            <a:ext cx="56587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76800"/>
            <a:ext cx="5976000" cy="460033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509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 SemiBold" pitchFamily="2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83765" y="388136"/>
            <a:ext cx="4009901" cy="26213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 SemiBold" pitchFamily="2" charset="0"/>
              </a:defRPr>
            </a:lvl1pPr>
          </a:lstStyle>
          <a:p>
            <a:r>
              <a:rPr lang="en-US"/>
              <a:t>Descriptor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8" y="1210731"/>
            <a:ext cx="6964836" cy="2689165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9" y="4259895"/>
            <a:ext cx="5135997" cy="1176813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00000" y="6025305"/>
            <a:ext cx="3600000" cy="558001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Public Sans SemiBold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bg1"/>
                </a:solidFill>
                <a:latin typeface="+mn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  <a:p>
            <a:pPr lvl="1"/>
            <a:r>
              <a:rPr lang="en-US"/>
              <a:t>Presenter title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64834" y="5838329"/>
            <a:ext cx="2700000" cy="744977"/>
          </a:xfrm>
        </p:spPr>
        <p:txBody>
          <a:bodyPr anchor="b">
            <a:noAutofit/>
          </a:bodyPr>
          <a:lstStyle>
            <a:lvl1pPr algn="r"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56000" y="388136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86268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2520000" cy="1009652"/>
          </a:xfrm>
        </p:spPr>
        <p:txBody>
          <a:bodyPr>
            <a:noAutofit/>
          </a:bodyPr>
          <a:lstStyle>
            <a:lvl1pPr>
              <a:defRPr sz="1800">
                <a:latin typeface="Public Sans SemiBold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726895"/>
          </a:xfrm>
        </p:spPr>
        <p:txBody>
          <a:bodyPr numCol="1" spcCol="180000"/>
          <a:lstStyle>
            <a:lvl1pPr>
              <a:defRPr sz="3600"/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87384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02000"/>
            <a:ext cx="12192000" cy="525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360000"/>
            <a:ext cx="7560000" cy="1009652"/>
          </a:xfrm>
        </p:spPr>
        <p:txBody>
          <a:bodyPr numCol="2" spcCol="180000"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857000" y="1611826"/>
            <a:ext cx="8478000" cy="451862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4375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884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360000"/>
            <a:ext cx="9531360" cy="100965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8000"/>
            <a:ext cx="4679995" cy="22216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4093697"/>
            <a:ext cx="4679994" cy="194837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58921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9" y="6173999"/>
            <a:ext cx="4703999" cy="180000"/>
          </a:xfrm>
        </p:spPr>
        <p:txBody>
          <a:bodyPr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Figure</a:t>
            </a:r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59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696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360000"/>
            <a:ext cx="9720000" cy="100965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316844"/>
            <a:ext cx="0" cy="3001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54163"/>
            <a:ext cx="7560000" cy="3938587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627688"/>
            <a:ext cx="7560000" cy="69031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>
                <a:latin typeface="Public Sans SemiBold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15425" y="3330000"/>
            <a:ext cx="2716213" cy="216275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23533" y="5627688"/>
            <a:ext cx="2716213" cy="69031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>
                <a:latin typeface="Public Sans SemiBold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25962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1A3F1C1-3AA5-49E1-9481-3B7111F85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9720000" cy="100965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999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90453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90453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4375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59563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668512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97023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360000"/>
            <a:ext cx="10741897" cy="23876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9583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1089858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0">
                <a:solidFill>
                  <a:schemeClr val="bg1"/>
                </a:solidFill>
                <a:latin typeface="Public Sans SemiBold" pitchFamily="2" charset="0"/>
              </a:defRPr>
            </a:lvl1pPr>
            <a:lvl2pPr>
              <a:spcAft>
                <a:spcPts val="0"/>
              </a:spcAft>
              <a:defRPr sz="1800">
                <a:solidFill>
                  <a:schemeClr val="bg1"/>
                </a:solidFill>
                <a:latin typeface="+mn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  <a:p>
            <a:pPr lvl="1"/>
            <a:r>
              <a:rPr lang="en-US"/>
              <a:t>Presenter title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00000" cy="1089858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00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1200" y="5840558"/>
            <a:ext cx="630000" cy="684882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312783"/>
            <a:ext cx="4500000" cy="2246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2"/>
                </a:solidFill>
                <a:latin typeface="Public Sans SemiBold" pitchFamily="2" charset="0"/>
              </a:defRPr>
            </a:lvl1pPr>
          </a:lstStyle>
          <a:p>
            <a:r>
              <a:rPr lang="en-US"/>
              <a:t>Descriptor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6626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 SemiBold" pitchFamily="2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83765" y="388136"/>
            <a:ext cx="4009901" cy="26213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 SemiBold" pitchFamily="2" charset="0"/>
              </a:defRPr>
            </a:lvl1pPr>
          </a:lstStyle>
          <a:p>
            <a:r>
              <a:rPr lang="en-US"/>
              <a:t>Descriptor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8" y="1210731"/>
            <a:ext cx="6964836" cy="2689165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9" y="4259895"/>
            <a:ext cx="5135997" cy="1176813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00000" y="6025305"/>
            <a:ext cx="3600000" cy="558001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Public Sans SemiBold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bg1"/>
                </a:solidFill>
                <a:latin typeface="+mn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  <a:p>
            <a:pPr lvl="1"/>
            <a:r>
              <a:rPr lang="en-US"/>
              <a:t>Presenter title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64834" y="5838329"/>
            <a:ext cx="2700000" cy="744977"/>
          </a:xfrm>
        </p:spPr>
        <p:txBody>
          <a:bodyPr anchor="b">
            <a:noAutofit/>
          </a:bodyPr>
          <a:lstStyle>
            <a:lvl1pPr algn="r"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56000" y="388136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14618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 SemiBold" pitchFamily="2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 SemiBold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879733"/>
            <a:ext cx="4500000" cy="2679008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21353"/>
            <a:ext cx="4500000" cy="1176813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" y="5040001"/>
            <a:ext cx="4500000" cy="108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Public Sans SemiBold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bg1"/>
                </a:solidFill>
                <a:latin typeface="+mn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  <a:p>
            <a:pPr lvl="1"/>
            <a:r>
              <a:rPr lang="en-US"/>
              <a:t>Presenter title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6120001"/>
            <a:ext cx="2700000" cy="280136"/>
          </a:xfrm>
        </p:spPr>
        <p:txBody>
          <a:bodyPr anchor="t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9"/>
            <a:ext cx="4500000" cy="5121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 SemiBold" pitchFamily="2" charset="0"/>
              </a:defRPr>
            </a:lvl1pPr>
          </a:lstStyle>
          <a:p>
            <a:r>
              <a:rPr lang="en-US"/>
              <a:t>Descriptor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226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 SemiBold" pitchFamily="2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 SemiBold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879733"/>
            <a:ext cx="4500000" cy="2679008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21353"/>
            <a:ext cx="4500000" cy="1176813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" y="5040001"/>
            <a:ext cx="4500000" cy="108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Public Sans SemiBold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bg1"/>
                </a:solidFill>
                <a:latin typeface="+mn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  <a:p>
            <a:pPr lvl="1"/>
            <a:r>
              <a:rPr lang="en-US"/>
              <a:t>Presenter title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6120001"/>
            <a:ext cx="2700000" cy="280136"/>
          </a:xfrm>
        </p:spPr>
        <p:txBody>
          <a:bodyPr anchor="t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9"/>
            <a:ext cx="4500000" cy="5121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 SemiBold" pitchFamily="2" charset="0"/>
              </a:defRPr>
            </a:lvl1pPr>
          </a:lstStyle>
          <a:p>
            <a:r>
              <a:rPr lang="en-US"/>
              <a:t>Descriptor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81323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1082092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 SemiBold" pitchFamily="2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12924" y="0"/>
            <a:ext cx="5079073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872196"/>
            <a:ext cx="4500000" cy="2679008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13816"/>
            <a:ext cx="4500000" cy="1176813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5033423"/>
            <a:ext cx="4499999" cy="108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Public Sans SemiBold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bg1"/>
                </a:solidFill>
                <a:latin typeface="+mn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  <a:p>
            <a:pPr lvl="1"/>
            <a:r>
              <a:rPr lang="en-US"/>
              <a:t>Presenter title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6120001"/>
            <a:ext cx="2700000" cy="280136"/>
          </a:xfrm>
        </p:spPr>
        <p:txBody>
          <a:bodyPr anchor="t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59999"/>
            <a:ext cx="4500000" cy="5121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 SemiBold" pitchFamily="2" charset="0"/>
              </a:defRPr>
            </a:lvl1pPr>
          </a:lstStyle>
          <a:p>
            <a:r>
              <a:rPr lang="en-US"/>
              <a:t>Descriptor</a:t>
            </a:r>
            <a:endParaRPr lang="en-AU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01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0469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082092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 SemiBold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872196"/>
            <a:ext cx="4500000" cy="2679008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13816"/>
            <a:ext cx="4500000" cy="1176813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tx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5033423"/>
            <a:ext cx="4499999" cy="108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tx1"/>
                </a:solidFill>
                <a:latin typeface="Public Sans SemiBold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1"/>
                </a:solidFill>
                <a:latin typeface="+mn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  <a:p>
            <a:pPr lvl="1"/>
            <a:r>
              <a:rPr lang="en-US"/>
              <a:t>Presenter title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6120001"/>
            <a:ext cx="2700000" cy="280136"/>
          </a:xfrm>
        </p:spPr>
        <p:txBody>
          <a:bodyPr anchor="t">
            <a:noAutofit/>
          </a:bodyPr>
          <a:lstStyle>
            <a:lvl1pPr algn="l">
              <a:defRPr sz="1800" b="0">
                <a:solidFill>
                  <a:schemeClr val="tx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59999"/>
            <a:ext cx="4500000" cy="5121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 SemiBold" pitchFamily="2" charset="0"/>
              </a:defRPr>
            </a:lvl1pPr>
          </a:lstStyle>
          <a:p>
            <a:r>
              <a:rPr lang="en-US"/>
              <a:t>Descriptor</a:t>
            </a:r>
            <a:endParaRPr lang="en-AU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01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3200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330000"/>
            <a:ext cx="12192001" cy="3528000"/>
          </a:xfrm>
          <a:prstGeom prst="rect">
            <a:avLst/>
          </a:prstGeom>
          <a:solidFill>
            <a:srgbClr val="6300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6A6961-24E6-4839-AA27-A340B1809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1566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1566000"/>
            <a:ext cx="12192001" cy="176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3876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9583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247670"/>
            <a:ext cx="4500000" cy="2246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2"/>
                </a:solidFill>
                <a:latin typeface="Public Sans SemiBold" pitchFamily="2" charset="0"/>
              </a:defRPr>
            </a:lvl1pPr>
          </a:lstStyle>
          <a:p>
            <a:r>
              <a:rPr lang="en-US"/>
              <a:t>Descriptor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78925" y="4071600"/>
            <a:ext cx="2778613" cy="27864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Public Sans ExtraLight" pitchFamily="2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pic>
        <p:nvPicPr>
          <p:cNvPr id="10" name="Picture 9" descr="NSW Government logo">
            <a:extLst>
              <a:ext uri="{FF2B5EF4-FFF2-40B4-BE49-F238E27FC236}">
                <a16:creationId xmlns:a16="http://schemas.microsoft.com/office/drawing/2014/main" id="{4614E832-4BCC-4853-BB8C-E93D74BE52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1200" y="360321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715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264283"/>
            <a:ext cx="10242886" cy="1009606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812283"/>
            <a:ext cx="10242886" cy="523717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216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2"/>
                </a:solidFill>
                <a:latin typeface="Public Sans SemiBold" pitchFamily="2" charset="0"/>
              </a:defRPr>
            </a:lvl1pPr>
          </a:lstStyle>
          <a:p>
            <a:r>
              <a:rPr lang="en-US"/>
              <a:t>Descriptor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778613" cy="1938372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2"/>
                </a:solidFill>
                <a:latin typeface="Public Sans ExtraLight" pitchFamily="2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pic>
        <p:nvPicPr>
          <p:cNvPr id="9" name="Picture 8" descr="NSW Government logo">
            <a:extLst>
              <a:ext uri="{FF2B5EF4-FFF2-40B4-BE49-F238E27FC236}">
                <a16:creationId xmlns:a16="http://schemas.microsoft.com/office/drawing/2014/main" id="{27C4C535-7E4B-4B48-BCD8-F680CCDFEE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1200" y="360321"/>
            <a:ext cx="630000" cy="684882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9910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02000"/>
            <a:ext cx="12192000" cy="5256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720000" cy="10096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3" y="1800001"/>
            <a:ext cx="11447462" cy="4409998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17458" y="6516000"/>
            <a:ext cx="490542" cy="180000"/>
          </a:xfrm>
        </p:spPr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31500D84-B80C-4FFE-7A6C-6C0D6702F7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94572" y="1625597"/>
            <a:ext cx="4997428" cy="5232401"/>
          </a:xfrm>
        </p:spPr>
      </p:sp>
    </p:spTree>
    <p:extLst>
      <p:ext uri="{BB962C8B-B14F-4D97-AF65-F5344CB8AC3E}">
        <p14:creationId xmlns:p14="http://schemas.microsoft.com/office/powerpoint/2010/main" val="37626583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720000" cy="10096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3" y="1620000"/>
            <a:ext cx="11447462" cy="450000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3" name="Title 11">
            <a:extLst>
              <a:ext uri="{FF2B5EF4-FFF2-40B4-BE49-F238E27FC236}">
                <a16:creationId xmlns:a16="http://schemas.microsoft.com/office/drawing/2014/main" id="{48A94ED9-B727-3094-5941-BFA4190DCD18}"/>
              </a:ext>
            </a:extLst>
          </p:cNvPr>
          <p:cNvSpPr txBox="1">
            <a:spLocks/>
          </p:cNvSpPr>
          <p:nvPr userDrawn="1"/>
        </p:nvSpPr>
        <p:spPr>
          <a:xfrm>
            <a:off x="-121920" y="226240"/>
            <a:ext cx="12122331" cy="14773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200">
                <a:solidFill>
                  <a:srgbClr val="FF0000"/>
                </a:solidFill>
              </a:rPr>
              <a:t>OFFICIAL: Sensitive - NSW Cabinet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15B707B0-D479-B9FA-18AA-43E20CD203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94572" y="1625597"/>
            <a:ext cx="4997428" cy="5232401"/>
          </a:xfrm>
          <a:noFill/>
          <a:effectLst>
            <a:glow>
              <a:schemeClr val="accent3">
                <a:alpha val="22000"/>
              </a:schemeClr>
            </a:glow>
          </a:effec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27457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720000" cy="10096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9652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93644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720000" cy="10096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9652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537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46037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720000" cy="10096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40000"/>
            <a:ext cx="4680000" cy="39026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40000"/>
            <a:ext cx="6612000" cy="3902671"/>
          </a:xfrm>
        </p:spPr>
        <p:txBody>
          <a:bodyPr numCol="2" spcCol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9796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1082092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 SemiBold" pitchFamily="2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12924" y="0"/>
            <a:ext cx="5079073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872196"/>
            <a:ext cx="4500000" cy="2679008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13816"/>
            <a:ext cx="4500000" cy="1176813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5033423"/>
            <a:ext cx="4499999" cy="108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Public Sans SemiBold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bg1"/>
                </a:solidFill>
                <a:latin typeface="+mn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  <a:p>
            <a:pPr lvl="1"/>
            <a:r>
              <a:rPr lang="en-US"/>
              <a:t>Presenter title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6120001"/>
            <a:ext cx="2700000" cy="280136"/>
          </a:xfrm>
        </p:spPr>
        <p:txBody>
          <a:bodyPr anchor="t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59999"/>
            <a:ext cx="4500000" cy="5121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 SemiBold" pitchFamily="2" charset="0"/>
              </a:defRPr>
            </a:lvl1pPr>
          </a:lstStyle>
          <a:p>
            <a:r>
              <a:rPr lang="en-US"/>
              <a:t>Descriptor</a:t>
            </a:r>
            <a:endParaRPr lang="en-AU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01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4141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90298" cy="10096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78588" cy="4185578"/>
          </a:xfrm>
        </p:spPr>
        <p:txBody>
          <a:bodyPr>
            <a:noAutofit/>
          </a:bodyPr>
          <a:lstStyle>
            <a:lvl1pPr>
              <a:defRPr sz="36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26425"/>
            <a:ext cx="3567113" cy="409575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Image caption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92600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000" y="1800000"/>
            <a:ext cx="56160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26880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002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42173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, two column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2BBD760-6DEA-4064-8474-A197EF7B4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3E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2F79FF34-E700-48B3-9129-EB64DD6F10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1200" y="360321"/>
            <a:ext cx="630000" cy="6848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1749600"/>
            <a:ext cx="7560000" cy="90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2772000"/>
            <a:ext cx="7560000" cy="3314895"/>
          </a:xfrm>
        </p:spPr>
        <p:txBody>
          <a:bodyPr numCol="2" spcCol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6000" y="1748331"/>
            <a:ext cx="36720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E2A9009-B980-F33D-351A-CB3398BF3C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54833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2BBD760-6DEA-4064-8474-A197EF7B4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2"/>
              </a:solidFill>
            </a:endParaRPr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B1FB6CEC-BF4E-4B7E-BF6A-CACDC5381E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1200" y="360321"/>
            <a:ext cx="630000" cy="6848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732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1"/>
            <a:ext cx="8532000" cy="2499670"/>
          </a:xfrm>
        </p:spPr>
        <p:txBody>
          <a:bodyPr numCol="3" spcCol="180000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17458" y="6516000"/>
            <a:ext cx="490542" cy="180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62759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76800"/>
            <a:ext cx="56587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087729" y="1749600"/>
            <a:ext cx="2744268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2000"/>
            <a:ext cx="5639998" cy="3197981"/>
          </a:xfrm>
        </p:spPr>
        <p:txBody>
          <a:bodyPr numCol="2" spcCol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177130"/>
            <a:ext cx="56587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76800"/>
            <a:ext cx="5976000" cy="460033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014314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2520000" cy="1009652"/>
          </a:xfrm>
        </p:spPr>
        <p:txBody>
          <a:bodyPr>
            <a:noAutofit/>
          </a:bodyPr>
          <a:lstStyle>
            <a:lvl1pPr>
              <a:defRPr sz="1800">
                <a:latin typeface="Public Sans SemiBold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726895"/>
          </a:xfrm>
        </p:spPr>
        <p:txBody>
          <a:bodyPr numCol="1" spcCol="180000"/>
          <a:lstStyle>
            <a:lvl1pPr>
              <a:defRPr sz="3600"/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31113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02000"/>
            <a:ext cx="12192000" cy="525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360000"/>
            <a:ext cx="7560000" cy="1009652"/>
          </a:xfrm>
        </p:spPr>
        <p:txBody>
          <a:bodyPr numCol="2" spcCol="180000"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857000" y="1611826"/>
            <a:ext cx="8478000" cy="451862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4375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702124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360000"/>
            <a:ext cx="9531360" cy="100965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8000"/>
            <a:ext cx="4679995" cy="22216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4093697"/>
            <a:ext cx="4679994" cy="194837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58921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9" y="6173999"/>
            <a:ext cx="4703999" cy="180000"/>
          </a:xfrm>
        </p:spPr>
        <p:txBody>
          <a:bodyPr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Figure</a:t>
            </a:r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59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49069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360000"/>
            <a:ext cx="9720000" cy="100965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316844"/>
            <a:ext cx="0" cy="3001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54163"/>
            <a:ext cx="7560000" cy="3938587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627688"/>
            <a:ext cx="7560000" cy="69031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>
                <a:latin typeface="Public Sans SemiBold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15425" y="3330000"/>
            <a:ext cx="2716213" cy="216275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23533" y="5627688"/>
            <a:ext cx="2716213" cy="69031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>
                <a:latin typeface="Public Sans SemiBold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53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082092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 SemiBold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872196"/>
            <a:ext cx="4500000" cy="2679008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13816"/>
            <a:ext cx="4500000" cy="1176813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tx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5033423"/>
            <a:ext cx="4499999" cy="108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tx1"/>
                </a:solidFill>
                <a:latin typeface="Public Sans SemiBold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1"/>
                </a:solidFill>
                <a:latin typeface="+mn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  <a:p>
            <a:pPr lvl="1"/>
            <a:r>
              <a:rPr lang="en-US"/>
              <a:t>Presenter title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6120001"/>
            <a:ext cx="2700000" cy="280136"/>
          </a:xfrm>
        </p:spPr>
        <p:txBody>
          <a:bodyPr anchor="t">
            <a:noAutofit/>
          </a:bodyPr>
          <a:lstStyle>
            <a:lvl1pPr algn="l">
              <a:defRPr sz="1800" b="0">
                <a:solidFill>
                  <a:schemeClr val="tx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59999"/>
            <a:ext cx="4500000" cy="5121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 SemiBold" pitchFamily="2" charset="0"/>
              </a:defRPr>
            </a:lvl1pPr>
          </a:lstStyle>
          <a:p>
            <a:r>
              <a:rPr lang="en-US"/>
              <a:t>Descriptor</a:t>
            </a:r>
            <a:endParaRPr lang="en-AU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01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51876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1A3F1C1-3AA5-49E1-9481-3B7111F85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9720000" cy="100965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999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90453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90453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4375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77221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14501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53961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B561EF8-1224-43F9-9074-96C48F6BA22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3275" y="1853988"/>
            <a:ext cx="5178725" cy="39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28F114D6-71D0-44B0-955F-D96A2B62F97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20000" y="1853988"/>
            <a:ext cx="5178725" cy="39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9CA941-E218-49A3-B55B-69A27AF40D5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7217153-25B9-45C8-9E70-28BD194F9C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21149" y="6498723"/>
            <a:ext cx="4114800" cy="153888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OFFICIAL: Sensitive - NSW Cabinet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37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B561EF8-1224-43F9-9074-96C48F6BA22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3275" y="1853988"/>
            <a:ext cx="11010859" cy="3951500"/>
          </a:xfrm>
        </p:spPr>
        <p:txBody>
          <a:bodyPr/>
          <a:lstStyle>
            <a:lvl3pPr>
              <a:buClr>
                <a:schemeClr val="tx2"/>
              </a:buClr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ACA4E-069D-4351-A086-47231CC0966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b="1"/>
            </a:lvl1pPr>
          </a:lstStyle>
          <a:p>
            <a:fld id="{6445CA75-65CF-428D-AAFD-249FBBE0F4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CBB9F-C8C0-42D7-BCE5-B450F14705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993158" y="6503401"/>
            <a:ext cx="2205684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 b="1">
                <a:solidFill>
                  <a:schemeClr val="accent1"/>
                </a:solidFill>
              </a:defRPr>
            </a:lvl1pPr>
          </a:lstStyle>
          <a:p>
            <a:r>
              <a:rPr lang="en-AU"/>
              <a:t>OFFICIAL: Sensitive - NSW Cabinet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01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B11D287-D165-4BC7-AD0A-6C1F8ACE2230}"/>
              </a:ext>
            </a:extLst>
          </p:cNvPr>
          <p:cNvSpPr/>
          <p:nvPr userDrawn="1"/>
        </p:nvSpPr>
        <p:spPr>
          <a:xfrm>
            <a:off x="0" y="1442243"/>
            <a:ext cx="12192000" cy="3960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B65DF1F-030D-46F3-993A-B1C1FE6042D9}"/>
              </a:ext>
            </a:extLst>
          </p:cNvPr>
          <p:cNvSpPr>
            <a:spLocks/>
          </p:cNvSpPr>
          <p:nvPr userDrawn="1"/>
        </p:nvSpPr>
        <p:spPr bwMode="auto">
          <a:xfrm>
            <a:off x="8855787" y="1909382"/>
            <a:ext cx="3348913" cy="3506376"/>
          </a:xfrm>
          <a:custGeom>
            <a:avLst/>
            <a:gdLst>
              <a:gd name="connsiteX0" fmla="*/ 1715698 w 4997428"/>
              <a:gd name="connsiteY0" fmla="*/ 3352613 h 5232402"/>
              <a:gd name="connsiteX1" fmla="*/ 2156976 w 4997428"/>
              <a:gd name="connsiteY1" fmla="*/ 4593909 h 5232402"/>
              <a:gd name="connsiteX2" fmla="*/ 2675550 w 4997428"/>
              <a:gd name="connsiteY2" fmla="*/ 5232402 h 5232402"/>
              <a:gd name="connsiteX3" fmla="*/ 1556212 w 4997428"/>
              <a:gd name="connsiteY3" fmla="*/ 5232402 h 5232402"/>
              <a:gd name="connsiteX4" fmla="*/ 33267 w 4997428"/>
              <a:gd name="connsiteY4" fmla="*/ 4501998 h 5232402"/>
              <a:gd name="connsiteX5" fmla="*/ 32778 w 4997428"/>
              <a:gd name="connsiteY5" fmla="*/ 4501509 h 5232402"/>
              <a:gd name="connsiteX6" fmla="*/ 0 w 4997428"/>
              <a:gd name="connsiteY6" fmla="*/ 4392486 h 5232402"/>
              <a:gd name="connsiteX7" fmla="*/ 77786 w 4997428"/>
              <a:gd name="connsiteY7" fmla="*/ 4231641 h 5232402"/>
              <a:gd name="connsiteX8" fmla="*/ 150191 w 4997428"/>
              <a:gd name="connsiteY8" fmla="*/ 4183240 h 5232402"/>
              <a:gd name="connsiteX9" fmla="*/ 150680 w 4997428"/>
              <a:gd name="connsiteY9" fmla="*/ 4182752 h 5232402"/>
              <a:gd name="connsiteX10" fmla="*/ 151170 w 4997428"/>
              <a:gd name="connsiteY10" fmla="*/ 4182263 h 5232402"/>
              <a:gd name="connsiteX11" fmla="*/ 300382 w 4997428"/>
              <a:gd name="connsiteY11" fmla="*/ 4080573 h 5232402"/>
              <a:gd name="connsiteX12" fmla="*/ 353707 w 4997428"/>
              <a:gd name="connsiteY12" fmla="*/ 4045862 h 5232402"/>
              <a:gd name="connsiteX13" fmla="*/ 1076776 w 4997428"/>
              <a:gd name="connsiteY13" fmla="*/ 3635682 h 5232402"/>
              <a:gd name="connsiteX14" fmla="*/ 1715698 w 4997428"/>
              <a:gd name="connsiteY14" fmla="*/ 3352613 h 5232402"/>
              <a:gd name="connsiteX15" fmla="*/ 863321 w 4997428"/>
              <a:gd name="connsiteY15" fmla="*/ 2153521 h 5232402"/>
              <a:gd name="connsiteX16" fmla="*/ 947042 w 4997428"/>
              <a:gd name="connsiteY16" fmla="*/ 2154010 h 5232402"/>
              <a:gd name="connsiteX17" fmla="*/ 1593308 w 4997428"/>
              <a:gd name="connsiteY17" fmla="*/ 2189739 h 5232402"/>
              <a:gd name="connsiteX18" fmla="*/ 1677518 w 4997428"/>
              <a:gd name="connsiteY18" fmla="*/ 3136317 h 5232402"/>
              <a:gd name="connsiteX19" fmla="*/ 974949 w 4997428"/>
              <a:gd name="connsiteY19" fmla="*/ 3444665 h 5232402"/>
              <a:gd name="connsiteX20" fmla="*/ 428560 w 4997428"/>
              <a:gd name="connsiteY20" fmla="*/ 2363980 h 5232402"/>
              <a:gd name="connsiteX21" fmla="*/ 460384 w 4997428"/>
              <a:gd name="connsiteY21" fmla="*/ 2250430 h 5232402"/>
              <a:gd name="connsiteX22" fmla="*/ 616075 w 4997428"/>
              <a:gd name="connsiteY22" fmla="*/ 2157926 h 5232402"/>
              <a:gd name="connsiteX23" fmla="*/ 863321 w 4997428"/>
              <a:gd name="connsiteY23" fmla="*/ 2153521 h 5232402"/>
              <a:gd name="connsiteX24" fmla="*/ 3345492 w 4997428"/>
              <a:gd name="connsiteY24" fmla="*/ 1662983 h 5232402"/>
              <a:gd name="connsiteX25" fmla="*/ 3391977 w 4997428"/>
              <a:gd name="connsiteY25" fmla="*/ 1682541 h 5232402"/>
              <a:gd name="connsiteX26" fmla="*/ 3439930 w 4997428"/>
              <a:gd name="connsiteY26" fmla="*/ 1722147 h 5232402"/>
              <a:gd name="connsiteX27" fmla="*/ 3577428 w 4997428"/>
              <a:gd name="connsiteY27" fmla="*/ 1839987 h 5232402"/>
              <a:gd name="connsiteX28" fmla="*/ 4022218 w 4997428"/>
              <a:gd name="connsiteY28" fmla="*/ 2282497 h 5232402"/>
              <a:gd name="connsiteX29" fmla="*/ 4935285 w 4997428"/>
              <a:gd name="connsiteY29" fmla="*/ 3795833 h 5232402"/>
              <a:gd name="connsiteX30" fmla="*/ 4997428 w 4997428"/>
              <a:gd name="connsiteY30" fmla="*/ 4005598 h 5232402"/>
              <a:gd name="connsiteX31" fmla="*/ 4997428 w 4997428"/>
              <a:gd name="connsiteY31" fmla="*/ 5232402 h 5232402"/>
              <a:gd name="connsiteX32" fmla="*/ 3778538 w 4997428"/>
              <a:gd name="connsiteY32" fmla="*/ 5232402 h 5232402"/>
              <a:gd name="connsiteX33" fmla="*/ 3309772 w 4997428"/>
              <a:gd name="connsiteY33" fmla="*/ 4529764 h 5232402"/>
              <a:gd name="connsiteX34" fmla="*/ 3134596 w 4997428"/>
              <a:gd name="connsiteY34" fmla="*/ 3215925 h 5232402"/>
              <a:gd name="connsiteX35" fmla="*/ 3263287 w 4997428"/>
              <a:gd name="connsiteY35" fmla="*/ 1857590 h 5232402"/>
              <a:gd name="connsiteX36" fmla="*/ 3286774 w 4997428"/>
              <a:gd name="connsiteY36" fmla="*/ 1742195 h 5232402"/>
              <a:gd name="connsiteX37" fmla="*/ 3345492 w 4997428"/>
              <a:gd name="connsiteY37" fmla="*/ 1662983 h 5232402"/>
              <a:gd name="connsiteX38" fmla="*/ 1985716 w 4997428"/>
              <a:gd name="connsiteY38" fmla="*/ 829675 h 5232402"/>
              <a:gd name="connsiteX39" fmla="*/ 2042469 w 4997428"/>
              <a:gd name="connsiteY39" fmla="*/ 842388 h 5232402"/>
              <a:gd name="connsiteX40" fmla="*/ 2043448 w 4997428"/>
              <a:gd name="connsiteY40" fmla="*/ 842877 h 5232402"/>
              <a:gd name="connsiteX41" fmla="*/ 2043937 w 4997428"/>
              <a:gd name="connsiteY41" fmla="*/ 842877 h 5232402"/>
              <a:gd name="connsiteX42" fmla="*/ 2127599 w 4997428"/>
              <a:gd name="connsiteY42" fmla="*/ 878572 h 5232402"/>
              <a:gd name="connsiteX43" fmla="*/ 2337487 w 4997428"/>
              <a:gd name="connsiteY43" fmla="*/ 973433 h 5232402"/>
              <a:gd name="connsiteX44" fmla="*/ 2367820 w 4997428"/>
              <a:gd name="connsiteY44" fmla="*/ 987614 h 5232402"/>
              <a:gd name="connsiteX45" fmla="*/ 3151109 w 4997428"/>
              <a:gd name="connsiteY45" fmla="*/ 1421823 h 5232402"/>
              <a:gd name="connsiteX46" fmla="*/ 3235749 w 4997428"/>
              <a:gd name="connsiteY46" fmla="*/ 1474632 h 5232402"/>
              <a:gd name="connsiteX47" fmla="*/ 3077722 w 4997428"/>
              <a:gd name="connsiteY47" fmla="*/ 1695160 h 5232402"/>
              <a:gd name="connsiteX48" fmla="*/ 3075765 w 4997428"/>
              <a:gd name="connsiteY48" fmla="*/ 1705428 h 5232402"/>
              <a:gd name="connsiteX49" fmla="*/ 2920183 w 4997428"/>
              <a:gd name="connsiteY49" fmla="*/ 3215871 h 5232402"/>
              <a:gd name="connsiteX50" fmla="*/ 3104141 w 4997428"/>
              <a:gd name="connsiteY50" fmla="*/ 4592334 h 5232402"/>
              <a:gd name="connsiteX51" fmla="*/ 3470100 w 4997428"/>
              <a:gd name="connsiteY51" fmla="*/ 5232402 h 5232402"/>
              <a:gd name="connsiteX52" fmla="*/ 3038092 w 4997428"/>
              <a:gd name="connsiteY52" fmla="*/ 5232402 h 5232402"/>
              <a:gd name="connsiteX53" fmla="*/ 2341890 w 4997428"/>
              <a:gd name="connsiteY53" fmla="*/ 4487205 h 5232402"/>
              <a:gd name="connsiteX54" fmla="*/ 1804694 w 4997428"/>
              <a:gd name="connsiteY54" fmla="*/ 1983166 h 5232402"/>
              <a:gd name="connsiteX55" fmla="*/ 1838941 w 4997428"/>
              <a:gd name="connsiteY55" fmla="*/ 1229656 h 5232402"/>
              <a:gd name="connsiteX56" fmla="*/ 1870743 w 4997428"/>
              <a:gd name="connsiteY56" fmla="*/ 939205 h 5232402"/>
              <a:gd name="connsiteX57" fmla="*/ 1985716 w 4997428"/>
              <a:gd name="connsiteY57" fmla="*/ 829675 h 5232402"/>
              <a:gd name="connsiteX58" fmla="*/ 3454840 w 4997428"/>
              <a:gd name="connsiteY58" fmla="*/ 225284 h 5232402"/>
              <a:gd name="connsiteX59" fmla="*/ 3475877 w 4997428"/>
              <a:gd name="connsiteY59" fmla="*/ 226752 h 5232402"/>
              <a:gd name="connsiteX60" fmla="*/ 3476366 w 4997428"/>
              <a:gd name="connsiteY60" fmla="*/ 227241 h 5232402"/>
              <a:gd name="connsiteX61" fmla="*/ 3477345 w 4997428"/>
              <a:gd name="connsiteY61" fmla="*/ 227241 h 5232402"/>
              <a:gd name="connsiteX62" fmla="*/ 3527736 w 4997428"/>
              <a:gd name="connsiteY62" fmla="*/ 247791 h 5232402"/>
              <a:gd name="connsiteX63" fmla="*/ 3528226 w 4997428"/>
              <a:gd name="connsiteY63" fmla="*/ 248280 h 5232402"/>
              <a:gd name="connsiteX64" fmla="*/ 3529204 w 4997428"/>
              <a:gd name="connsiteY64" fmla="*/ 248769 h 5232402"/>
              <a:gd name="connsiteX65" fmla="*/ 3826172 w 4997428"/>
              <a:gd name="connsiteY65" fmla="*/ 449371 h 5232402"/>
              <a:gd name="connsiteX66" fmla="*/ 4276762 w 4997428"/>
              <a:gd name="connsiteY66" fmla="*/ 798712 h 5232402"/>
              <a:gd name="connsiteX67" fmla="*/ 3902494 w 4997428"/>
              <a:gd name="connsiteY67" fmla="*/ 1684785 h 5232402"/>
              <a:gd name="connsiteX68" fmla="*/ 3130963 w 4997428"/>
              <a:gd name="connsiteY68" fmla="*/ 1155881 h 5232402"/>
              <a:gd name="connsiteX69" fmla="*/ 3342314 w 4997428"/>
              <a:gd name="connsiteY69" fmla="*/ 323139 h 5232402"/>
              <a:gd name="connsiteX70" fmla="*/ 3345250 w 4997428"/>
              <a:gd name="connsiteY70" fmla="*/ 314332 h 5232402"/>
              <a:gd name="connsiteX71" fmla="*/ 3454840 w 4997428"/>
              <a:gd name="connsiteY71" fmla="*/ 225284 h 5232402"/>
              <a:gd name="connsiteX72" fmla="*/ 4997428 w 4997428"/>
              <a:gd name="connsiteY72" fmla="*/ 0 h 5232402"/>
              <a:gd name="connsiteX73" fmla="*/ 4996450 w 4997428"/>
              <a:gd name="connsiteY73" fmla="*/ 3311432 h 5232402"/>
              <a:gd name="connsiteX74" fmla="*/ 4030887 w 4997428"/>
              <a:gd name="connsiteY74" fmla="*/ 1977273 h 5232402"/>
              <a:gd name="connsiteX75" fmla="*/ 4879116 w 4997428"/>
              <a:gd name="connsiteY75" fmla="*/ 134003 h 5232402"/>
              <a:gd name="connsiteX76" fmla="*/ 4930450 w 4997428"/>
              <a:gd name="connsiteY76" fmla="*/ 52819 h 5232402"/>
              <a:gd name="connsiteX77" fmla="*/ 4997428 w 4997428"/>
              <a:gd name="connsiteY77" fmla="*/ 0 h 523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997428" h="5232402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304231" y="4852533"/>
                  <a:pt x="2477905" y="5065201"/>
                  <a:pt x="2675550" y="5232402"/>
                </a:cubicBezTo>
                <a:cubicBezTo>
                  <a:pt x="2675550" y="5232402"/>
                  <a:pt x="2675550" y="5232402"/>
                  <a:pt x="1556212" y="5232402"/>
                </a:cubicBezTo>
                <a:cubicBezTo>
                  <a:pt x="445191" y="4978667"/>
                  <a:pt x="81700" y="456359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cubicBezTo>
                  <a:pt x="4997428" y="4005598"/>
                  <a:pt x="4997428" y="4005598"/>
                  <a:pt x="4997428" y="5232402"/>
                </a:cubicBezTo>
                <a:cubicBezTo>
                  <a:pt x="4997428" y="5232402"/>
                  <a:pt x="4997428" y="5232402"/>
                  <a:pt x="3778538" y="5232402"/>
                </a:cubicBezTo>
                <a:cubicBezTo>
                  <a:pt x="3580364" y="5068600"/>
                  <a:pt x="3405189" y="4836343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91228" y="4868116"/>
                  <a:pt x="3328218" y="5076419"/>
                  <a:pt x="3470100" y="5232402"/>
                </a:cubicBezTo>
                <a:cubicBezTo>
                  <a:pt x="3470100" y="5232402"/>
                  <a:pt x="3470100" y="5232402"/>
                  <a:pt x="3038092" y="5232402"/>
                </a:cubicBezTo>
                <a:cubicBezTo>
                  <a:pt x="2771451" y="5072997"/>
                  <a:pt x="2534165" y="4821663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noFill/>
          <a:ln>
            <a:solidFill>
              <a:schemeClr val="bg1">
                <a:alpha val="8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A48F4-1AFA-43EE-B631-A50D560EF80E}"/>
              </a:ext>
            </a:extLst>
          </p:cNvPr>
          <p:cNvSpPr/>
          <p:nvPr userDrawn="1"/>
        </p:nvSpPr>
        <p:spPr>
          <a:xfrm>
            <a:off x="0" y="5331056"/>
            <a:ext cx="12192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175EE-CBAD-40B8-B774-293E97D267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E757-02F2-4120-86A6-75C9045828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3276" y="2886092"/>
            <a:ext cx="6408000" cy="1073114"/>
          </a:xfrm>
        </p:spPr>
        <p:txBody>
          <a:bodyPr anchor="ctr">
            <a:spAutoFit/>
          </a:bodyPr>
          <a:lstStyle>
            <a:lvl1pPr>
              <a:spcAft>
                <a:spcPts val="1600"/>
              </a:spcAft>
              <a:defRPr sz="2000" b="0">
                <a:solidFill>
                  <a:schemeClr val="bg1"/>
                </a:solidFill>
              </a:defRPr>
            </a:lvl1pPr>
            <a:lvl2pPr>
              <a:lnSpc>
                <a:spcPct val="80000"/>
              </a:lnSpc>
              <a:spcAft>
                <a:spcPts val="0"/>
              </a:spcAft>
              <a:defRPr sz="48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First level (Section number)</a:t>
            </a:r>
          </a:p>
          <a:p>
            <a:pPr lvl="1"/>
            <a:r>
              <a:rPr lang="en-US"/>
              <a:t>Divider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86944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1"/>
    </p:bld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360000"/>
            <a:ext cx="10741897" cy="23876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9583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1089858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0">
                <a:solidFill>
                  <a:schemeClr val="bg1"/>
                </a:solidFill>
                <a:latin typeface="Public Sans SemiBold" pitchFamily="2" charset="0"/>
              </a:defRPr>
            </a:lvl1pPr>
            <a:lvl2pPr>
              <a:spcAft>
                <a:spcPts val="0"/>
              </a:spcAft>
              <a:defRPr sz="1800">
                <a:solidFill>
                  <a:schemeClr val="bg1"/>
                </a:solidFill>
                <a:latin typeface="+mn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  <a:p>
            <a:pPr lvl="1"/>
            <a:r>
              <a:rPr lang="en-US"/>
              <a:t>Presenter title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00000" cy="1089858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00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1200" y="5840558"/>
            <a:ext cx="630000" cy="684882"/>
          </a:xfrm>
          <a:prstGeom prst="rect">
            <a:avLst/>
          </a:prstGeom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6312783"/>
            <a:ext cx="4500000" cy="2246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2"/>
                </a:solidFill>
                <a:latin typeface="Public Sans SemiBold" pitchFamily="2" charset="0"/>
              </a:defRPr>
            </a:lvl1pPr>
          </a:lstStyle>
          <a:p>
            <a:r>
              <a:rPr lang="en-US"/>
              <a:t>Descriptor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84777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 SemiBold" pitchFamily="2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83765" y="388136"/>
            <a:ext cx="4009901" cy="26213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 SemiBold" pitchFamily="2" charset="0"/>
              </a:defRPr>
            </a:lvl1pPr>
          </a:lstStyle>
          <a:p>
            <a:r>
              <a:rPr lang="en-US"/>
              <a:t>Descriptor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8" y="1210731"/>
            <a:ext cx="6964836" cy="2689165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9" y="4259895"/>
            <a:ext cx="5135997" cy="1176813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00000" y="6025305"/>
            <a:ext cx="3600000" cy="558001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Public Sans SemiBold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bg1"/>
                </a:solidFill>
                <a:latin typeface="+mn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  <a:p>
            <a:pPr lvl="1"/>
            <a:r>
              <a:rPr lang="en-US"/>
              <a:t>Presenter title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64834" y="5838329"/>
            <a:ext cx="2700000" cy="744977"/>
          </a:xfrm>
        </p:spPr>
        <p:txBody>
          <a:bodyPr anchor="b">
            <a:noAutofit/>
          </a:bodyPr>
          <a:lstStyle>
            <a:lvl1pPr algn="r">
              <a:defRPr sz="16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56000" y="388136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708438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 SemiBold" pitchFamily="2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 SemiBold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879733"/>
            <a:ext cx="4500000" cy="2679008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21353"/>
            <a:ext cx="4500000" cy="1176813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" y="5040001"/>
            <a:ext cx="4500000" cy="108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Public Sans SemiBold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bg1"/>
                </a:solidFill>
                <a:latin typeface="+mn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  <a:p>
            <a:pPr lvl="1"/>
            <a:r>
              <a:rPr lang="en-US"/>
              <a:t>Presenter title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6120001"/>
            <a:ext cx="2700000" cy="280136"/>
          </a:xfrm>
        </p:spPr>
        <p:txBody>
          <a:bodyPr anchor="t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9"/>
            <a:ext cx="4500000" cy="5121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 SemiBold" pitchFamily="2" charset="0"/>
              </a:defRPr>
            </a:lvl1pPr>
          </a:lstStyle>
          <a:p>
            <a:r>
              <a:rPr lang="en-US"/>
              <a:t>Descriptor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12428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0" y="0"/>
            <a:ext cx="1082092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 SemiBold" pitchFamily="2" charset="0"/>
            </a:endParaRP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12924" y="0"/>
            <a:ext cx="5079073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872196"/>
            <a:ext cx="4500000" cy="2679008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13816"/>
            <a:ext cx="4500000" cy="1176813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5033423"/>
            <a:ext cx="4499999" cy="108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Public Sans SemiBold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bg1"/>
                </a:solidFill>
                <a:latin typeface="+mn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  <a:p>
            <a:pPr lvl="1"/>
            <a:r>
              <a:rPr lang="en-US"/>
              <a:t>Presenter title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6120001"/>
            <a:ext cx="2700000" cy="280136"/>
          </a:xfrm>
        </p:spPr>
        <p:txBody>
          <a:bodyPr anchor="t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59999"/>
            <a:ext cx="4500000" cy="5121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 SemiBold" pitchFamily="2" charset="0"/>
              </a:defRPr>
            </a:lvl1pPr>
          </a:lstStyle>
          <a:p>
            <a:r>
              <a:rPr lang="en-US"/>
              <a:t>Descriptor</a:t>
            </a:r>
            <a:endParaRPr lang="en-AU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01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23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330000"/>
            <a:ext cx="12192001" cy="3528000"/>
          </a:xfrm>
          <a:prstGeom prst="rect">
            <a:avLst/>
          </a:prstGeom>
          <a:solidFill>
            <a:srgbClr val="6300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6A6961-24E6-4839-AA27-A340B1809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1566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1566000"/>
            <a:ext cx="12192001" cy="176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3876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9583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247670"/>
            <a:ext cx="4500000" cy="2246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2"/>
                </a:solidFill>
                <a:latin typeface="Public Sans SemiBold" pitchFamily="2" charset="0"/>
              </a:defRPr>
            </a:lvl1pPr>
          </a:lstStyle>
          <a:p>
            <a:r>
              <a:rPr lang="en-US"/>
              <a:t>Descriptor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78925" y="4071600"/>
            <a:ext cx="2778613" cy="27864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Public Sans ExtraLight" pitchFamily="2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pic>
        <p:nvPicPr>
          <p:cNvPr id="10" name="Picture 9" descr="NSW Government logo">
            <a:extLst>
              <a:ext uri="{FF2B5EF4-FFF2-40B4-BE49-F238E27FC236}">
                <a16:creationId xmlns:a16="http://schemas.microsoft.com/office/drawing/2014/main" id="{4614E832-4BCC-4853-BB8C-E93D74BE52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1200" y="360321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87379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082092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 SemiBold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872196"/>
            <a:ext cx="4500000" cy="2679008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13816"/>
            <a:ext cx="4500000" cy="1176813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tx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5033423"/>
            <a:ext cx="4499999" cy="1080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tx1"/>
                </a:solidFill>
                <a:latin typeface="Public Sans SemiBold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>
                <a:solidFill>
                  <a:schemeClr val="tx1"/>
                </a:solidFill>
                <a:latin typeface="+mn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  <a:p>
            <a:pPr lvl="1"/>
            <a:r>
              <a:rPr lang="en-US"/>
              <a:t>Presenter title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6120001"/>
            <a:ext cx="2700000" cy="280136"/>
          </a:xfrm>
        </p:spPr>
        <p:txBody>
          <a:bodyPr anchor="t">
            <a:noAutofit/>
          </a:bodyPr>
          <a:lstStyle>
            <a:lvl1pPr algn="l">
              <a:defRPr sz="1800" b="0">
                <a:solidFill>
                  <a:schemeClr val="tx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59999"/>
            <a:ext cx="4500000" cy="51219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 SemiBold" pitchFamily="2" charset="0"/>
              </a:defRPr>
            </a:lvl1pPr>
          </a:lstStyle>
          <a:p>
            <a:r>
              <a:rPr lang="en-US"/>
              <a:t>Descriptor</a:t>
            </a:r>
            <a:endParaRPr lang="en-AU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01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26026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330000"/>
            <a:ext cx="12192001" cy="3528000"/>
          </a:xfrm>
          <a:prstGeom prst="rect">
            <a:avLst/>
          </a:prstGeom>
          <a:solidFill>
            <a:srgbClr val="6300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06A6961-24E6-4839-AA27-A340B1809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1566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1566000"/>
            <a:ext cx="12192001" cy="176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3876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9583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247670"/>
            <a:ext cx="4500000" cy="22466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2"/>
                </a:solidFill>
                <a:latin typeface="Public Sans SemiBold" pitchFamily="2" charset="0"/>
              </a:defRPr>
            </a:lvl1pPr>
          </a:lstStyle>
          <a:p>
            <a:r>
              <a:rPr lang="en-US"/>
              <a:t>Descriptor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78925" y="4071600"/>
            <a:ext cx="2778613" cy="27864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Public Sans ExtraLight" pitchFamily="2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pic>
        <p:nvPicPr>
          <p:cNvPr id="10" name="Picture 9" descr="NSW Government logo">
            <a:extLst>
              <a:ext uri="{FF2B5EF4-FFF2-40B4-BE49-F238E27FC236}">
                <a16:creationId xmlns:a16="http://schemas.microsoft.com/office/drawing/2014/main" id="{4614E832-4BCC-4853-BB8C-E93D74BE52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1200" y="360321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47413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264283"/>
            <a:ext cx="10242886" cy="1009606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812283"/>
            <a:ext cx="10242886" cy="523717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216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2"/>
                </a:solidFill>
                <a:latin typeface="Public Sans SemiBold" pitchFamily="2" charset="0"/>
              </a:defRPr>
            </a:lvl1pPr>
          </a:lstStyle>
          <a:p>
            <a:r>
              <a:rPr lang="en-US"/>
              <a:t>Descriptor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778613" cy="1938372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2"/>
                </a:solidFill>
                <a:latin typeface="Public Sans ExtraLight" pitchFamily="2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pic>
        <p:nvPicPr>
          <p:cNvPr id="9" name="Picture 8" descr="NSW Government logo">
            <a:extLst>
              <a:ext uri="{FF2B5EF4-FFF2-40B4-BE49-F238E27FC236}">
                <a16:creationId xmlns:a16="http://schemas.microsoft.com/office/drawing/2014/main" id="{27C4C535-7E4B-4B48-BCD8-F680CCDFEE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1200" y="360321"/>
            <a:ext cx="630000" cy="684882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9432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02000"/>
            <a:ext cx="12192000" cy="5256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720000" cy="10096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3" y="1800001"/>
            <a:ext cx="11447462" cy="4409998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17458" y="6516000"/>
            <a:ext cx="490542" cy="180000"/>
          </a:xfrm>
        </p:spPr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31500D84-B80C-4FFE-7A6C-6C0D6702F7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94572" y="1625597"/>
            <a:ext cx="4997428" cy="5232401"/>
          </a:xfrm>
        </p:spPr>
      </p:sp>
    </p:spTree>
    <p:extLst>
      <p:ext uri="{BB962C8B-B14F-4D97-AF65-F5344CB8AC3E}">
        <p14:creationId xmlns:p14="http://schemas.microsoft.com/office/powerpoint/2010/main" val="353962867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720000" cy="10096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3" y="1620000"/>
            <a:ext cx="11447462" cy="450000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3" name="Title 11">
            <a:extLst>
              <a:ext uri="{FF2B5EF4-FFF2-40B4-BE49-F238E27FC236}">
                <a16:creationId xmlns:a16="http://schemas.microsoft.com/office/drawing/2014/main" id="{48A94ED9-B727-3094-5941-BFA4190DCD18}"/>
              </a:ext>
            </a:extLst>
          </p:cNvPr>
          <p:cNvSpPr txBox="1">
            <a:spLocks/>
          </p:cNvSpPr>
          <p:nvPr userDrawn="1"/>
        </p:nvSpPr>
        <p:spPr>
          <a:xfrm>
            <a:off x="-121920" y="226240"/>
            <a:ext cx="12122331" cy="14773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200">
                <a:solidFill>
                  <a:srgbClr val="FF0000"/>
                </a:solidFill>
              </a:rPr>
              <a:t>OFFICIAL: Sensitive - NSW Cabinet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15B707B0-D479-B9FA-18AA-43E20CD203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94572" y="1625597"/>
            <a:ext cx="4997428" cy="5232401"/>
          </a:xfrm>
          <a:noFill/>
          <a:effectLst>
            <a:glow>
              <a:schemeClr val="accent3">
                <a:alpha val="22000"/>
              </a:schemeClr>
            </a:glow>
          </a:effec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27189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720000" cy="10096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9652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08064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720000" cy="10096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9652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905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6880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720000" cy="10096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40000"/>
            <a:ext cx="4680000" cy="39026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40000"/>
            <a:ext cx="6612000" cy="3902671"/>
          </a:xfrm>
        </p:spPr>
        <p:txBody>
          <a:bodyPr numCol="2" spcCol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1694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90298" cy="10096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78588" cy="4185578"/>
          </a:xfrm>
        </p:spPr>
        <p:txBody>
          <a:bodyPr>
            <a:noAutofit/>
          </a:bodyPr>
          <a:lstStyle>
            <a:lvl1pPr>
              <a:defRPr sz="36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26425"/>
            <a:ext cx="3567113" cy="409575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Image caption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001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264283"/>
            <a:ext cx="10242886" cy="1009606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812283"/>
            <a:ext cx="10242886" cy="523717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216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2"/>
                </a:solidFill>
                <a:latin typeface="Public Sans SemiBold" pitchFamily="2" charset="0"/>
              </a:defRPr>
            </a:lvl1pPr>
          </a:lstStyle>
          <a:p>
            <a:r>
              <a:rPr lang="en-US"/>
              <a:t>Descriptor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778613" cy="1938372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2"/>
                </a:solidFill>
                <a:latin typeface="Public Sans ExtraLight" pitchFamily="2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pic>
        <p:nvPicPr>
          <p:cNvPr id="9" name="Picture 8" descr="NSW Government logo">
            <a:extLst>
              <a:ext uri="{FF2B5EF4-FFF2-40B4-BE49-F238E27FC236}">
                <a16:creationId xmlns:a16="http://schemas.microsoft.com/office/drawing/2014/main" id="{27C4C535-7E4B-4B48-BCD8-F680CCDFEE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1200" y="360321"/>
            <a:ext cx="630000" cy="684882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84953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000" y="1800000"/>
            <a:ext cx="56160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96821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6002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50016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, two column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2BBD760-6DEA-4064-8474-A197EF7B4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3E2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2F79FF34-E700-48B3-9129-EB64DD6F10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1200" y="360321"/>
            <a:ext cx="630000" cy="6848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1749600"/>
            <a:ext cx="7560000" cy="90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2772000"/>
            <a:ext cx="7560000" cy="3314895"/>
          </a:xfrm>
        </p:spPr>
        <p:txBody>
          <a:bodyPr numCol="2" spcCol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6000" y="1748331"/>
            <a:ext cx="36720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E2A9009-B980-F33D-351A-CB3398BF3C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94295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2BBD760-6DEA-4064-8474-A197EF7B4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2"/>
              </a:solidFill>
            </a:endParaRPr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B1FB6CEC-BF4E-4B7E-BF6A-CACDC5381E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1200" y="360321"/>
            <a:ext cx="630000" cy="6848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732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1"/>
            <a:ext cx="8532000" cy="2499670"/>
          </a:xfrm>
        </p:spPr>
        <p:txBody>
          <a:bodyPr numCol="3" spcCol="180000"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17458" y="6516000"/>
            <a:ext cx="490542" cy="180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348914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76800"/>
            <a:ext cx="56587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087729" y="1749600"/>
            <a:ext cx="2744268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2000"/>
            <a:ext cx="5639998" cy="3197981"/>
          </a:xfrm>
        </p:spPr>
        <p:txBody>
          <a:bodyPr numCol="2" spcCol="180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177130"/>
            <a:ext cx="565879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76800"/>
            <a:ext cx="5976000" cy="460033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327708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2520000" cy="1009652"/>
          </a:xfrm>
        </p:spPr>
        <p:txBody>
          <a:bodyPr>
            <a:noAutofit/>
          </a:bodyPr>
          <a:lstStyle>
            <a:lvl1pPr>
              <a:defRPr sz="1800">
                <a:latin typeface="Public Sans SemiBold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726895"/>
          </a:xfrm>
        </p:spPr>
        <p:txBody>
          <a:bodyPr numCol="1" spcCol="180000"/>
          <a:lstStyle>
            <a:lvl1pPr>
              <a:defRPr sz="3600"/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365409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02000"/>
            <a:ext cx="12192000" cy="5256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999" y="360000"/>
            <a:ext cx="7560000" cy="1009652"/>
          </a:xfrm>
        </p:spPr>
        <p:txBody>
          <a:bodyPr numCol="2" spcCol="180000"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857000" y="1611826"/>
            <a:ext cx="8478000" cy="451862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4375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370063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360000"/>
            <a:ext cx="9531360" cy="100965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8000"/>
            <a:ext cx="4679995" cy="222169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4093697"/>
            <a:ext cx="4679994" cy="194837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58921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9" y="6173999"/>
            <a:ext cx="4703999" cy="180000"/>
          </a:xfrm>
        </p:spPr>
        <p:txBody>
          <a:bodyPr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Figure</a:t>
            </a:r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59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10510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360000"/>
            <a:ext cx="9720000" cy="100965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316844"/>
            <a:ext cx="0" cy="3001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54163"/>
            <a:ext cx="7560000" cy="3938587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627688"/>
            <a:ext cx="7560000" cy="69031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>
                <a:latin typeface="Public Sans SemiBold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15425" y="3330000"/>
            <a:ext cx="2716213" cy="216275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23533" y="5627688"/>
            <a:ext cx="2716213" cy="690312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>
                <a:latin typeface="Public Sans SemiBold" pitchFamily="2" charset="0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28743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C1A3F1C1-3AA5-49E1-9481-3B7111F85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9720000" cy="100965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999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90453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90453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4375"/>
            <a:ext cx="11473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9124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02000"/>
            <a:ext cx="12192000" cy="5256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720000" cy="10096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3" y="1800001"/>
            <a:ext cx="11447462" cy="4409998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17458" y="6516000"/>
            <a:ext cx="490542" cy="180000"/>
          </a:xfrm>
        </p:spPr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31500D84-B80C-4FFE-7A6C-6C0D6702F7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94572" y="1625597"/>
            <a:ext cx="4997428" cy="5232401"/>
          </a:xfrm>
        </p:spPr>
      </p:sp>
    </p:spTree>
    <p:extLst>
      <p:ext uri="{BB962C8B-B14F-4D97-AF65-F5344CB8AC3E}">
        <p14:creationId xmlns:p14="http://schemas.microsoft.com/office/powerpoint/2010/main" val="356517234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855943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2296079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B561EF8-1224-43F9-9074-96C48F6BA22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3275" y="1853988"/>
            <a:ext cx="5178725" cy="39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28F114D6-71D0-44B0-955F-D96A2B62F97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20000" y="1853988"/>
            <a:ext cx="5178725" cy="39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9CA941-E218-49A3-B55B-69A27AF40D5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7217153-25B9-45C8-9E70-28BD194F9C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21149" y="6498723"/>
            <a:ext cx="4114800" cy="153888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OFFICIAL: Sensitive - NSW Cabinet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45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B561EF8-1224-43F9-9074-96C48F6BA22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3275" y="1853988"/>
            <a:ext cx="11010859" cy="3951500"/>
          </a:xfrm>
        </p:spPr>
        <p:txBody>
          <a:bodyPr/>
          <a:lstStyle>
            <a:lvl3pPr>
              <a:buClr>
                <a:schemeClr val="tx2"/>
              </a:buClr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ACA4E-069D-4351-A086-47231CC0966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b="1"/>
            </a:lvl1pPr>
          </a:lstStyle>
          <a:p>
            <a:fld id="{6445CA75-65CF-428D-AAFD-249FBBE0F4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CBB9F-C8C0-42D7-BCE5-B450F14705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993158" y="6503401"/>
            <a:ext cx="2205684" cy="15388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r">
              <a:defRPr sz="1000" b="1">
                <a:solidFill>
                  <a:schemeClr val="accent1"/>
                </a:solidFill>
              </a:defRPr>
            </a:lvl1pPr>
          </a:lstStyle>
          <a:p>
            <a:r>
              <a:rPr lang="en-AU"/>
              <a:t>OFFICIAL: Sensitive - NSW Cabinet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95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B11D287-D165-4BC7-AD0A-6C1F8ACE2230}"/>
              </a:ext>
            </a:extLst>
          </p:cNvPr>
          <p:cNvSpPr/>
          <p:nvPr userDrawn="1"/>
        </p:nvSpPr>
        <p:spPr>
          <a:xfrm>
            <a:off x="0" y="1442243"/>
            <a:ext cx="12192000" cy="39608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B65DF1F-030D-46F3-993A-B1C1FE6042D9}"/>
              </a:ext>
            </a:extLst>
          </p:cNvPr>
          <p:cNvSpPr>
            <a:spLocks/>
          </p:cNvSpPr>
          <p:nvPr userDrawn="1"/>
        </p:nvSpPr>
        <p:spPr bwMode="auto">
          <a:xfrm>
            <a:off x="8855787" y="1909382"/>
            <a:ext cx="3348913" cy="3506376"/>
          </a:xfrm>
          <a:custGeom>
            <a:avLst/>
            <a:gdLst>
              <a:gd name="connsiteX0" fmla="*/ 1715698 w 4997428"/>
              <a:gd name="connsiteY0" fmla="*/ 3352613 h 5232402"/>
              <a:gd name="connsiteX1" fmla="*/ 2156976 w 4997428"/>
              <a:gd name="connsiteY1" fmla="*/ 4593909 h 5232402"/>
              <a:gd name="connsiteX2" fmla="*/ 2675550 w 4997428"/>
              <a:gd name="connsiteY2" fmla="*/ 5232402 h 5232402"/>
              <a:gd name="connsiteX3" fmla="*/ 1556212 w 4997428"/>
              <a:gd name="connsiteY3" fmla="*/ 5232402 h 5232402"/>
              <a:gd name="connsiteX4" fmla="*/ 33267 w 4997428"/>
              <a:gd name="connsiteY4" fmla="*/ 4501998 h 5232402"/>
              <a:gd name="connsiteX5" fmla="*/ 32778 w 4997428"/>
              <a:gd name="connsiteY5" fmla="*/ 4501509 h 5232402"/>
              <a:gd name="connsiteX6" fmla="*/ 0 w 4997428"/>
              <a:gd name="connsiteY6" fmla="*/ 4392486 h 5232402"/>
              <a:gd name="connsiteX7" fmla="*/ 77786 w 4997428"/>
              <a:gd name="connsiteY7" fmla="*/ 4231641 h 5232402"/>
              <a:gd name="connsiteX8" fmla="*/ 150191 w 4997428"/>
              <a:gd name="connsiteY8" fmla="*/ 4183240 h 5232402"/>
              <a:gd name="connsiteX9" fmla="*/ 150680 w 4997428"/>
              <a:gd name="connsiteY9" fmla="*/ 4182752 h 5232402"/>
              <a:gd name="connsiteX10" fmla="*/ 151170 w 4997428"/>
              <a:gd name="connsiteY10" fmla="*/ 4182263 h 5232402"/>
              <a:gd name="connsiteX11" fmla="*/ 300382 w 4997428"/>
              <a:gd name="connsiteY11" fmla="*/ 4080573 h 5232402"/>
              <a:gd name="connsiteX12" fmla="*/ 353707 w 4997428"/>
              <a:gd name="connsiteY12" fmla="*/ 4045862 h 5232402"/>
              <a:gd name="connsiteX13" fmla="*/ 1076776 w 4997428"/>
              <a:gd name="connsiteY13" fmla="*/ 3635682 h 5232402"/>
              <a:gd name="connsiteX14" fmla="*/ 1715698 w 4997428"/>
              <a:gd name="connsiteY14" fmla="*/ 3352613 h 5232402"/>
              <a:gd name="connsiteX15" fmla="*/ 863321 w 4997428"/>
              <a:gd name="connsiteY15" fmla="*/ 2153521 h 5232402"/>
              <a:gd name="connsiteX16" fmla="*/ 947042 w 4997428"/>
              <a:gd name="connsiteY16" fmla="*/ 2154010 h 5232402"/>
              <a:gd name="connsiteX17" fmla="*/ 1593308 w 4997428"/>
              <a:gd name="connsiteY17" fmla="*/ 2189739 h 5232402"/>
              <a:gd name="connsiteX18" fmla="*/ 1677518 w 4997428"/>
              <a:gd name="connsiteY18" fmla="*/ 3136317 h 5232402"/>
              <a:gd name="connsiteX19" fmla="*/ 974949 w 4997428"/>
              <a:gd name="connsiteY19" fmla="*/ 3444665 h 5232402"/>
              <a:gd name="connsiteX20" fmla="*/ 428560 w 4997428"/>
              <a:gd name="connsiteY20" fmla="*/ 2363980 h 5232402"/>
              <a:gd name="connsiteX21" fmla="*/ 460384 w 4997428"/>
              <a:gd name="connsiteY21" fmla="*/ 2250430 h 5232402"/>
              <a:gd name="connsiteX22" fmla="*/ 616075 w 4997428"/>
              <a:gd name="connsiteY22" fmla="*/ 2157926 h 5232402"/>
              <a:gd name="connsiteX23" fmla="*/ 863321 w 4997428"/>
              <a:gd name="connsiteY23" fmla="*/ 2153521 h 5232402"/>
              <a:gd name="connsiteX24" fmla="*/ 3345492 w 4997428"/>
              <a:gd name="connsiteY24" fmla="*/ 1662983 h 5232402"/>
              <a:gd name="connsiteX25" fmla="*/ 3391977 w 4997428"/>
              <a:gd name="connsiteY25" fmla="*/ 1682541 h 5232402"/>
              <a:gd name="connsiteX26" fmla="*/ 3439930 w 4997428"/>
              <a:gd name="connsiteY26" fmla="*/ 1722147 h 5232402"/>
              <a:gd name="connsiteX27" fmla="*/ 3577428 w 4997428"/>
              <a:gd name="connsiteY27" fmla="*/ 1839987 h 5232402"/>
              <a:gd name="connsiteX28" fmla="*/ 4022218 w 4997428"/>
              <a:gd name="connsiteY28" fmla="*/ 2282497 h 5232402"/>
              <a:gd name="connsiteX29" fmla="*/ 4935285 w 4997428"/>
              <a:gd name="connsiteY29" fmla="*/ 3795833 h 5232402"/>
              <a:gd name="connsiteX30" fmla="*/ 4997428 w 4997428"/>
              <a:gd name="connsiteY30" fmla="*/ 4005598 h 5232402"/>
              <a:gd name="connsiteX31" fmla="*/ 4997428 w 4997428"/>
              <a:gd name="connsiteY31" fmla="*/ 5232402 h 5232402"/>
              <a:gd name="connsiteX32" fmla="*/ 3778538 w 4997428"/>
              <a:gd name="connsiteY32" fmla="*/ 5232402 h 5232402"/>
              <a:gd name="connsiteX33" fmla="*/ 3309772 w 4997428"/>
              <a:gd name="connsiteY33" fmla="*/ 4529764 h 5232402"/>
              <a:gd name="connsiteX34" fmla="*/ 3134596 w 4997428"/>
              <a:gd name="connsiteY34" fmla="*/ 3215925 h 5232402"/>
              <a:gd name="connsiteX35" fmla="*/ 3263287 w 4997428"/>
              <a:gd name="connsiteY35" fmla="*/ 1857590 h 5232402"/>
              <a:gd name="connsiteX36" fmla="*/ 3286774 w 4997428"/>
              <a:gd name="connsiteY36" fmla="*/ 1742195 h 5232402"/>
              <a:gd name="connsiteX37" fmla="*/ 3345492 w 4997428"/>
              <a:gd name="connsiteY37" fmla="*/ 1662983 h 5232402"/>
              <a:gd name="connsiteX38" fmla="*/ 1985716 w 4997428"/>
              <a:gd name="connsiteY38" fmla="*/ 829675 h 5232402"/>
              <a:gd name="connsiteX39" fmla="*/ 2042469 w 4997428"/>
              <a:gd name="connsiteY39" fmla="*/ 842388 h 5232402"/>
              <a:gd name="connsiteX40" fmla="*/ 2043448 w 4997428"/>
              <a:gd name="connsiteY40" fmla="*/ 842877 h 5232402"/>
              <a:gd name="connsiteX41" fmla="*/ 2043937 w 4997428"/>
              <a:gd name="connsiteY41" fmla="*/ 842877 h 5232402"/>
              <a:gd name="connsiteX42" fmla="*/ 2127599 w 4997428"/>
              <a:gd name="connsiteY42" fmla="*/ 878572 h 5232402"/>
              <a:gd name="connsiteX43" fmla="*/ 2337487 w 4997428"/>
              <a:gd name="connsiteY43" fmla="*/ 973433 h 5232402"/>
              <a:gd name="connsiteX44" fmla="*/ 2367820 w 4997428"/>
              <a:gd name="connsiteY44" fmla="*/ 987614 h 5232402"/>
              <a:gd name="connsiteX45" fmla="*/ 3151109 w 4997428"/>
              <a:gd name="connsiteY45" fmla="*/ 1421823 h 5232402"/>
              <a:gd name="connsiteX46" fmla="*/ 3235749 w 4997428"/>
              <a:gd name="connsiteY46" fmla="*/ 1474632 h 5232402"/>
              <a:gd name="connsiteX47" fmla="*/ 3077722 w 4997428"/>
              <a:gd name="connsiteY47" fmla="*/ 1695160 h 5232402"/>
              <a:gd name="connsiteX48" fmla="*/ 3075765 w 4997428"/>
              <a:gd name="connsiteY48" fmla="*/ 1705428 h 5232402"/>
              <a:gd name="connsiteX49" fmla="*/ 2920183 w 4997428"/>
              <a:gd name="connsiteY49" fmla="*/ 3215871 h 5232402"/>
              <a:gd name="connsiteX50" fmla="*/ 3104141 w 4997428"/>
              <a:gd name="connsiteY50" fmla="*/ 4592334 h 5232402"/>
              <a:gd name="connsiteX51" fmla="*/ 3470100 w 4997428"/>
              <a:gd name="connsiteY51" fmla="*/ 5232402 h 5232402"/>
              <a:gd name="connsiteX52" fmla="*/ 3038092 w 4997428"/>
              <a:gd name="connsiteY52" fmla="*/ 5232402 h 5232402"/>
              <a:gd name="connsiteX53" fmla="*/ 2341890 w 4997428"/>
              <a:gd name="connsiteY53" fmla="*/ 4487205 h 5232402"/>
              <a:gd name="connsiteX54" fmla="*/ 1804694 w 4997428"/>
              <a:gd name="connsiteY54" fmla="*/ 1983166 h 5232402"/>
              <a:gd name="connsiteX55" fmla="*/ 1838941 w 4997428"/>
              <a:gd name="connsiteY55" fmla="*/ 1229656 h 5232402"/>
              <a:gd name="connsiteX56" fmla="*/ 1870743 w 4997428"/>
              <a:gd name="connsiteY56" fmla="*/ 939205 h 5232402"/>
              <a:gd name="connsiteX57" fmla="*/ 1985716 w 4997428"/>
              <a:gd name="connsiteY57" fmla="*/ 829675 h 5232402"/>
              <a:gd name="connsiteX58" fmla="*/ 3454840 w 4997428"/>
              <a:gd name="connsiteY58" fmla="*/ 225284 h 5232402"/>
              <a:gd name="connsiteX59" fmla="*/ 3475877 w 4997428"/>
              <a:gd name="connsiteY59" fmla="*/ 226752 h 5232402"/>
              <a:gd name="connsiteX60" fmla="*/ 3476366 w 4997428"/>
              <a:gd name="connsiteY60" fmla="*/ 227241 h 5232402"/>
              <a:gd name="connsiteX61" fmla="*/ 3477345 w 4997428"/>
              <a:gd name="connsiteY61" fmla="*/ 227241 h 5232402"/>
              <a:gd name="connsiteX62" fmla="*/ 3527736 w 4997428"/>
              <a:gd name="connsiteY62" fmla="*/ 247791 h 5232402"/>
              <a:gd name="connsiteX63" fmla="*/ 3528226 w 4997428"/>
              <a:gd name="connsiteY63" fmla="*/ 248280 h 5232402"/>
              <a:gd name="connsiteX64" fmla="*/ 3529204 w 4997428"/>
              <a:gd name="connsiteY64" fmla="*/ 248769 h 5232402"/>
              <a:gd name="connsiteX65" fmla="*/ 3826172 w 4997428"/>
              <a:gd name="connsiteY65" fmla="*/ 449371 h 5232402"/>
              <a:gd name="connsiteX66" fmla="*/ 4276762 w 4997428"/>
              <a:gd name="connsiteY66" fmla="*/ 798712 h 5232402"/>
              <a:gd name="connsiteX67" fmla="*/ 3902494 w 4997428"/>
              <a:gd name="connsiteY67" fmla="*/ 1684785 h 5232402"/>
              <a:gd name="connsiteX68" fmla="*/ 3130963 w 4997428"/>
              <a:gd name="connsiteY68" fmla="*/ 1155881 h 5232402"/>
              <a:gd name="connsiteX69" fmla="*/ 3342314 w 4997428"/>
              <a:gd name="connsiteY69" fmla="*/ 323139 h 5232402"/>
              <a:gd name="connsiteX70" fmla="*/ 3345250 w 4997428"/>
              <a:gd name="connsiteY70" fmla="*/ 314332 h 5232402"/>
              <a:gd name="connsiteX71" fmla="*/ 3454840 w 4997428"/>
              <a:gd name="connsiteY71" fmla="*/ 225284 h 5232402"/>
              <a:gd name="connsiteX72" fmla="*/ 4997428 w 4997428"/>
              <a:gd name="connsiteY72" fmla="*/ 0 h 5232402"/>
              <a:gd name="connsiteX73" fmla="*/ 4996450 w 4997428"/>
              <a:gd name="connsiteY73" fmla="*/ 3311432 h 5232402"/>
              <a:gd name="connsiteX74" fmla="*/ 4030887 w 4997428"/>
              <a:gd name="connsiteY74" fmla="*/ 1977273 h 5232402"/>
              <a:gd name="connsiteX75" fmla="*/ 4879116 w 4997428"/>
              <a:gd name="connsiteY75" fmla="*/ 134003 h 5232402"/>
              <a:gd name="connsiteX76" fmla="*/ 4930450 w 4997428"/>
              <a:gd name="connsiteY76" fmla="*/ 52819 h 5232402"/>
              <a:gd name="connsiteX77" fmla="*/ 4997428 w 4997428"/>
              <a:gd name="connsiteY77" fmla="*/ 0 h 523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997428" h="5232402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304231" y="4852533"/>
                  <a:pt x="2477905" y="5065201"/>
                  <a:pt x="2675550" y="5232402"/>
                </a:cubicBezTo>
                <a:cubicBezTo>
                  <a:pt x="2675550" y="5232402"/>
                  <a:pt x="2675550" y="5232402"/>
                  <a:pt x="1556212" y="5232402"/>
                </a:cubicBezTo>
                <a:cubicBezTo>
                  <a:pt x="445191" y="4978667"/>
                  <a:pt x="81700" y="456359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cubicBezTo>
                  <a:pt x="4997428" y="4005598"/>
                  <a:pt x="4997428" y="4005598"/>
                  <a:pt x="4997428" y="5232402"/>
                </a:cubicBezTo>
                <a:cubicBezTo>
                  <a:pt x="4997428" y="5232402"/>
                  <a:pt x="4997428" y="5232402"/>
                  <a:pt x="3778538" y="5232402"/>
                </a:cubicBezTo>
                <a:cubicBezTo>
                  <a:pt x="3580364" y="5068600"/>
                  <a:pt x="3405189" y="4836343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91228" y="4868116"/>
                  <a:pt x="3328218" y="5076419"/>
                  <a:pt x="3470100" y="5232402"/>
                </a:cubicBezTo>
                <a:cubicBezTo>
                  <a:pt x="3470100" y="5232402"/>
                  <a:pt x="3470100" y="5232402"/>
                  <a:pt x="3038092" y="5232402"/>
                </a:cubicBezTo>
                <a:cubicBezTo>
                  <a:pt x="2771451" y="5072997"/>
                  <a:pt x="2534165" y="4821663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noFill/>
          <a:ln>
            <a:solidFill>
              <a:schemeClr val="bg1">
                <a:alpha val="8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A48F4-1AFA-43EE-B631-A50D560EF80E}"/>
              </a:ext>
            </a:extLst>
          </p:cNvPr>
          <p:cNvSpPr/>
          <p:nvPr userDrawn="1"/>
        </p:nvSpPr>
        <p:spPr>
          <a:xfrm>
            <a:off x="0" y="5331056"/>
            <a:ext cx="12192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175EE-CBAD-40B8-B774-293E97D267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E757-02F2-4120-86A6-75C9045828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3276" y="2886092"/>
            <a:ext cx="6408000" cy="1073114"/>
          </a:xfrm>
        </p:spPr>
        <p:txBody>
          <a:bodyPr anchor="ctr">
            <a:spAutoFit/>
          </a:bodyPr>
          <a:lstStyle>
            <a:lvl1pPr>
              <a:spcAft>
                <a:spcPts val="1600"/>
              </a:spcAft>
              <a:defRPr sz="2000" b="0">
                <a:solidFill>
                  <a:schemeClr val="bg1"/>
                </a:solidFill>
              </a:defRPr>
            </a:lvl1pPr>
            <a:lvl2pPr>
              <a:lnSpc>
                <a:spcPct val="80000"/>
              </a:lnSpc>
              <a:spcAft>
                <a:spcPts val="0"/>
              </a:spcAft>
              <a:defRPr sz="4800" b="1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First level (Section number)</a:t>
            </a:r>
          </a:p>
          <a:p>
            <a:pPr lvl="1"/>
            <a:r>
              <a:rPr lang="en-US"/>
              <a:t>Divider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70824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bg>
      <p:bgPr>
        <a:solidFill>
          <a:schemeClr val="accent1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720000" cy="10096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3" y="1620000"/>
            <a:ext cx="11447462" cy="450000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3" name="Title 11">
            <a:extLst>
              <a:ext uri="{FF2B5EF4-FFF2-40B4-BE49-F238E27FC236}">
                <a16:creationId xmlns:a16="http://schemas.microsoft.com/office/drawing/2014/main" id="{48A94ED9-B727-3094-5941-BFA4190DCD18}"/>
              </a:ext>
            </a:extLst>
          </p:cNvPr>
          <p:cNvSpPr txBox="1">
            <a:spLocks/>
          </p:cNvSpPr>
          <p:nvPr userDrawn="1"/>
        </p:nvSpPr>
        <p:spPr>
          <a:xfrm>
            <a:off x="-121920" y="226240"/>
            <a:ext cx="12122331" cy="14773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200">
                <a:solidFill>
                  <a:srgbClr val="FF0000"/>
                </a:solidFill>
              </a:rPr>
              <a:t>OFFICIAL: Sensitive - NSW Cabinet</a:t>
            </a:r>
          </a:p>
        </p:txBody>
      </p:sp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15B707B0-D479-B9FA-18AA-43E20CD2036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94572" y="1625597"/>
            <a:ext cx="4997428" cy="5232401"/>
          </a:xfrm>
          <a:noFill/>
          <a:effectLst>
            <a:glow>
              <a:schemeClr val="accent3">
                <a:alpha val="22000"/>
              </a:schemeClr>
            </a:glow>
          </a:effectLst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5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26" Type="http://schemas.openxmlformats.org/officeDocument/2006/relationships/slideLayout" Target="../slideLayouts/slideLayout52.xml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5" Type="http://schemas.openxmlformats.org/officeDocument/2006/relationships/slideLayout" Target="../slideLayouts/slideLayout51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29" Type="http://schemas.openxmlformats.org/officeDocument/2006/relationships/slideLayout" Target="../slideLayouts/slideLayout55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slideLayout" Target="../slideLayouts/slideLayout50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28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Relationship Id="rId27" Type="http://schemas.openxmlformats.org/officeDocument/2006/relationships/slideLayout" Target="../slideLayouts/slideLayout53.xml"/><Relationship Id="rId30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8.xml"/><Relationship Id="rId18" Type="http://schemas.openxmlformats.org/officeDocument/2006/relationships/slideLayout" Target="../slideLayouts/slideLayout73.xml"/><Relationship Id="rId26" Type="http://schemas.openxmlformats.org/officeDocument/2006/relationships/slideLayout" Target="../slideLayouts/slideLayout81.xml"/><Relationship Id="rId3" Type="http://schemas.openxmlformats.org/officeDocument/2006/relationships/slideLayout" Target="../slideLayouts/slideLayout58.xml"/><Relationship Id="rId21" Type="http://schemas.openxmlformats.org/officeDocument/2006/relationships/slideLayout" Target="../slideLayouts/slideLayout76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17" Type="http://schemas.openxmlformats.org/officeDocument/2006/relationships/slideLayout" Target="../slideLayouts/slideLayout72.xml"/><Relationship Id="rId25" Type="http://schemas.openxmlformats.org/officeDocument/2006/relationships/slideLayout" Target="../slideLayouts/slideLayout80.xml"/><Relationship Id="rId2" Type="http://schemas.openxmlformats.org/officeDocument/2006/relationships/slideLayout" Target="../slideLayouts/slideLayout57.xml"/><Relationship Id="rId16" Type="http://schemas.openxmlformats.org/officeDocument/2006/relationships/slideLayout" Target="../slideLayouts/slideLayout71.xml"/><Relationship Id="rId20" Type="http://schemas.openxmlformats.org/officeDocument/2006/relationships/slideLayout" Target="../slideLayouts/slideLayout75.xml"/><Relationship Id="rId29" Type="http://schemas.openxmlformats.org/officeDocument/2006/relationships/slideLayout" Target="../slideLayouts/slideLayout84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24" Type="http://schemas.openxmlformats.org/officeDocument/2006/relationships/slideLayout" Target="../slideLayouts/slideLayout79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60.xml"/><Relationship Id="rId15" Type="http://schemas.openxmlformats.org/officeDocument/2006/relationships/slideLayout" Target="../slideLayouts/slideLayout70.xml"/><Relationship Id="rId23" Type="http://schemas.openxmlformats.org/officeDocument/2006/relationships/slideLayout" Target="../slideLayouts/slideLayout78.xml"/><Relationship Id="rId28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65.xml"/><Relationship Id="rId19" Type="http://schemas.openxmlformats.org/officeDocument/2006/relationships/slideLayout" Target="../slideLayouts/slideLayout74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9.xml"/><Relationship Id="rId22" Type="http://schemas.openxmlformats.org/officeDocument/2006/relationships/slideLayout" Target="../slideLayouts/slideLayout77.xml"/><Relationship Id="rId27" Type="http://schemas.openxmlformats.org/officeDocument/2006/relationships/slideLayout" Target="../slideLayouts/slideLayout82.xml"/><Relationship Id="rId30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720000" cy="100965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11712"/>
            <a:ext cx="11448000" cy="45396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7458" y="6516000"/>
            <a:ext cx="490542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</a:extLst>
          </p:cNvPr>
          <p:cNvSpPr txBox="1"/>
          <p:nvPr userDrawn="1"/>
        </p:nvSpPr>
        <p:spPr>
          <a:xfrm>
            <a:off x="-2622931" y="14626"/>
            <a:ext cx="2544960" cy="51706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</a:extLst>
          </p:cNvPr>
          <p:cNvPicPr>
            <a:picLocks noChangeAspect="1"/>
          </p:cNvPicPr>
          <p:nvPr userDrawn="1"/>
        </p:nvPicPr>
        <p:blipFill>
          <a:blip r:embed="rId2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0" y="1263563"/>
            <a:ext cx="632972" cy="215628"/>
          </a:xfrm>
          <a:prstGeom prst="rect">
            <a:avLst/>
          </a:prstGeom>
        </p:spPr>
      </p:pic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1200" y="360321"/>
            <a:ext cx="630000" cy="68488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334176B-189B-589E-1054-37AB2ABAC89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205413" y="0"/>
            <a:ext cx="18097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OFFICIAL: Sensitive – NSW Cabinet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EC5DB0-A437-58F2-84ED-C9DE5096080A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205413" y="6705600"/>
            <a:ext cx="18383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OFFICIAL: Sensitive – NSW Cabinet </a:t>
            </a:r>
          </a:p>
        </p:txBody>
      </p:sp>
    </p:spTree>
    <p:extLst>
      <p:ext uri="{BB962C8B-B14F-4D97-AF65-F5344CB8AC3E}">
        <p14:creationId xmlns:p14="http://schemas.microsoft.com/office/powerpoint/2010/main" val="4123316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8" r:id="rId2"/>
    <p:sldLayoutId id="2147483668" r:id="rId3"/>
    <p:sldLayoutId id="2147483671" r:id="rId4"/>
    <p:sldLayoutId id="2147483689" r:id="rId5"/>
    <p:sldLayoutId id="2147483673" r:id="rId6"/>
    <p:sldLayoutId id="2147483674" r:id="rId7"/>
    <p:sldLayoutId id="2147483675" r:id="rId8"/>
    <p:sldLayoutId id="2147483676" r:id="rId9"/>
    <p:sldLayoutId id="2147483662" r:id="rId10"/>
    <p:sldLayoutId id="2147483693" r:id="rId11"/>
    <p:sldLayoutId id="2147483672" r:id="rId12"/>
    <p:sldLayoutId id="2147483677" r:id="rId13"/>
    <p:sldLayoutId id="2147483678" r:id="rId14"/>
    <p:sldLayoutId id="2147483664" r:id="rId15"/>
    <p:sldLayoutId id="2147483684" r:id="rId16"/>
    <p:sldLayoutId id="2147483679" r:id="rId17"/>
    <p:sldLayoutId id="2147483687" r:id="rId18"/>
    <p:sldLayoutId id="2147483680" r:id="rId19"/>
    <p:sldLayoutId id="2147483681" r:id="rId20"/>
    <p:sldLayoutId id="2147483682" r:id="rId21"/>
    <p:sldLayoutId id="2147483685" r:id="rId22"/>
    <p:sldLayoutId id="2147483686" r:id="rId23"/>
    <p:sldLayoutId id="2147483665" r:id="rId24"/>
    <p:sldLayoutId id="2147483666" r:id="rId25"/>
    <p:sldLayoutId id="2147483667" r:id="rId26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720000" cy="100965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11712"/>
            <a:ext cx="11448000" cy="45396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7458" y="6516000"/>
            <a:ext cx="490542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</a:extLst>
          </p:cNvPr>
          <p:cNvSpPr txBox="1"/>
          <p:nvPr userDrawn="1"/>
        </p:nvSpPr>
        <p:spPr>
          <a:xfrm>
            <a:off x="-2622931" y="14626"/>
            <a:ext cx="2544960" cy="51706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</a:extLst>
          </p:cNvPr>
          <p:cNvPicPr>
            <a:picLocks noChangeAspect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0" y="1263563"/>
            <a:ext cx="632972" cy="215628"/>
          </a:xfrm>
          <a:prstGeom prst="rect">
            <a:avLst/>
          </a:prstGeom>
        </p:spPr>
      </p:pic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1200" y="360321"/>
            <a:ext cx="630000" cy="68488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334176B-189B-589E-1054-37AB2ABAC89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205413" y="0"/>
            <a:ext cx="18097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OFFICIAL: Sensitive – NSW Cabinet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EC5DB0-A437-58F2-84ED-C9DE5096080A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205413" y="6705600"/>
            <a:ext cx="18383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OFFICIAL: Sensitive – NSW Cabinet </a:t>
            </a:r>
          </a:p>
        </p:txBody>
      </p:sp>
    </p:spTree>
    <p:extLst>
      <p:ext uri="{BB962C8B-B14F-4D97-AF65-F5344CB8AC3E}">
        <p14:creationId xmlns:p14="http://schemas.microsoft.com/office/powerpoint/2010/main" val="208937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  <p:sldLayoutId id="2147483742" r:id="rId18"/>
    <p:sldLayoutId id="2147483743" r:id="rId19"/>
    <p:sldLayoutId id="2147483744" r:id="rId20"/>
    <p:sldLayoutId id="2147483745" r:id="rId21"/>
    <p:sldLayoutId id="2147483746" r:id="rId22"/>
    <p:sldLayoutId id="2147483747" r:id="rId23"/>
    <p:sldLayoutId id="2147483748" r:id="rId24"/>
    <p:sldLayoutId id="2147483749" r:id="rId25"/>
    <p:sldLayoutId id="2147483750" r:id="rId26"/>
    <p:sldLayoutId id="2147483751" r:id="rId27"/>
    <p:sldLayoutId id="2147483752" r:id="rId28"/>
    <p:sldLayoutId id="2147483753" r:id="rId29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9720000" cy="100965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11712"/>
            <a:ext cx="11448000" cy="45396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7458" y="6516000"/>
            <a:ext cx="490542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8AFF8C-6EAC-4301-9800-49DD3EDD38B8}"/>
              </a:ext>
            </a:extLst>
          </p:cNvPr>
          <p:cNvSpPr txBox="1"/>
          <p:nvPr userDrawn="1"/>
        </p:nvSpPr>
        <p:spPr>
          <a:xfrm>
            <a:off x="-2622931" y="14626"/>
            <a:ext cx="2544960" cy="51706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A SLIDE STYLE FROM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Home tab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New Slide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Choose layout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If layout goes awry, select Reset</a:t>
            </a: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There are 5 levels of formatted text available.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Please move between text  levels using the increase/decrease button on the menu above.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SLIDE BACKGROUND/COLOUR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Design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Format Background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colour from palette 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or Texture Fill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image 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REPLACE IMAGE IN SHAPE OR ON PAGE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Right 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Picture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Select your image</a:t>
            </a:r>
          </a:p>
          <a:p>
            <a:pPr marL="0" indent="0" algn="l">
              <a:buFont typeface="+mj-lt"/>
              <a:buNone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Delete the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icon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Find the new image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REPOSITION IMAGE WITHIN SHAPE 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image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Picture Format menu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US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Click on Crop button dropdown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fit the whole image inside select FIT</a:t>
            </a:r>
          </a:p>
          <a:p>
            <a:pPr marL="239178" indent="-239178" algn="l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use only a portion select FILL then crop, move or resize image to show properly within shape.</a:t>
            </a:r>
          </a:p>
          <a:p>
            <a:pPr marL="163681" indent="-163681" algn="l">
              <a:buFont typeface="+mj-lt"/>
              <a:buNone/>
            </a:pPr>
            <a:endParaRPr lang="en-AU" sz="800" b="1" kern="1200" baseline="0" noProof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3681" indent="-163681" algn="l">
              <a:buFont typeface="+mj-lt"/>
              <a:buNone/>
            </a:pPr>
            <a:r>
              <a:rPr lang="en-AU" sz="800" b="1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ADD/CHANGE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Menu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Header &amp; Footer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Tick to activate/Untick to remove</a:t>
            </a:r>
          </a:p>
          <a:p>
            <a:pPr marL="239178" lvl="0" indent="-239178" algn="l" defTabSz="1219170" rtl="0" eaLnBrk="1" latinLnBrk="0" hangingPunct="1">
              <a:buFont typeface="+mj-lt"/>
              <a:buAutoNum type="arabicPeriod"/>
            </a:pPr>
            <a:r>
              <a:rPr lang="en-AU" sz="800" b="0" kern="1200" baseline="0" noProof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Change text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5497C0B-0C24-4334-9150-A2D01FE29EBB}"/>
              </a:ext>
            </a:extLst>
          </p:cNvPr>
          <p:cNvPicPr>
            <a:picLocks noChangeAspect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22930" y="1263563"/>
            <a:ext cx="632972" cy="215628"/>
          </a:xfrm>
          <a:prstGeom prst="rect">
            <a:avLst/>
          </a:prstGeom>
        </p:spPr>
      </p:pic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1200" y="360321"/>
            <a:ext cx="630000" cy="68488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334176B-189B-589E-1054-37AB2ABAC89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205413" y="0"/>
            <a:ext cx="18097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OFFICIAL: Sensitive – NSW Cabinet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EC5DB0-A437-58F2-84ED-C9DE5096080A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205413" y="6705600"/>
            <a:ext cx="183832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OFFICIAL: Sensitive – NSW Cabinet </a:t>
            </a:r>
          </a:p>
        </p:txBody>
      </p:sp>
    </p:spTree>
    <p:extLst>
      <p:ext uri="{BB962C8B-B14F-4D97-AF65-F5344CB8AC3E}">
        <p14:creationId xmlns:p14="http://schemas.microsoft.com/office/powerpoint/2010/main" val="70221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  <p:sldLayoutId id="2147483712" r:id="rId18"/>
    <p:sldLayoutId id="2147483713" r:id="rId19"/>
    <p:sldLayoutId id="2147483714" r:id="rId20"/>
    <p:sldLayoutId id="2147483715" r:id="rId21"/>
    <p:sldLayoutId id="2147483716" r:id="rId22"/>
    <p:sldLayoutId id="2147483717" r:id="rId23"/>
    <p:sldLayoutId id="2147483718" r:id="rId24"/>
    <p:sldLayoutId id="2147483719" r:id="rId25"/>
    <p:sldLayoutId id="2147483720" r:id="rId26"/>
    <p:sldLayoutId id="2147483721" r:id="rId27"/>
    <p:sldLayoutId id="2147483722" r:id="rId28"/>
    <p:sldLayoutId id="2147483723" r:id="rId29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666C0CE-5149-4272-B098-4336C71D7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999" y="872196"/>
            <a:ext cx="9180471" cy="2679008"/>
          </a:xfrm>
        </p:spPr>
        <p:txBody>
          <a:bodyPr/>
          <a:lstStyle/>
          <a:p>
            <a:r>
              <a:rPr lang="en-AU"/>
              <a:t>Briefing Title </a:t>
            </a:r>
            <a:br>
              <a:rPr lang="en-AU"/>
            </a:br>
            <a:endParaRPr lang="en-AU" sz="1800">
              <a:solidFill>
                <a:schemeClr val="accent3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7305D3D-BC2C-4397-8263-41EAA05A97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999" y="3713816"/>
            <a:ext cx="9180471" cy="1176813"/>
          </a:xfrm>
        </p:spPr>
        <p:txBody>
          <a:bodyPr/>
          <a:lstStyle/>
          <a:p>
            <a:r>
              <a:rPr lang="en-AU" sz="2400" dirty="0"/>
              <a:t>Cabinet/Committee </a:t>
            </a:r>
            <a:r>
              <a:rPr lang="en-AU" sz="1800" dirty="0">
                <a:solidFill>
                  <a:schemeClr val="accent3"/>
                </a:solidFill>
                <a:latin typeface="+mn-lt"/>
                <a:ea typeface="+mj-ea"/>
                <a:cs typeface="+mj-cs"/>
              </a:rPr>
              <a:t>[insert full name of committee]</a:t>
            </a:r>
          </a:p>
          <a:p>
            <a:r>
              <a:rPr lang="en-AU" sz="2400" dirty="0"/>
              <a:t>The Hon Minister </a:t>
            </a:r>
            <a:r>
              <a:rPr lang="en-AU" sz="1800" dirty="0">
                <a:solidFill>
                  <a:schemeClr val="accent3"/>
                </a:solidFill>
                <a:latin typeface="+mn-lt"/>
                <a:ea typeface="+mj-ea"/>
                <a:cs typeface="+mj-cs"/>
              </a:rPr>
              <a:t>[insert Minister name] </a:t>
            </a:r>
            <a:r>
              <a:rPr lang="en-AU" sz="2400" dirty="0"/>
              <a:t>MP/MLC</a:t>
            </a:r>
            <a:br>
              <a:rPr lang="en-AU" sz="2400" dirty="0"/>
            </a:br>
            <a:r>
              <a:rPr lang="en-AU" sz="1800" dirty="0">
                <a:solidFill>
                  <a:schemeClr val="accent3"/>
                </a:solidFill>
                <a:latin typeface="+mn-lt"/>
                <a:ea typeface="+mj-ea"/>
                <a:cs typeface="+mj-cs"/>
              </a:rPr>
              <a:t>[insert Ministerial portfolio relevant to submission]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81CCA3B-A8A6-4A95-B503-94DF057112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0000" y="5033423"/>
            <a:ext cx="9180469" cy="1080000"/>
          </a:xfrm>
        </p:spPr>
        <p:txBody>
          <a:bodyPr/>
          <a:lstStyle/>
          <a:p>
            <a:pPr algn="r"/>
            <a:r>
              <a:rPr lang="en-AU"/>
              <a:t>[Presenter Name]</a:t>
            </a:r>
          </a:p>
          <a:p>
            <a:pPr lvl="1" algn="r"/>
            <a:r>
              <a:rPr lang="en-AU"/>
              <a:t>[Presenter Title]</a:t>
            </a:r>
          </a:p>
          <a:p>
            <a:pPr lvl="1" algn="r"/>
            <a:r>
              <a:rPr lang="en-AU"/>
              <a:t>[Presenter Agency]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044B33C-5717-4F17-9FB6-DE4C16359E6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AU"/>
              <a:t>[00 Month 20YY]</a:t>
            </a:r>
          </a:p>
        </p:txBody>
      </p:sp>
      <p:sp>
        <p:nvSpPr>
          <p:cNvPr id="4" name="Title 11">
            <a:extLst>
              <a:ext uri="{FF2B5EF4-FFF2-40B4-BE49-F238E27FC236}">
                <a16:creationId xmlns:a16="http://schemas.microsoft.com/office/drawing/2014/main" id="{7ECEB80D-CB9C-1A3B-CE4D-7996E7C77103}"/>
              </a:ext>
            </a:extLst>
          </p:cNvPr>
          <p:cNvSpPr txBox="1">
            <a:spLocks/>
          </p:cNvSpPr>
          <p:nvPr/>
        </p:nvSpPr>
        <p:spPr>
          <a:xfrm>
            <a:off x="-121920" y="79413"/>
            <a:ext cx="12122331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000" b="0">
                <a:solidFill>
                  <a:srgbClr val="FF0000"/>
                </a:solidFill>
              </a:rPr>
              <a:t>OFFICIAL: Sensitive - NSW Cabinet</a:t>
            </a:r>
          </a:p>
        </p:txBody>
      </p:sp>
      <p:sp>
        <p:nvSpPr>
          <p:cNvPr id="5" name="Title 11">
            <a:extLst>
              <a:ext uri="{FF2B5EF4-FFF2-40B4-BE49-F238E27FC236}">
                <a16:creationId xmlns:a16="http://schemas.microsoft.com/office/drawing/2014/main" id="{076269F3-03F9-546F-F106-E4385E14DB4C}"/>
              </a:ext>
            </a:extLst>
          </p:cNvPr>
          <p:cNvSpPr txBox="1">
            <a:spLocks/>
          </p:cNvSpPr>
          <p:nvPr/>
        </p:nvSpPr>
        <p:spPr>
          <a:xfrm>
            <a:off x="34834" y="6648782"/>
            <a:ext cx="12122331" cy="123111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000" b="0">
                <a:solidFill>
                  <a:srgbClr val="FF0000"/>
                </a:solidFill>
              </a:rPr>
              <a:t>OFFICIAL: Sensitive - NSW Cabinet</a:t>
            </a:r>
          </a:p>
        </p:txBody>
      </p:sp>
    </p:spTree>
    <p:extLst>
      <p:ext uri="{BB962C8B-B14F-4D97-AF65-F5344CB8AC3E}">
        <p14:creationId xmlns:p14="http://schemas.microsoft.com/office/powerpoint/2010/main" val="235830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9AA8FE5-E320-5C36-CB58-BE4EB9E6B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AU" sz="3000" b="1" dirty="0">
                <a:solidFill>
                  <a:schemeClr val="bg2"/>
                </a:solidFill>
              </a:rPr>
              <a:t>Recommendations</a:t>
            </a:r>
            <a:endParaRPr lang="en-AU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38409F-498D-2EFB-9E20-2E105EF52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numCol="1" spcCol="180000" rtlCol="0" anchor="t">
            <a:noAutofit/>
          </a:bodyPr>
          <a:lstStyle/>
          <a:p>
            <a:r>
              <a:rPr lang="en-AU" dirty="0"/>
              <a:t>It is recommended that Cabinet </a:t>
            </a:r>
            <a:r>
              <a:rPr lang="en-AU" sz="2000" dirty="0">
                <a:solidFill>
                  <a:srgbClr val="0000FF"/>
                </a:solidFill>
              </a:rPr>
              <a:t>[OR]</a:t>
            </a:r>
            <a:r>
              <a:rPr lang="en-AU" sz="2000" dirty="0">
                <a:solidFill>
                  <a:schemeClr val="bg2"/>
                </a:solidFill>
              </a:rPr>
              <a:t> </a:t>
            </a:r>
            <a:r>
              <a:rPr lang="en-AU" sz="2000" dirty="0"/>
              <a:t>the Cabinet Committee on</a:t>
            </a:r>
            <a:r>
              <a:rPr lang="en-AU" sz="2000" b="1" dirty="0"/>
              <a:t> </a:t>
            </a:r>
            <a:r>
              <a:rPr lang="en-AU" sz="2000" dirty="0">
                <a:solidFill>
                  <a:srgbClr val="0000FF"/>
                </a:solidFill>
                <a:ea typeface="+mj-ea"/>
                <a:cs typeface="+mj-cs"/>
              </a:rPr>
              <a:t>[insert Cabinet Committee name]</a:t>
            </a:r>
            <a:r>
              <a:rPr lang="en-AU" sz="2000" dirty="0">
                <a:solidFill>
                  <a:schemeClr val="accent5"/>
                </a:solidFill>
                <a:ea typeface="+mj-ea"/>
                <a:cs typeface="+mj-cs"/>
              </a:rPr>
              <a:t>:</a:t>
            </a:r>
            <a:endParaRPr lang="en-AU" dirty="0">
              <a:solidFill>
                <a:schemeClr val="accent5"/>
              </a:solidFill>
            </a:endParaRPr>
          </a:p>
          <a:p>
            <a:pPr marL="539750" lvl="1" indent="-341630"/>
            <a:r>
              <a:rPr lang="en-AU" b="1" dirty="0"/>
              <a:t>note</a:t>
            </a:r>
            <a:r>
              <a:rPr lang="en-AU" dirty="0"/>
              <a:t> . . . </a:t>
            </a:r>
          </a:p>
          <a:p>
            <a:pPr marL="1007745" lvl="2" indent="-341630"/>
            <a:r>
              <a:rPr lang="en-AU" dirty="0"/>
              <a:t>list items, if required</a:t>
            </a:r>
          </a:p>
          <a:p>
            <a:pPr marL="539745" lvl="1" indent="-341630"/>
            <a:r>
              <a:rPr lang="en-AU" b="1" dirty="0"/>
              <a:t>endorse . . .</a:t>
            </a:r>
          </a:p>
          <a:p>
            <a:pPr marL="1007745" lvl="2" indent="-341630"/>
            <a:endParaRPr lang="en-AU" b="1" dirty="0"/>
          </a:p>
          <a:p>
            <a:endParaRPr lang="en-AU" dirty="0"/>
          </a:p>
          <a:p>
            <a:pPr marL="539750" lvl="1" indent="-341630"/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95047-0762-3A42-6444-121E54A80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2</a:t>
            </a:fld>
            <a:endParaRPr lang="en-AU"/>
          </a:p>
        </p:txBody>
      </p:sp>
      <p:pic>
        <p:nvPicPr>
          <p:cNvPr id="8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id="{DF3ECFF7-74BF-C23A-F579-48A607F38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231" y="1626473"/>
            <a:ext cx="4998769" cy="5231527"/>
          </a:xfrm>
          <a:prstGeom prst="rect">
            <a:avLst/>
          </a:prstGeom>
          <a:effectLst>
            <a:glow rad="12700">
              <a:schemeClr val="bg2">
                <a:alpha val="17000"/>
              </a:schemeClr>
            </a:glo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D68615C-9B38-DE6B-2359-F7296CABFAD5}"/>
              </a:ext>
            </a:extLst>
          </p:cNvPr>
          <p:cNvSpPr/>
          <p:nvPr/>
        </p:nvSpPr>
        <p:spPr>
          <a:xfrm>
            <a:off x="7120729" y="2630792"/>
            <a:ext cx="4442000" cy="3520548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88900">
              <a:spcAft>
                <a:spcPts val="0"/>
              </a:spcAft>
            </a:pPr>
            <a:endParaRPr lang="en-AU" sz="1400" b="1" dirty="0">
              <a:solidFill>
                <a:srgbClr val="0000FF"/>
              </a:solidFill>
            </a:endParaRPr>
          </a:p>
          <a:p>
            <a:pPr marL="88900">
              <a:spcAft>
                <a:spcPts val="600"/>
              </a:spcAft>
            </a:pPr>
            <a:r>
              <a:rPr lang="en-AU" sz="1400" b="1" dirty="0">
                <a:solidFill>
                  <a:srgbClr val="0000FF"/>
                </a:solidFill>
              </a:rPr>
              <a:t>Drafting guidance</a:t>
            </a:r>
          </a:p>
          <a:p>
            <a:pPr marL="88900">
              <a:spcAft>
                <a:spcPts val="0"/>
              </a:spcAft>
            </a:pPr>
            <a:r>
              <a:rPr lang="en-AU" sz="1400" dirty="0">
                <a:solidFill>
                  <a:srgbClr val="0000FF"/>
                </a:solidFill>
              </a:rPr>
              <a:t>The wording of the recommendation forms the draft Cabinet decision. </a:t>
            </a:r>
            <a:r>
              <a:rPr lang="en-AU" sz="1400" b="1" dirty="0">
                <a:solidFill>
                  <a:srgbClr val="0000FF"/>
                </a:solidFill>
              </a:rPr>
              <a:t>All proposals must have at least one recommendation.</a:t>
            </a:r>
            <a:r>
              <a:rPr lang="en-AU" sz="1400" dirty="0">
                <a:solidFill>
                  <a:srgbClr val="0000FF"/>
                </a:solidFill>
              </a:rPr>
              <a:t> </a:t>
            </a:r>
          </a:p>
          <a:p>
            <a:pPr marL="88900"/>
            <a:endParaRPr lang="en-AU" sz="1400" dirty="0">
              <a:solidFill>
                <a:srgbClr val="0000FF"/>
              </a:solidFill>
            </a:endParaRPr>
          </a:p>
          <a:p>
            <a:pPr marL="88900">
              <a:spcAft>
                <a:spcPts val="0"/>
              </a:spcAft>
            </a:pPr>
            <a:r>
              <a:rPr lang="en-AU" sz="1400" dirty="0">
                <a:solidFill>
                  <a:srgbClr val="0000FF"/>
                </a:solidFill>
              </a:rPr>
              <a:t>If presenting a verbal briefing – the first recommendation must be: ‘</a:t>
            </a:r>
            <a:r>
              <a:rPr lang="en-AU" sz="1400" b="1" dirty="0">
                <a:solidFill>
                  <a:srgbClr val="0000FF"/>
                </a:solidFill>
              </a:rPr>
              <a:t>note</a:t>
            </a:r>
            <a:r>
              <a:rPr lang="en-AU" sz="1400" dirty="0">
                <a:solidFill>
                  <a:srgbClr val="0000FF"/>
                </a:solidFill>
              </a:rPr>
              <a:t> the verbal presentation from [official] on [subject]’. Do not include any ‘</a:t>
            </a:r>
            <a:r>
              <a:rPr lang="en-AU" sz="1400" b="1" dirty="0">
                <a:solidFill>
                  <a:srgbClr val="0000FF"/>
                </a:solidFill>
              </a:rPr>
              <a:t>approve’ </a:t>
            </a:r>
            <a:r>
              <a:rPr lang="en-AU" sz="1400" dirty="0">
                <a:solidFill>
                  <a:srgbClr val="0000FF"/>
                </a:solidFill>
              </a:rPr>
              <a:t>recommendations</a:t>
            </a:r>
            <a:r>
              <a:rPr lang="en-AU" sz="1400" b="1" dirty="0">
                <a:solidFill>
                  <a:srgbClr val="0000FF"/>
                </a:solidFill>
              </a:rPr>
              <a:t>.</a:t>
            </a:r>
            <a:endParaRPr lang="en-AU" sz="1400" dirty="0">
              <a:solidFill>
                <a:srgbClr val="0000FF"/>
              </a:solidFill>
            </a:endParaRPr>
          </a:p>
          <a:p>
            <a:pPr marL="88900">
              <a:spcAft>
                <a:spcPts val="0"/>
              </a:spcAft>
            </a:pPr>
            <a:endParaRPr lang="en-AU" sz="1400" dirty="0">
              <a:solidFill>
                <a:srgbClr val="0000FF"/>
              </a:solidFill>
            </a:endParaRPr>
          </a:p>
          <a:p>
            <a:pPr marL="88900">
              <a:spcAft>
                <a:spcPts val="0"/>
              </a:spcAft>
            </a:pPr>
            <a:r>
              <a:rPr lang="en-AU" sz="1400" dirty="0">
                <a:solidFill>
                  <a:srgbClr val="0000FF"/>
                </a:solidFill>
              </a:rPr>
              <a:t>When drafting recommendations: </a:t>
            </a:r>
          </a:p>
          <a:p>
            <a:pPr marL="354013" indent="-1778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0000FF"/>
                </a:solidFill>
              </a:rPr>
              <a:t>the initial verb should be bold</a:t>
            </a:r>
          </a:p>
          <a:p>
            <a:pPr marL="354013" indent="-1778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0000FF"/>
                </a:solidFill>
              </a:rPr>
              <a:t>be succinct and ensure the recommendation can be read and understood as a stand-alone item.</a:t>
            </a:r>
          </a:p>
          <a:p>
            <a:pPr marL="354013" indent="-1778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sz="1400" dirty="0">
              <a:solidFill>
                <a:schemeClr val="accent3"/>
              </a:solidFill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83467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000" b="1">
                <a:solidFill>
                  <a:schemeClr val="bg2"/>
                </a:solidFill>
              </a:rPr>
              <a:t>Summary/key highlights of briefing [ insert appropriate analytical heading]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endParaRPr lang="en-AU"/>
          </a:p>
          <a:p>
            <a:endParaRPr lang="en-AU"/>
          </a:p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7CB4E-0848-4774-9F85-B38117CB1B54}" type="slidenum">
              <a:rPr lang="en-AU" smtClean="0"/>
              <a:pPr/>
              <a:t>3</a:t>
            </a:fld>
            <a:endParaRPr lang="en-AU"/>
          </a:p>
        </p:txBody>
      </p:sp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0B577F46-ECA4-BF5A-55DA-9B326E3371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231" y="1626473"/>
            <a:ext cx="4998769" cy="5231527"/>
          </a:xfrm>
          <a:prstGeom prst="rect">
            <a:avLst/>
          </a:prstGeom>
          <a:effectLst>
            <a:glow rad="12700">
              <a:schemeClr val="bg2">
                <a:alpha val="17000"/>
              </a:schemeClr>
            </a:glo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62E1A9D-4DCD-8E42-8EBD-D69DF61C8472}"/>
              </a:ext>
            </a:extLst>
          </p:cNvPr>
          <p:cNvSpPr/>
          <p:nvPr/>
        </p:nvSpPr>
        <p:spPr>
          <a:xfrm>
            <a:off x="6780325" y="3812025"/>
            <a:ext cx="4943520" cy="233931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746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sz="1400" dirty="0">
              <a:solidFill>
                <a:srgbClr val="0000FF"/>
              </a:solidFill>
            </a:endParaRPr>
          </a:p>
          <a:p>
            <a:pPr marL="88900">
              <a:spcAft>
                <a:spcPts val="600"/>
              </a:spcAft>
            </a:pPr>
            <a:r>
              <a:rPr lang="en-AU" sz="1400" b="1" dirty="0">
                <a:solidFill>
                  <a:srgbClr val="0000FF"/>
                </a:solidFill>
              </a:rPr>
              <a:t>Drafting guidance</a:t>
            </a:r>
          </a:p>
          <a:p>
            <a:pPr marL="263525" lvl="1" indent="-174625" defTabSz="60958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0000FF"/>
                </a:solidFill>
              </a:rPr>
              <a:t>Outline the purpose of the briefing in </a:t>
            </a:r>
            <a:r>
              <a:rPr lang="en-AU" sz="1400" b="1" dirty="0">
                <a:solidFill>
                  <a:srgbClr val="0000FF"/>
                </a:solidFill>
              </a:rPr>
              <a:t>one slide.</a:t>
            </a:r>
            <a:endParaRPr lang="en-AU" sz="1400" dirty="0">
              <a:solidFill>
                <a:srgbClr val="0000FF"/>
              </a:solidFill>
            </a:endParaRPr>
          </a:p>
          <a:p>
            <a:pPr marL="263525" lvl="1" indent="-174625" defTabSz="60958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0000FF"/>
                </a:solidFill>
              </a:rPr>
              <a:t>If seeking Cabinet/Committee approval/endorsement for any action – specify what this is here.</a:t>
            </a:r>
          </a:p>
          <a:p>
            <a:pPr marL="88900">
              <a:spcAft>
                <a:spcPts val="0"/>
              </a:spcAft>
            </a:pPr>
            <a:endParaRPr lang="en-AU" sz="1400" dirty="0">
              <a:solidFill>
                <a:srgbClr val="0000FF"/>
              </a:solidFill>
            </a:endParaRP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09E8B50B-D10F-1DE7-35AA-59522896F8DE}"/>
              </a:ext>
            </a:extLst>
          </p:cNvPr>
          <p:cNvSpPr txBox="1">
            <a:spLocks/>
          </p:cNvSpPr>
          <p:nvPr/>
        </p:nvSpPr>
        <p:spPr>
          <a:xfrm>
            <a:off x="345350" y="1758963"/>
            <a:ext cx="11473200" cy="4351339"/>
          </a:xfrm>
          <a:prstGeom prst="rect">
            <a:avLst/>
          </a:prstGeom>
        </p:spPr>
        <p:txBody>
          <a:bodyPr vert="horz" lIns="0" tIns="0" rIns="0" bIns="0" numCol="1" spcCol="180000" rtlCol="0" anchor="t">
            <a:noAutofit/>
          </a:bodyPr>
          <a:lstStyle>
            <a:lvl1pPr mar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540000" indent="-34200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romanLcPeriod"/>
              <a:defRPr sz="20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008000" indent="-34200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LcParenR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68000" indent="-34200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romanLcPeriod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764000" indent="-34200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Key highlight . . .</a:t>
            </a:r>
          </a:p>
          <a:p>
            <a:endParaRPr lang="en-AU" dirty="0"/>
          </a:p>
          <a:p>
            <a:pPr marL="539750" lvl="1" indent="-34163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9357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000" b="1">
                <a:solidFill>
                  <a:schemeClr val="bg2"/>
                </a:solidFill>
              </a:rPr>
              <a:t>[Insert analytical heading for supporting information]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endParaRPr lang="en-AU"/>
          </a:p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7CB4E-0848-4774-9F85-B38117CB1B54}" type="slidenum">
              <a:rPr lang="en-AU" smtClean="0"/>
              <a:pPr/>
              <a:t>4</a:t>
            </a:fld>
            <a:endParaRPr lang="en-AU"/>
          </a:p>
        </p:txBody>
      </p:sp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49A51C5B-BDCB-4046-ABAC-DE6150185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231" y="1626473"/>
            <a:ext cx="4998769" cy="5231527"/>
          </a:xfrm>
          <a:prstGeom prst="rect">
            <a:avLst/>
          </a:prstGeom>
          <a:effectLst>
            <a:glow rad="12700">
              <a:schemeClr val="bg2">
                <a:alpha val="17000"/>
              </a:schemeClr>
            </a:glow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24C7800-8037-2C6A-92B2-94A8AE204147}"/>
              </a:ext>
            </a:extLst>
          </p:cNvPr>
          <p:cNvSpPr/>
          <p:nvPr/>
        </p:nvSpPr>
        <p:spPr>
          <a:xfrm>
            <a:off x="6888480" y="4439841"/>
            <a:ext cx="4943520" cy="1583371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746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sz="1400" dirty="0">
              <a:solidFill>
                <a:srgbClr val="0000FF"/>
              </a:solidFill>
            </a:endParaRPr>
          </a:p>
          <a:p>
            <a:pPr marL="88900">
              <a:spcAft>
                <a:spcPts val="600"/>
              </a:spcAft>
            </a:pPr>
            <a:r>
              <a:rPr lang="en-AU" sz="1400" b="1" dirty="0">
                <a:solidFill>
                  <a:srgbClr val="0000FF"/>
                </a:solidFill>
              </a:rPr>
              <a:t>Drafting guidance</a:t>
            </a:r>
          </a:p>
          <a:p>
            <a:pPr marL="263525" lvl="1" indent="-174625" defTabSz="60958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0000FF"/>
                </a:solidFill>
              </a:rPr>
              <a:t>Use visuals (graphs, infographics, tables) to </a:t>
            </a:r>
            <a:r>
              <a:rPr lang="en-AU" sz="1400">
                <a:solidFill>
                  <a:srgbClr val="0000FF"/>
                </a:solidFill>
              </a:rPr>
              <a:t>present additional information</a:t>
            </a:r>
            <a:endParaRPr lang="en-AU" sz="1400" dirty="0">
              <a:solidFill>
                <a:srgbClr val="0000FF"/>
              </a:solidFill>
            </a:endParaRPr>
          </a:p>
          <a:p>
            <a:pPr marL="88900">
              <a:spcAft>
                <a:spcPts val="0"/>
              </a:spcAft>
            </a:pPr>
            <a:endParaRPr lang="en-AU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604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2F7B8-0266-8303-FA29-422DAC080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671794" cy="1009652"/>
          </a:xfrm>
        </p:spPr>
        <p:txBody>
          <a:bodyPr/>
          <a:lstStyle/>
          <a:p>
            <a:r>
              <a:rPr lang="en-AU" sz="3000" b="1">
                <a:solidFill>
                  <a:schemeClr val="bg2"/>
                </a:solidFill>
              </a:rPr>
              <a:t>Proposed key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CE262-B695-8993-92C9-36509B934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Clr>
                <a:schemeClr val="accent6"/>
              </a:buClr>
            </a:pPr>
            <a:endParaRPr lang="en-GB" b="1"/>
          </a:p>
          <a:p>
            <a:pPr lvl="2">
              <a:buClr>
                <a:schemeClr val="accent6"/>
              </a:buClr>
            </a:pPr>
            <a:r>
              <a:rPr lang="en-GB" b="1"/>
              <a:t>Key Message 1 -</a:t>
            </a:r>
            <a:endParaRPr lang="en-GB"/>
          </a:p>
          <a:p>
            <a:pPr lvl="2">
              <a:spcBef>
                <a:spcPts val="1200"/>
              </a:spcBef>
              <a:buClr>
                <a:schemeClr val="accent6"/>
              </a:buClr>
            </a:pPr>
            <a:r>
              <a:rPr lang="en-GB" b="1"/>
              <a:t>Key Message 2 - </a:t>
            </a:r>
            <a:endParaRPr lang="en-GB"/>
          </a:p>
          <a:p>
            <a:pPr lvl="2">
              <a:spcBef>
                <a:spcPts val="1200"/>
              </a:spcBef>
              <a:buClr>
                <a:schemeClr val="accent6"/>
              </a:buClr>
            </a:pPr>
            <a:r>
              <a:rPr lang="en-GB" b="1"/>
              <a:t>Key Message 3 -</a:t>
            </a:r>
            <a:endParaRPr lang="en-GB"/>
          </a:p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20469F-1A20-023D-D6FA-CF8A810D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5</a:t>
            </a:fld>
            <a:endParaRPr lang="en-AU"/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39B11188-4194-3AB3-F3B5-8FFA7552F3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231" y="1626473"/>
            <a:ext cx="4998769" cy="5231527"/>
          </a:xfrm>
          <a:prstGeom prst="rect">
            <a:avLst/>
          </a:prstGeom>
          <a:effectLst>
            <a:glow rad="12700">
              <a:schemeClr val="bg2">
                <a:alpha val="17000"/>
              </a:schemeClr>
            </a:glo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074C73E-CCBB-3B6B-7087-2D0BBC180548}"/>
              </a:ext>
            </a:extLst>
          </p:cNvPr>
          <p:cNvSpPr/>
          <p:nvPr/>
        </p:nvSpPr>
        <p:spPr>
          <a:xfrm>
            <a:off x="6864480" y="4224963"/>
            <a:ext cx="4943520" cy="1701358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marL="3746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sz="1400" dirty="0">
              <a:solidFill>
                <a:srgbClr val="0000FF"/>
              </a:solidFill>
            </a:endParaRPr>
          </a:p>
          <a:p>
            <a:pPr marL="88900">
              <a:spcAft>
                <a:spcPts val="600"/>
              </a:spcAft>
            </a:pPr>
            <a:r>
              <a:rPr lang="en-AU" sz="1400" b="1" dirty="0">
                <a:solidFill>
                  <a:srgbClr val="0000FF"/>
                </a:solidFill>
              </a:rPr>
              <a:t>Drafting guidance</a:t>
            </a:r>
          </a:p>
          <a:p>
            <a:pPr marL="263525" lvl="1" indent="-174625" defTabSz="60958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0000FF"/>
                </a:solidFill>
              </a:rPr>
              <a:t>To be used if relevant only i.e. there is a public announcement planned </a:t>
            </a:r>
          </a:p>
          <a:p>
            <a:pPr marL="263525" lvl="1" indent="-174625" defTabSz="60958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400" dirty="0">
                <a:solidFill>
                  <a:srgbClr val="0000FF"/>
                </a:solidFill>
              </a:rPr>
              <a:t>Be succinct and clear in messaging</a:t>
            </a:r>
          </a:p>
        </p:txBody>
      </p:sp>
    </p:spTree>
    <p:extLst>
      <p:ext uri="{BB962C8B-B14F-4D97-AF65-F5344CB8AC3E}">
        <p14:creationId xmlns:p14="http://schemas.microsoft.com/office/powerpoint/2010/main" val="1448130027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NSWG Corporate">
      <a:dk1>
        <a:srgbClr val="22272B"/>
      </a:dk1>
      <a:lt1>
        <a:srgbClr val="FFFFFF"/>
      </a:lt1>
      <a:dk2>
        <a:srgbClr val="D7153A"/>
      </a:dk2>
      <a:lt2>
        <a:srgbClr val="002664"/>
      </a:lt2>
      <a:accent1>
        <a:srgbClr val="002664"/>
      </a:accent1>
      <a:accent2>
        <a:srgbClr val="CBEDFD"/>
      </a:accent2>
      <a:accent3>
        <a:srgbClr val="146CFD"/>
      </a:accent3>
      <a:accent4>
        <a:srgbClr val="8CE0FF"/>
      </a:accent4>
      <a:accent5>
        <a:srgbClr val="495054"/>
      </a:accent5>
      <a:accent6>
        <a:srgbClr val="FFB8C1"/>
      </a:accent6>
      <a:hlink>
        <a:srgbClr val="22272B"/>
      </a:hlink>
      <a:folHlink>
        <a:srgbClr val="22272B"/>
      </a:folHlink>
    </a:clrScheme>
    <a:fontScheme name="NSW Governmen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3A_NSWGov_DCS_PowerPoint_Corporate_v2" id="{231814B5-FE8F-4F5E-AC21-F242451870FE}" vid="{44BAE2CB-F860-4964-B6F4-72826BB8313F}"/>
    </a:ext>
  </a:extLst>
</a:theme>
</file>

<file path=ppt/theme/theme2.xml><?xml version="1.0" encoding="utf-8"?>
<a:theme xmlns:a="http://schemas.openxmlformats.org/drawingml/2006/main" name="2_NSWG Corporate">
  <a:themeElements>
    <a:clrScheme name="NSWG Corporate">
      <a:dk1>
        <a:srgbClr val="22272B"/>
      </a:dk1>
      <a:lt1>
        <a:srgbClr val="FFFFFF"/>
      </a:lt1>
      <a:dk2>
        <a:srgbClr val="D7153A"/>
      </a:dk2>
      <a:lt2>
        <a:srgbClr val="002664"/>
      </a:lt2>
      <a:accent1>
        <a:srgbClr val="002664"/>
      </a:accent1>
      <a:accent2>
        <a:srgbClr val="CBEDFD"/>
      </a:accent2>
      <a:accent3>
        <a:srgbClr val="146CFD"/>
      </a:accent3>
      <a:accent4>
        <a:srgbClr val="8CE0FF"/>
      </a:accent4>
      <a:accent5>
        <a:srgbClr val="495054"/>
      </a:accent5>
      <a:accent6>
        <a:srgbClr val="FFB8C1"/>
      </a:accent6>
      <a:hlink>
        <a:srgbClr val="22272B"/>
      </a:hlink>
      <a:folHlink>
        <a:srgbClr val="22272B"/>
      </a:folHlink>
    </a:clrScheme>
    <a:fontScheme name="NSW Governmen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3A_NSWGov_DCS_PowerPoint_Corporate_v2" id="{231814B5-FE8F-4F5E-AC21-F242451870FE}" vid="{44BAE2CB-F860-4964-B6F4-72826BB8313F}"/>
    </a:ext>
  </a:extLst>
</a:theme>
</file>

<file path=ppt/theme/theme3.xml><?xml version="1.0" encoding="utf-8"?>
<a:theme xmlns:a="http://schemas.openxmlformats.org/drawingml/2006/main" name="1_NSWG Corporate">
  <a:themeElements>
    <a:clrScheme name="NSWG Corporate">
      <a:dk1>
        <a:srgbClr val="22272B"/>
      </a:dk1>
      <a:lt1>
        <a:srgbClr val="FFFFFF"/>
      </a:lt1>
      <a:dk2>
        <a:srgbClr val="D7153A"/>
      </a:dk2>
      <a:lt2>
        <a:srgbClr val="002664"/>
      </a:lt2>
      <a:accent1>
        <a:srgbClr val="002664"/>
      </a:accent1>
      <a:accent2>
        <a:srgbClr val="CBEDFD"/>
      </a:accent2>
      <a:accent3>
        <a:srgbClr val="146CFD"/>
      </a:accent3>
      <a:accent4>
        <a:srgbClr val="8CE0FF"/>
      </a:accent4>
      <a:accent5>
        <a:srgbClr val="495054"/>
      </a:accent5>
      <a:accent6>
        <a:srgbClr val="FFB8C1"/>
      </a:accent6>
      <a:hlink>
        <a:srgbClr val="22272B"/>
      </a:hlink>
      <a:folHlink>
        <a:srgbClr val="22272B"/>
      </a:folHlink>
    </a:clrScheme>
    <a:fontScheme name="NSW Governmen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3A_NSWGov_DCS_PowerPoint_Corporate_v2" id="{231814B5-FE8F-4F5E-AC21-F242451870FE}" vid="{44BAE2CB-F860-4964-B6F4-72826BB8313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rum xmlns="5c3ffbb4-2fd9-46cf-a5af-d3711a0b4055" xsi:nil="true"/>
    <Cluster xmlns="5c3ffbb4-2fd9-46cf-a5af-d3711a0b405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CEDC647BA3684DA75C025184A2D6A4" ma:contentTypeVersion="8" ma:contentTypeDescription="Create a new document." ma:contentTypeScope="" ma:versionID="9944496af029ca211c0d77fba579ea91">
  <xsd:schema xmlns:xsd="http://www.w3.org/2001/XMLSchema" xmlns:xs="http://www.w3.org/2001/XMLSchema" xmlns:p="http://schemas.microsoft.com/office/2006/metadata/properties" xmlns:ns2="5c3ffbb4-2fd9-46cf-a5af-d3711a0b4055" xmlns:ns3="c52ccf40-7899-4d45-8246-6261be0d7fda" targetNamespace="http://schemas.microsoft.com/office/2006/metadata/properties" ma:root="true" ma:fieldsID="712242ed7c43ea75e5ee70b0a7842e0f" ns2:_="" ns3:_="">
    <xsd:import namespace="5c3ffbb4-2fd9-46cf-a5af-d3711a0b4055"/>
    <xsd:import namespace="c52ccf40-7899-4d45-8246-6261be0d7f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Forum" minOccurs="0"/>
                <xsd:element ref="ns2:Clust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ffbb4-2fd9-46cf-a5af-d3711a0b40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Forum" ma:index="14" nillable="true" ma:displayName="Forum" ma:format="Dropdown" ma:internalName="Forum">
      <xsd:simpleType>
        <xsd:restriction base="dms:Text">
          <xsd:maxLength value="255"/>
        </xsd:restriction>
      </xsd:simpleType>
    </xsd:element>
    <xsd:element name="Cluster" ma:index="15" nillable="true" ma:displayName="Cluster" ma:format="Dropdown" ma:internalName="Clust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2ccf40-7899-4d45-8246-6261be0d7fd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F33732-F65A-4DC5-8FB2-EF6F889A5E51}">
  <ds:schemaRefs>
    <ds:schemaRef ds:uri="5c3ffbb4-2fd9-46cf-a5af-d3711a0b4055"/>
    <ds:schemaRef ds:uri="http://purl.org/dc/dcmitype/"/>
    <ds:schemaRef ds:uri="http://schemas.openxmlformats.org/package/2006/metadata/core-properties"/>
    <ds:schemaRef ds:uri="http://purl.org/dc/terms/"/>
    <ds:schemaRef ds:uri="c52ccf40-7899-4d45-8246-6261be0d7fda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BB115F9-2B9F-4184-833B-152C180560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7B84D4-6CA9-4ED5-BF95-861C06463A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3ffbb4-2fd9-46cf-a5af-d3711a0b4055"/>
    <ds:schemaRef ds:uri="c52ccf40-7899-4d45-8246-6261be0d7f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NSWGov_PowerPoint_Corporate</Template>
  <TotalTime>56</TotalTime>
  <Words>289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Public Sans</vt:lpstr>
      <vt:lpstr>Public Sans ExtraLight</vt:lpstr>
      <vt:lpstr>Public Sans Light</vt:lpstr>
      <vt:lpstr>Public Sans SemiBold</vt:lpstr>
      <vt:lpstr>Times New Roman</vt:lpstr>
      <vt:lpstr>NSWG Corporate</vt:lpstr>
      <vt:lpstr>2_NSWG Corporate</vt:lpstr>
      <vt:lpstr>1_NSWG Corporate</vt:lpstr>
      <vt:lpstr>Briefing Title  </vt:lpstr>
      <vt:lpstr>Recommendations</vt:lpstr>
      <vt:lpstr>Summary/key highlights of briefing [ insert appropriate analytical heading]</vt:lpstr>
      <vt:lpstr>[Insert analytical heading for supporting information]</vt:lpstr>
      <vt:lpstr>Proposed key messages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Accessibility 1</dc:title>
  <dc:creator>Marcus McCulloch</dc:creator>
  <cp:lastModifiedBy>Dan Livermore</cp:lastModifiedBy>
  <cp:revision>3</cp:revision>
  <dcterms:created xsi:type="dcterms:W3CDTF">2023-02-14T00:05:34Z</dcterms:created>
  <dcterms:modified xsi:type="dcterms:W3CDTF">2023-08-03T03:01:53Z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0x010100C2CEDC647BA3684DA75C025184A2D6A4</vt:lpwstr>
  </property>
  <property fmtid="{D5CDD505-2E9C-101B-9397-08002B2CF9AE}" pid="3" name="MSIP_Label_a2184265-2d18-4a08-969f-a9bca378d008_Enabled">
    <vt:lpwstr>true</vt:lpwstr>
  </property>
  <property fmtid="{D5CDD505-2E9C-101B-9397-08002B2CF9AE}" pid="4" name="MSIP_Label_a2184265-2d18-4a08-969f-a9bca378d008_SetDate">
    <vt:lpwstr>2023-02-15T00:44:06Z</vt:lpwstr>
  </property>
  <property fmtid="{D5CDD505-2E9C-101B-9397-08002B2CF9AE}" pid="5" name="MSIP_Label_a2184265-2d18-4a08-969f-a9bca378d008_Method">
    <vt:lpwstr>Privileged</vt:lpwstr>
  </property>
  <property fmtid="{D5CDD505-2E9C-101B-9397-08002B2CF9AE}" pid="6" name="MSIP_Label_a2184265-2d18-4a08-969f-a9bca378d008_Name">
    <vt:lpwstr>OFFICIAL Sensitive - Cabinet</vt:lpwstr>
  </property>
  <property fmtid="{D5CDD505-2E9C-101B-9397-08002B2CF9AE}" pid="7" name="MSIP_Label_a2184265-2d18-4a08-969f-a9bca378d008_SiteId">
    <vt:lpwstr>1ef97a68-e8ab-44ed-a16d-b579fe2d7cd8</vt:lpwstr>
  </property>
  <property fmtid="{D5CDD505-2E9C-101B-9397-08002B2CF9AE}" pid="8" name="MSIP_Label_a2184265-2d18-4a08-969f-a9bca378d008_ActionId">
    <vt:lpwstr>24d285b3-42aa-4f0b-9b51-87c640671f7d</vt:lpwstr>
  </property>
  <property fmtid="{D5CDD505-2E9C-101B-9397-08002B2CF9AE}" pid="9" name="MSIP_Label_a2184265-2d18-4a08-969f-a9bca378d008_ContentBits">
    <vt:lpwstr>3</vt:lpwstr>
  </property>
  <property fmtid="{D5CDD505-2E9C-101B-9397-08002B2CF9AE}" pid="10" name="ClassificationContentMarkingFooterLocations">
    <vt:lpwstr>NSWG Corporate:17</vt:lpwstr>
  </property>
  <property fmtid="{D5CDD505-2E9C-101B-9397-08002B2CF9AE}" pid="11" name="ClassificationContentMarkingFooterText">
    <vt:lpwstr>OFFICIAL: Sensitive – NSW Cabinet </vt:lpwstr>
  </property>
  <property fmtid="{D5CDD505-2E9C-101B-9397-08002B2CF9AE}" pid="12" name="ClassificationContentMarkingHeaderLocations">
    <vt:lpwstr>NSWG Corporate:16</vt:lpwstr>
  </property>
  <property fmtid="{D5CDD505-2E9C-101B-9397-08002B2CF9AE}" pid="13" name="ClassificationContentMarkingHeaderText">
    <vt:lpwstr>OFFICIAL: Sensitive – NSW Cabinet</vt:lpwstr>
  </property>
</Properties>
</file>