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43"/>
  </p:notesMasterIdLst>
  <p:handoutMasterIdLst>
    <p:handoutMasterId r:id="rId44"/>
  </p:handoutMasterIdLst>
  <p:sldIdLst>
    <p:sldId id="298" r:id="rId3"/>
    <p:sldId id="266" r:id="rId4"/>
    <p:sldId id="281" r:id="rId5"/>
    <p:sldId id="299" r:id="rId6"/>
    <p:sldId id="339" r:id="rId7"/>
    <p:sldId id="334" r:id="rId8"/>
    <p:sldId id="302" r:id="rId9"/>
    <p:sldId id="300" r:id="rId10"/>
    <p:sldId id="288" r:id="rId11"/>
    <p:sldId id="301" r:id="rId12"/>
    <p:sldId id="303" r:id="rId13"/>
    <p:sldId id="304" r:id="rId14"/>
    <p:sldId id="327" r:id="rId15"/>
    <p:sldId id="328" r:id="rId16"/>
    <p:sldId id="329" r:id="rId17"/>
    <p:sldId id="289" r:id="rId18"/>
    <p:sldId id="305" r:id="rId19"/>
    <p:sldId id="307" r:id="rId20"/>
    <p:sldId id="308" r:id="rId21"/>
    <p:sldId id="309" r:id="rId22"/>
    <p:sldId id="310" r:id="rId23"/>
    <p:sldId id="311" r:id="rId24"/>
    <p:sldId id="312" r:id="rId25"/>
    <p:sldId id="313" r:id="rId26"/>
    <p:sldId id="323" r:id="rId27"/>
    <p:sldId id="325" r:id="rId28"/>
    <p:sldId id="324" r:id="rId29"/>
    <p:sldId id="306" r:id="rId30"/>
    <p:sldId id="314" r:id="rId31"/>
    <p:sldId id="316" r:id="rId32"/>
    <p:sldId id="317" r:id="rId33"/>
    <p:sldId id="331" r:id="rId34"/>
    <p:sldId id="333" r:id="rId35"/>
    <p:sldId id="332" r:id="rId36"/>
    <p:sldId id="318" r:id="rId37"/>
    <p:sldId id="319" r:id="rId38"/>
    <p:sldId id="320" r:id="rId39"/>
    <p:sldId id="321" r:id="rId40"/>
    <p:sldId id="335" r:id="rId41"/>
    <p:sldId id="326" r:id="rId42"/>
  </p:sldIdLst>
  <p:sldSz cx="12192000" cy="6858000"/>
  <p:notesSz cx="6858000" cy="9144000"/>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9102D73B-8542-41AF-8673-BCEF68A5FE73}">
          <p14:sldIdLst/>
        </p14:section>
        <p14:section name="Cover slide" id="{925CA5DD-65D3-41C6-9065-5985F33EEC7B}">
          <p14:sldIdLst>
            <p14:sldId id="298"/>
          </p14:sldIdLst>
        </p14:section>
        <p14:section name="Contents" id="{0B9FCFAF-D713-4DA8-A630-D85521B2E1B1}">
          <p14:sldIdLst>
            <p14:sldId id="266"/>
          </p14:sldIdLst>
        </p14:section>
        <p14:section name="Overview" id="{E8FCA752-CE21-4C96-A0AA-A4547C94D0E2}">
          <p14:sldIdLst>
            <p14:sldId id="281"/>
            <p14:sldId id="299"/>
            <p14:sldId id="339"/>
            <p14:sldId id="334"/>
            <p14:sldId id="302"/>
            <p14:sldId id="300"/>
          </p14:sldIdLst>
        </p14:section>
        <p14:section name="Responsibilities" id="{1D696206-8D47-4E35-8334-517D087D1CE9}">
          <p14:sldIdLst>
            <p14:sldId id="288"/>
            <p14:sldId id="301"/>
            <p14:sldId id="303"/>
            <p14:sldId id="304"/>
            <p14:sldId id="327"/>
            <p14:sldId id="328"/>
            <p14:sldId id="329"/>
          </p14:sldIdLst>
        </p14:section>
        <p14:section name="Key principles of grant administration" id="{57F7C97F-BEC7-44F1-9A5F-21E27243C960}">
          <p14:sldIdLst>
            <p14:sldId id="289"/>
            <p14:sldId id="305"/>
            <p14:sldId id="307"/>
            <p14:sldId id="308"/>
            <p14:sldId id="309"/>
            <p14:sldId id="310"/>
            <p14:sldId id="311"/>
            <p14:sldId id="312"/>
            <p14:sldId id="313"/>
            <p14:sldId id="323"/>
            <p14:sldId id="325"/>
            <p14:sldId id="324"/>
          </p14:sldIdLst>
        </p14:section>
        <p14:section name="Process of grant administration" id="{AFE4A46C-13B0-466F-96BF-6F3835D52E38}">
          <p14:sldIdLst>
            <p14:sldId id="306"/>
            <p14:sldId id="314"/>
            <p14:sldId id="316"/>
            <p14:sldId id="317"/>
            <p14:sldId id="331"/>
            <p14:sldId id="333"/>
            <p14:sldId id="332"/>
            <p14:sldId id="318"/>
            <p14:sldId id="319"/>
            <p14:sldId id="320"/>
            <p14:sldId id="321"/>
          </p14:sldIdLst>
        </p14:section>
        <p14:section name="Contacts and resources" id="{2BFF4F9D-A108-4870-9A9D-9C8D95278C3A}">
          <p14:sldIdLst>
            <p14:sldId id="335"/>
            <p14:sldId id="32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B633B35-1490-9131-A62C-D08DE3C0DFCA}" name="Sarah Wyatt" initials="SW" userId="S::Sarah.Wyatt1@dpc.nsw.gov.au::431ef41f-ed22-4303-93e7-91d2cd179f05" providerId="AD"/>
  <p188:author id="{93C68276-FB60-3FC1-87F8-8689730627C5}" name="Julia Carland" initials="JC" userId="S::julia.carland@dpc.nsw.gov.au::b19a2a59-7083-4608-8fec-c1bcf2b4ee11" providerId="AD"/>
  <p188:author id="{3508A7C3-4C8F-DD91-2F66-1066586BBA50}" name="Nicola Ryan" initials="NR" userId="S::Nicola.Ryan@dpc.nsw.gov.au::3e02e364-374b-46c4-a002-8bf4fe47e32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BEBEB"/>
    <a:srgbClr val="F3E2E6"/>
    <a:srgbClr val="630019"/>
    <a:srgbClr val="F6ACB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781DFF-5C77-41DC-8AA6-315C1EACF49B}" v="22" dt="2022-09-23T07:26:00.5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67803" autoAdjust="0"/>
  </p:normalViewPr>
  <p:slideViewPr>
    <p:cSldViewPr snapToGrid="0">
      <p:cViewPr varScale="1">
        <p:scale>
          <a:sx n="110" d="100"/>
          <a:sy n="110" d="100"/>
        </p:scale>
        <p:origin x="3780" y="6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8" d="100"/>
          <a:sy n="68" d="100"/>
        </p:scale>
        <p:origin x="1773" y="60"/>
      </p:cViewPr>
      <p:guideLst/>
    </p:cSldViewPr>
  </p:notes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11.xml" Id="rId13" /><Relationship Type="http://schemas.openxmlformats.org/officeDocument/2006/relationships/slide" Target="slides/slide16.xml" Id="rId18" /><Relationship Type="http://schemas.openxmlformats.org/officeDocument/2006/relationships/slide" Target="slides/slide24.xml" Id="rId26" /><Relationship Type="http://schemas.openxmlformats.org/officeDocument/2006/relationships/slide" Target="slides/slide37.xml" Id="rId39" /><Relationship Type="http://schemas.openxmlformats.org/officeDocument/2006/relationships/slide" Target="slides/slide19.xml" Id="rId21" /><Relationship Type="http://schemas.openxmlformats.org/officeDocument/2006/relationships/slide" Target="slides/slide32.xml" Id="rId34" /><Relationship Type="http://schemas.openxmlformats.org/officeDocument/2006/relationships/slide" Target="slides/slide40.xml" Id="rId42" /><Relationship Type="http://schemas.openxmlformats.org/officeDocument/2006/relationships/theme" Target="theme/theme1.xml" Id="rId47" /><Relationship Type="http://schemas.microsoft.com/office/2015/10/relationships/revisionInfo" Target="revisionInfo.xml" Id="rId50" /><Relationship Type="http://schemas.openxmlformats.org/officeDocument/2006/relationships/slide" Target="slides/slide5.xml" Id="rId7" /><Relationship Type="http://schemas.openxmlformats.org/officeDocument/2006/relationships/slideMaster" Target="slideMasters/slideMaster1.xml" Id="rId2" /><Relationship Type="http://schemas.openxmlformats.org/officeDocument/2006/relationships/slide" Target="slides/slide14.xml" Id="rId16" /><Relationship Type="http://schemas.openxmlformats.org/officeDocument/2006/relationships/slide" Target="slides/slide27.xml" Id="rId29" /><Relationship Type="http://schemas.openxmlformats.org/officeDocument/2006/relationships/slide" Target="slides/slide9.xml" Id="rId11" /><Relationship Type="http://schemas.openxmlformats.org/officeDocument/2006/relationships/slide" Target="slides/slide22.xml" Id="rId24" /><Relationship Type="http://schemas.openxmlformats.org/officeDocument/2006/relationships/slide" Target="slides/slide30.xml" Id="rId32" /><Relationship Type="http://schemas.openxmlformats.org/officeDocument/2006/relationships/slide" Target="slides/slide35.xml" Id="rId37" /><Relationship Type="http://schemas.openxmlformats.org/officeDocument/2006/relationships/slide" Target="slides/slide38.xml" Id="rId40" /><Relationship Type="http://schemas.openxmlformats.org/officeDocument/2006/relationships/presProps" Target="presProps.xml" Id="rId45" /><Relationship Type="http://schemas.openxmlformats.org/officeDocument/2006/relationships/slide" Target="slides/slide3.xml" Id="rId5" /><Relationship Type="http://schemas.openxmlformats.org/officeDocument/2006/relationships/slide" Target="slides/slide13.xml" Id="rId15" /><Relationship Type="http://schemas.openxmlformats.org/officeDocument/2006/relationships/slide" Target="slides/slide21.xml" Id="rId23" /><Relationship Type="http://schemas.openxmlformats.org/officeDocument/2006/relationships/slide" Target="slides/slide26.xml" Id="rId28" /><Relationship Type="http://schemas.openxmlformats.org/officeDocument/2006/relationships/slide" Target="slides/slide34.xml" Id="rId36" /><Relationship Type="http://schemas.microsoft.com/office/2016/11/relationships/changesInfo" Target="changesInfos/changesInfo1.xml" Id="rId49" /><Relationship Type="http://schemas.openxmlformats.org/officeDocument/2006/relationships/slide" Target="slides/slide8.xml" Id="rId10" /><Relationship Type="http://schemas.openxmlformats.org/officeDocument/2006/relationships/slide" Target="slides/slide17.xml" Id="rId19" /><Relationship Type="http://schemas.openxmlformats.org/officeDocument/2006/relationships/slide" Target="slides/slide29.xml" Id="rId31" /><Relationship Type="http://schemas.openxmlformats.org/officeDocument/2006/relationships/handoutMaster" Target="handoutMasters/handoutMaster1.xml" Id="rId44" /><Relationship Type="http://schemas.openxmlformats.org/officeDocument/2006/relationships/slide" Target="slides/slide2.xml" Id="rId4" /><Relationship Type="http://schemas.openxmlformats.org/officeDocument/2006/relationships/slide" Target="slides/slide7.xml" Id="rId9" /><Relationship Type="http://schemas.openxmlformats.org/officeDocument/2006/relationships/slide" Target="slides/slide12.xml" Id="rId14" /><Relationship Type="http://schemas.openxmlformats.org/officeDocument/2006/relationships/slide" Target="slides/slide20.xml" Id="rId22" /><Relationship Type="http://schemas.openxmlformats.org/officeDocument/2006/relationships/slide" Target="slides/slide25.xml" Id="rId27" /><Relationship Type="http://schemas.openxmlformats.org/officeDocument/2006/relationships/slide" Target="slides/slide28.xml" Id="rId30" /><Relationship Type="http://schemas.openxmlformats.org/officeDocument/2006/relationships/slide" Target="slides/slide33.xml" Id="rId35" /><Relationship Type="http://schemas.openxmlformats.org/officeDocument/2006/relationships/notesMaster" Target="notesMasters/notesMaster1.xml" Id="rId43" /><Relationship Type="http://schemas.openxmlformats.org/officeDocument/2006/relationships/tableStyles" Target="tableStyles.xml" Id="rId48" /><Relationship Type="http://schemas.openxmlformats.org/officeDocument/2006/relationships/slide" Target="slides/slide6.xml" Id="rId8" /><Relationship Type="http://schemas.microsoft.com/office/2018/10/relationships/authors" Target="authors.xml" Id="rId51" /><Relationship Type="http://schemas.openxmlformats.org/officeDocument/2006/relationships/slide" Target="slides/slide1.xml" Id="rId3" /><Relationship Type="http://schemas.openxmlformats.org/officeDocument/2006/relationships/slide" Target="slides/slide10.xml" Id="rId12" /><Relationship Type="http://schemas.openxmlformats.org/officeDocument/2006/relationships/slide" Target="slides/slide15.xml" Id="rId17" /><Relationship Type="http://schemas.openxmlformats.org/officeDocument/2006/relationships/slide" Target="slides/slide23.xml" Id="rId25" /><Relationship Type="http://schemas.openxmlformats.org/officeDocument/2006/relationships/slide" Target="slides/slide31.xml" Id="rId33" /><Relationship Type="http://schemas.openxmlformats.org/officeDocument/2006/relationships/slide" Target="slides/slide36.xml" Id="rId38" /><Relationship Type="http://schemas.openxmlformats.org/officeDocument/2006/relationships/viewProps" Target="viewProps.xml" Id="rId46" /><Relationship Type="http://schemas.openxmlformats.org/officeDocument/2006/relationships/slide" Target="slides/slide18.xml" Id="rId20" /><Relationship Type="http://schemas.openxmlformats.org/officeDocument/2006/relationships/slide" Target="slides/slide39.xml" Id="rId41" /><Relationship Type="http://schemas.openxmlformats.org/officeDocument/2006/relationships/slide" Target="slides/slide4.xml" Id="rId6" /><Relationship Type="http://schemas.openxmlformats.org/officeDocument/2006/relationships/customXml" Target="/customXML/item2.xml" Id="R25f267a074fd4f16" /></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na Osborne" userId="d5a2be6d-b510-42a9-bc40-22e83a116045" providerId="ADAL" clId="{62781DFF-5C77-41DC-8AA6-315C1EACF49B}"/>
    <pc:docChg chg="undo redo custSel addSld delSld modSld sldOrd addSection delSection modSection">
      <pc:chgData name="Susanna Osborne" userId="d5a2be6d-b510-42a9-bc40-22e83a116045" providerId="ADAL" clId="{62781DFF-5C77-41DC-8AA6-315C1EACF49B}" dt="2022-09-23T07:27:52.929" v="6048" actId="20577"/>
      <pc:docMkLst>
        <pc:docMk/>
      </pc:docMkLst>
      <pc:sldChg chg="modSp add del mod">
        <pc:chgData name="Susanna Osborne" userId="d5a2be6d-b510-42a9-bc40-22e83a116045" providerId="ADAL" clId="{62781DFF-5C77-41DC-8AA6-315C1EACF49B}" dt="2022-09-23T07:14:37.720" v="4740"/>
        <pc:sldMkLst>
          <pc:docMk/>
          <pc:sldMk cId="987527553" sldId="266"/>
        </pc:sldMkLst>
        <pc:graphicFrameChg chg="mod modGraphic">
          <ac:chgData name="Susanna Osborne" userId="d5a2be6d-b510-42a9-bc40-22e83a116045" providerId="ADAL" clId="{62781DFF-5C77-41DC-8AA6-315C1EACF49B}" dt="2022-09-23T07:14:37.720" v="4740"/>
          <ac:graphicFrameMkLst>
            <pc:docMk/>
            <pc:sldMk cId="987527553" sldId="266"/>
            <ac:graphicFrameMk id="6" creationId="{B987BE5E-0801-4903-A09B-BD33824ABE7B}"/>
          </ac:graphicFrameMkLst>
        </pc:graphicFrameChg>
      </pc:sldChg>
      <pc:sldChg chg="del">
        <pc:chgData name="Susanna Osborne" userId="d5a2be6d-b510-42a9-bc40-22e83a116045" providerId="ADAL" clId="{62781DFF-5C77-41DC-8AA6-315C1EACF49B}" dt="2022-09-23T07:15:20.317" v="4746" actId="47"/>
        <pc:sldMkLst>
          <pc:docMk/>
          <pc:sldMk cId="932501300" sldId="279"/>
        </pc:sldMkLst>
      </pc:sldChg>
      <pc:sldChg chg="modSp mod">
        <pc:chgData name="Susanna Osborne" userId="d5a2be6d-b510-42a9-bc40-22e83a116045" providerId="ADAL" clId="{62781DFF-5C77-41DC-8AA6-315C1EACF49B}" dt="2022-09-23T05:04:49.850" v="512" actId="20577"/>
        <pc:sldMkLst>
          <pc:docMk/>
          <pc:sldMk cId="393455706" sldId="281"/>
        </pc:sldMkLst>
        <pc:spChg chg="mod">
          <ac:chgData name="Susanna Osborne" userId="d5a2be6d-b510-42a9-bc40-22e83a116045" providerId="ADAL" clId="{62781DFF-5C77-41DC-8AA6-315C1EACF49B}" dt="2022-09-23T05:04:49.850" v="512" actId="20577"/>
          <ac:spMkLst>
            <pc:docMk/>
            <pc:sldMk cId="393455706" sldId="281"/>
            <ac:spMk id="2" creationId="{CC72414F-F4B6-2DAA-A440-24E5E528CE6F}"/>
          </ac:spMkLst>
        </pc:spChg>
      </pc:sldChg>
      <pc:sldChg chg="del">
        <pc:chgData name="Susanna Osborne" userId="d5a2be6d-b510-42a9-bc40-22e83a116045" providerId="ADAL" clId="{62781DFF-5C77-41DC-8AA6-315C1EACF49B}" dt="2022-09-21T07:28:21.879" v="1" actId="47"/>
        <pc:sldMkLst>
          <pc:docMk/>
          <pc:sldMk cId="2420530774" sldId="286"/>
        </pc:sldMkLst>
      </pc:sldChg>
      <pc:sldChg chg="del">
        <pc:chgData name="Susanna Osborne" userId="d5a2be6d-b510-42a9-bc40-22e83a116045" providerId="ADAL" clId="{62781DFF-5C77-41DC-8AA6-315C1EACF49B}" dt="2022-09-21T07:28:33.315" v="3" actId="47"/>
        <pc:sldMkLst>
          <pc:docMk/>
          <pc:sldMk cId="411764314" sldId="287"/>
        </pc:sldMkLst>
      </pc:sldChg>
      <pc:sldChg chg="modSp mod">
        <pc:chgData name="Susanna Osborne" userId="d5a2be6d-b510-42a9-bc40-22e83a116045" providerId="ADAL" clId="{62781DFF-5C77-41DC-8AA6-315C1EACF49B}" dt="2022-09-23T06:46:06.047" v="1624" actId="20577"/>
        <pc:sldMkLst>
          <pc:docMk/>
          <pc:sldMk cId="1563370687" sldId="288"/>
        </pc:sldMkLst>
        <pc:spChg chg="mod">
          <ac:chgData name="Susanna Osborne" userId="d5a2be6d-b510-42a9-bc40-22e83a116045" providerId="ADAL" clId="{62781DFF-5C77-41DC-8AA6-315C1EACF49B}" dt="2022-09-23T06:46:06.047" v="1624" actId="20577"/>
          <ac:spMkLst>
            <pc:docMk/>
            <pc:sldMk cId="1563370687" sldId="288"/>
            <ac:spMk id="2" creationId="{FC2C211C-AD08-4143-BCD1-431FA144B122}"/>
          </ac:spMkLst>
        </pc:spChg>
      </pc:sldChg>
      <pc:sldChg chg="modSp mod ord">
        <pc:chgData name="Susanna Osborne" userId="d5a2be6d-b510-42a9-bc40-22e83a116045" providerId="ADAL" clId="{62781DFF-5C77-41DC-8AA6-315C1EACF49B}" dt="2022-09-23T07:07:20.742" v="4113" actId="20577"/>
        <pc:sldMkLst>
          <pc:docMk/>
          <pc:sldMk cId="1727846212" sldId="289"/>
        </pc:sldMkLst>
        <pc:spChg chg="mod">
          <ac:chgData name="Susanna Osborne" userId="d5a2be6d-b510-42a9-bc40-22e83a116045" providerId="ADAL" clId="{62781DFF-5C77-41DC-8AA6-315C1EACF49B}" dt="2022-09-23T07:07:20.742" v="4113" actId="20577"/>
          <ac:spMkLst>
            <pc:docMk/>
            <pc:sldMk cId="1727846212" sldId="289"/>
            <ac:spMk id="2" creationId="{4C870599-BD7B-41E0-AF12-CED3BFB5EC21}"/>
          </ac:spMkLst>
        </pc:spChg>
      </pc:sldChg>
      <pc:sldChg chg="del">
        <pc:chgData name="Susanna Osborne" userId="d5a2be6d-b510-42a9-bc40-22e83a116045" providerId="ADAL" clId="{62781DFF-5C77-41DC-8AA6-315C1EACF49B}" dt="2022-09-21T07:28:42.231" v="4" actId="47"/>
        <pc:sldMkLst>
          <pc:docMk/>
          <pc:sldMk cId="442511982" sldId="290"/>
        </pc:sldMkLst>
      </pc:sldChg>
      <pc:sldChg chg="del">
        <pc:chgData name="Susanna Osborne" userId="d5a2be6d-b510-42a9-bc40-22e83a116045" providerId="ADAL" clId="{62781DFF-5C77-41DC-8AA6-315C1EACF49B}" dt="2022-09-21T07:28:43.220" v="5" actId="47"/>
        <pc:sldMkLst>
          <pc:docMk/>
          <pc:sldMk cId="1425181832" sldId="291"/>
        </pc:sldMkLst>
      </pc:sldChg>
      <pc:sldChg chg="del">
        <pc:chgData name="Susanna Osborne" userId="d5a2be6d-b510-42a9-bc40-22e83a116045" providerId="ADAL" clId="{62781DFF-5C77-41DC-8AA6-315C1EACF49B}" dt="2022-09-23T05:47:11.208" v="1418" actId="47"/>
        <pc:sldMkLst>
          <pc:docMk/>
          <pc:sldMk cId="1485584747" sldId="292"/>
        </pc:sldMkLst>
      </pc:sldChg>
      <pc:sldChg chg="del">
        <pc:chgData name="Susanna Osborne" userId="d5a2be6d-b510-42a9-bc40-22e83a116045" providerId="ADAL" clId="{62781DFF-5C77-41DC-8AA6-315C1EACF49B}" dt="2022-09-23T07:15:12.133" v="4742" actId="47"/>
        <pc:sldMkLst>
          <pc:docMk/>
          <pc:sldMk cId="2923866419" sldId="293"/>
        </pc:sldMkLst>
      </pc:sldChg>
      <pc:sldChg chg="del">
        <pc:chgData name="Susanna Osborne" userId="d5a2be6d-b510-42a9-bc40-22e83a116045" providerId="ADAL" clId="{62781DFF-5C77-41DC-8AA6-315C1EACF49B}" dt="2022-09-23T07:15:14.935" v="4744" actId="47"/>
        <pc:sldMkLst>
          <pc:docMk/>
          <pc:sldMk cId="754238964" sldId="294"/>
        </pc:sldMkLst>
      </pc:sldChg>
      <pc:sldChg chg="del">
        <pc:chgData name="Susanna Osborne" userId="d5a2be6d-b510-42a9-bc40-22e83a116045" providerId="ADAL" clId="{62781DFF-5C77-41DC-8AA6-315C1EACF49B}" dt="2022-09-23T07:15:13.925" v="4743" actId="47"/>
        <pc:sldMkLst>
          <pc:docMk/>
          <pc:sldMk cId="1136937548" sldId="295"/>
        </pc:sldMkLst>
      </pc:sldChg>
      <pc:sldChg chg="del ord">
        <pc:chgData name="Susanna Osborne" userId="d5a2be6d-b510-42a9-bc40-22e83a116045" providerId="ADAL" clId="{62781DFF-5C77-41DC-8AA6-315C1EACF49B}" dt="2022-09-23T07:15:10.329" v="4741" actId="47"/>
        <pc:sldMkLst>
          <pc:docMk/>
          <pc:sldMk cId="2646456962" sldId="296"/>
        </pc:sldMkLst>
      </pc:sldChg>
      <pc:sldChg chg="del">
        <pc:chgData name="Susanna Osborne" userId="d5a2be6d-b510-42a9-bc40-22e83a116045" providerId="ADAL" clId="{62781DFF-5C77-41DC-8AA6-315C1EACF49B}" dt="2022-09-23T07:15:15.862" v="4745" actId="47"/>
        <pc:sldMkLst>
          <pc:docMk/>
          <pc:sldMk cId="1717044922" sldId="297"/>
        </pc:sldMkLst>
      </pc:sldChg>
      <pc:sldChg chg="modSp new mod">
        <pc:chgData name="Susanna Osborne" userId="d5a2be6d-b510-42a9-bc40-22e83a116045" providerId="ADAL" clId="{62781DFF-5C77-41DC-8AA6-315C1EACF49B}" dt="2022-09-23T04:57:30.057" v="37" actId="20577"/>
        <pc:sldMkLst>
          <pc:docMk/>
          <pc:sldMk cId="4224530659" sldId="298"/>
        </pc:sldMkLst>
        <pc:spChg chg="mod">
          <ac:chgData name="Susanna Osborne" userId="d5a2be6d-b510-42a9-bc40-22e83a116045" providerId="ADAL" clId="{62781DFF-5C77-41DC-8AA6-315C1EACF49B}" dt="2022-09-23T04:57:30.057" v="37" actId="20577"/>
          <ac:spMkLst>
            <pc:docMk/>
            <pc:sldMk cId="4224530659" sldId="298"/>
            <ac:spMk id="2" creationId="{9AA2C764-CDBC-427F-AFCD-F5444C2E2851}"/>
          </ac:spMkLst>
        </pc:spChg>
      </pc:sldChg>
      <pc:sldChg chg="addSp delSp modSp new mod modNotesTx">
        <pc:chgData name="Susanna Osborne" userId="d5a2be6d-b510-42a9-bc40-22e83a116045" providerId="ADAL" clId="{62781DFF-5C77-41DC-8AA6-315C1EACF49B}" dt="2022-09-23T05:09:32.857" v="685" actId="1076"/>
        <pc:sldMkLst>
          <pc:docMk/>
          <pc:sldMk cId="991870656" sldId="299"/>
        </pc:sldMkLst>
        <pc:spChg chg="mod">
          <ac:chgData name="Susanna Osborne" userId="d5a2be6d-b510-42a9-bc40-22e83a116045" providerId="ADAL" clId="{62781DFF-5C77-41DC-8AA6-315C1EACF49B}" dt="2022-09-23T05:05:56.640" v="532" actId="2711"/>
          <ac:spMkLst>
            <pc:docMk/>
            <pc:sldMk cId="991870656" sldId="299"/>
            <ac:spMk id="2" creationId="{B4E6BD23-34FE-427D-81E7-96F43D180B04}"/>
          </ac:spMkLst>
        </pc:spChg>
        <pc:spChg chg="del">
          <ac:chgData name="Susanna Osborne" userId="d5a2be6d-b510-42a9-bc40-22e83a116045" providerId="ADAL" clId="{62781DFF-5C77-41DC-8AA6-315C1EACF49B}" dt="2022-09-23T05:05:23.688" v="525" actId="478"/>
          <ac:spMkLst>
            <pc:docMk/>
            <pc:sldMk cId="991870656" sldId="299"/>
            <ac:spMk id="3" creationId="{AC39BFDF-DD1A-4407-9BAC-22E83C7FBE9F}"/>
          </ac:spMkLst>
        </pc:spChg>
        <pc:spChg chg="add mod">
          <ac:chgData name="Susanna Osborne" userId="d5a2be6d-b510-42a9-bc40-22e83a116045" providerId="ADAL" clId="{62781DFF-5C77-41DC-8AA6-315C1EACF49B}" dt="2022-09-23T05:09:17.910" v="684" actId="255"/>
          <ac:spMkLst>
            <pc:docMk/>
            <pc:sldMk cId="991870656" sldId="299"/>
            <ac:spMk id="6" creationId="{CFDD4A0D-8ED2-4B0A-9D69-F83A9BC3E47A}"/>
          </ac:spMkLst>
        </pc:spChg>
        <pc:picChg chg="add mod">
          <ac:chgData name="Susanna Osborne" userId="d5a2be6d-b510-42a9-bc40-22e83a116045" providerId="ADAL" clId="{62781DFF-5C77-41DC-8AA6-315C1EACF49B}" dt="2022-09-23T05:09:32.857" v="685" actId="1076"/>
          <ac:picMkLst>
            <pc:docMk/>
            <pc:sldMk cId="991870656" sldId="299"/>
            <ac:picMk id="7" creationId="{B1DE0D53-1372-420C-85F5-9EDC88D7E844}"/>
          </ac:picMkLst>
        </pc:picChg>
      </pc:sldChg>
      <pc:sldChg chg="new del">
        <pc:chgData name="Susanna Osborne" userId="d5a2be6d-b510-42a9-bc40-22e83a116045" providerId="ADAL" clId="{62781DFF-5C77-41DC-8AA6-315C1EACF49B}" dt="2022-09-23T05:04:45.035" v="504" actId="47"/>
        <pc:sldMkLst>
          <pc:docMk/>
          <pc:sldMk cId="1393910083" sldId="299"/>
        </pc:sldMkLst>
      </pc:sldChg>
      <pc:sldChg chg="addSp delSp modSp new mod modClrScheme chgLayout modNotesTx">
        <pc:chgData name="Susanna Osborne" userId="d5a2be6d-b510-42a9-bc40-22e83a116045" providerId="ADAL" clId="{62781DFF-5C77-41DC-8AA6-315C1EACF49B}" dt="2022-09-23T05:55:06.877" v="1606" actId="26606"/>
        <pc:sldMkLst>
          <pc:docMk/>
          <pc:sldMk cId="2406013676" sldId="300"/>
        </pc:sldMkLst>
        <pc:spChg chg="mod">
          <ac:chgData name="Susanna Osborne" userId="d5a2be6d-b510-42a9-bc40-22e83a116045" providerId="ADAL" clId="{62781DFF-5C77-41DC-8AA6-315C1EACF49B}" dt="2022-09-23T05:55:06.877" v="1606" actId="26606"/>
          <ac:spMkLst>
            <pc:docMk/>
            <pc:sldMk cId="2406013676" sldId="300"/>
            <ac:spMk id="2" creationId="{92C662FB-AF56-4A95-8567-7C5841047FA1}"/>
          </ac:spMkLst>
        </pc:spChg>
        <pc:spChg chg="del">
          <ac:chgData name="Susanna Osborne" userId="d5a2be6d-b510-42a9-bc40-22e83a116045" providerId="ADAL" clId="{62781DFF-5C77-41DC-8AA6-315C1EACF49B}" dt="2022-09-23T05:10:49.561" v="718" actId="478"/>
          <ac:spMkLst>
            <pc:docMk/>
            <pc:sldMk cId="2406013676" sldId="300"/>
            <ac:spMk id="3" creationId="{B23F24AF-D8F4-48E7-AECF-F03EB812CC7F}"/>
          </ac:spMkLst>
        </pc:spChg>
        <pc:spChg chg="mod ord">
          <ac:chgData name="Susanna Osborne" userId="d5a2be6d-b510-42a9-bc40-22e83a116045" providerId="ADAL" clId="{62781DFF-5C77-41DC-8AA6-315C1EACF49B}" dt="2022-09-23T05:55:06.877" v="1606" actId="26606"/>
          <ac:spMkLst>
            <pc:docMk/>
            <pc:sldMk cId="2406013676" sldId="300"/>
            <ac:spMk id="4" creationId="{E9AECB96-F422-4894-9F5B-CF06AD4BEED4}"/>
          </ac:spMkLst>
        </pc:spChg>
        <pc:spChg chg="add del mod">
          <ac:chgData name="Susanna Osborne" userId="d5a2be6d-b510-42a9-bc40-22e83a116045" providerId="ADAL" clId="{62781DFF-5C77-41DC-8AA6-315C1EACF49B}" dt="2022-09-23T05:10:45.531" v="717" actId="478"/>
          <ac:spMkLst>
            <pc:docMk/>
            <pc:sldMk cId="2406013676" sldId="300"/>
            <ac:spMk id="6" creationId="{BA82EF00-6952-4ADE-9BAE-9EE10B086F64}"/>
          </ac:spMkLst>
        </pc:spChg>
        <pc:spChg chg="add del mod">
          <ac:chgData name="Susanna Osborne" userId="d5a2be6d-b510-42a9-bc40-22e83a116045" providerId="ADAL" clId="{62781DFF-5C77-41DC-8AA6-315C1EACF49B}" dt="2022-09-23T05:55:06.877" v="1606" actId="26606"/>
          <ac:spMkLst>
            <pc:docMk/>
            <pc:sldMk cId="2406013676" sldId="300"/>
            <ac:spMk id="8" creationId="{1EDB2839-B5B9-4608-B6BE-36B6423CA43C}"/>
          </ac:spMkLst>
        </pc:spChg>
        <pc:picChg chg="add mod">
          <ac:chgData name="Susanna Osborne" userId="d5a2be6d-b510-42a9-bc40-22e83a116045" providerId="ADAL" clId="{62781DFF-5C77-41DC-8AA6-315C1EACF49B}" dt="2022-09-23T05:55:06.877" v="1606" actId="26606"/>
          <ac:picMkLst>
            <pc:docMk/>
            <pc:sldMk cId="2406013676" sldId="300"/>
            <ac:picMk id="10" creationId="{7A5FFEF0-1123-45FE-BC7A-E9099F985266}"/>
          </ac:picMkLst>
        </pc:picChg>
      </pc:sldChg>
      <pc:sldChg chg="new del">
        <pc:chgData name="Susanna Osborne" userId="d5a2be6d-b510-42a9-bc40-22e83a116045" providerId="ADAL" clId="{62781DFF-5C77-41DC-8AA6-315C1EACF49B}" dt="2022-09-23T06:46:10.656" v="1626" actId="680"/>
        <pc:sldMkLst>
          <pc:docMk/>
          <pc:sldMk cId="1020169482" sldId="301"/>
        </pc:sldMkLst>
      </pc:sldChg>
      <pc:sldChg chg="delSp modSp new mod modNotesTx">
        <pc:chgData name="Susanna Osborne" userId="d5a2be6d-b510-42a9-bc40-22e83a116045" providerId="ADAL" clId="{62781DFF-5C77-41DC-8AA6-315C1EACF49B}" dt="2022-09-23T07:27:52.929" v="6048" actId="20577"/>
        <pc:sldMkLst>
          <pc:docMk/>
          <pc:sldMk cId="3574858519" sldId="301"/>
        </pc:sldMkLst>
        <pc:spChg chg="mod">
          <ac:chgData name="Susanna Osborne" userId="d5a2be6d-b510-42a9-bc40-22e83a116045" providerId="ADAL" clId="{62781DFF-5C77-41DC-8AA6-315C1EACF49B}" dt="2022-09-23T06:51:16.263" v="1973" actId="2711"/>
          <ac:spMkLst>
            <pc:docMk/>
            <pc:sldMk cId="3574858519" sldId="301"/>
            <ac:spMk id="2" creationId="{6CC624D0-633C-4E60-9301-B9B82C0B5EDA}"/>
          </ac:spMkLst>
        </pc:spChg>
        <pc:spChg chg="mod">
          <ac:chgData name="Susanna Osborne" userId="d5a2be6d-b510-42a9-bc40-22e83a116045" providerId="ADAL" clId="{62781DFF-5C77-41DC-8AA6-315C1EACF49B}" dt="2022-09-23T07:27:52.929" v="6048" actId="20577"/>
          <ac:spMkLst>
            <pc:docMk/>
            <pc:sldMk cId="3574858519" sldId="301"/>
            <ac:spMk id="3" creationId="{E5566D49-F58C-46E4-9333-C3E4494335DD}"/>
          </ac:spMkLst>
        </pc:spChg>
        <pc:spChg chg="del">
          <ac:chgData name="Susanna Osborne" userId="d5a2be6d-b510-42a9-bc40-22e83a116045" providerId="ADAL" clId="{62781DFF-5C77-41DC-8AA6-315C1EACF49B}" dt="2022-09-23T06:57:22.846" v="2746" actId="478"/>
          <ac:spMkLst>
            <pc:docMk/>
            <pc:sldMk cId="3574858519" sldId="301"/>
            <ac:spMk id="4" creationId="{1B712378-3D4F-4B58-BB71-4A974A472A71}"/>
          </ac:spMkLst>
        </pc:spChg>
      </pc:sldChg>
      <pc:sldChg chg="addSp delSp modSp new mod modClrScheme chgLayout">
        <pc:chgData name="Susanna Osborne" userId="d5a2be6d-b510-42a9-bc40-22e83a116045" providerId="ADAL" clId="{62781DFF-5C77-41DC-8AA6-315C1EACF49B}" dt="2022-09-23T06:50:46.370" v="1962" actId="207"/>
        <pc:sldMkLst>
          <pc:docMk/>
          <pc:sldMk cId="104270211" sldId="302"/>
        </pc:sldMkLst>
        <pc:spChg chg="mod">
          <ac:chgData name="Susanna Osborne" userId="d5a2be6d-b510-42a9-bc40-22e83a116045" providerId="ADAL" clId="{62781DFF-5C77-41DC-8AA6-315C1EACF49B}" dt="2022-09-23T06:50:46.370" v="1962" actId="207"/>
          <ac:spMkLst>
            <pc:docMk/>
            <pc:sldMk cId="104270211" sldId="302"/>
            <ac:spMk id="2" creationId="{46456C5F-2C96-4737-8B0E-17B3928C7FB0}"/>
          </ac:spMkLst>
        </pc:spChg>
        <pc:spChg chg="del">
          <ac:chgData name="Susanna Osborne" userId="d5a2be6d-b510-42a9-bc40-22e83a116045" providerId="ADAL" clId="{62781DFF-5C77-41DC-8AA6-315C1EACF49B}" dt="2022-09-23T06:47:01.243" v="1651" actId="478"/>
          <ac:spMkLst>
            <pc:docMk/>
            <pc:sldMk cId="104270211" sldId="302"/>
            <ac:spMk id="3" creationId="{AEB51982-2809-4EFA-9FBF-A0B19F2F991F}"/>
          </ac:spMkLst>
        </pc:spChg>
        <pc:spChg chg="mod ord">
          <ac:chgData name="Susanna Osborne" userId="d5a2be6d-b510-42a9-bc40-22e83a116045" providerId="ADAL" clId="{62781DFF-5C77-41DC-8AA6-315C1EACF49B}" dt="2022-09-23T06:50:38.914" v="1959" actId="26606"/>
          <ac:spMkLst>
            <pc:docMk/>
            <pc:sldMk cId="104270211" sldId="302"/>
            <ac:spMk id="4" creationId="{EE7B7131-0036-47C8-A680-A2AEDDF478FF}"/>
          </ac:spMkLst>
        </pc:spChg>
        <pc:spChg chg="add mod">
          <ac:chgData name="Susanna Osborne" userId="d5a2be6d-b510-42a9-bc40-22e83a116045" providerId="ADAL" clId="{62781DFF-5C77-41DC-8AA6-315C1EACF49B}" dt="2022-09-23T06:50:38.917" v="1960" actId="27636"/>
          <ac:spMkLst>
            <pc:docMk/>
            <pc:sldMk cId="104270211" sldId="302"/>
            <ac:spMk id="6" creationId="{7BB3B729-245D-446E-B259-863044A9419B}"/>
          </ac:spMkLst>
        </pc:spChg>
        <pc:spChg chg="add del mod">
          <ac:chgData name="Susanna Osborne" userId="d5a2be6d-b510-42a9-bc40-22e83a116045" providerId="ADAL" clId="{62781DFF-5C77-41DC-8AA6-315C1EACF49B}" dt="2022-09-23T06:50:42.454" v="1961" actId="478"/>
          <ac:spMkLst>
            <pc:docMk/>
            <pc:sldMk cId="104270211" sldId="302"/>
            <ac:spMk id="13" creationId="{DCF22121-9C94-5611-5D22-7EB62C79DA2B}"/>
          </ac:spMkLst>
        </pc:spChg>
        <pc:picChg chg="add mod ord">
          <ac:chgData name="Susanna Osborne" userId="d5a2be6d-b510-42a9-bc40-22e83a116045" providerId="ADAL" clId="{62781DFF-5C77-41DC-8AA6-315C1EACF49B}" dt="2022-09-23T06:50:38.914" v="1959" actId="26606"/>
          <ac:picMkLst>
            <pc:docMk/>
            <pc:sldMk cId="104270211" sldId="302"/>
            <ac:picMk id="8" creationId="{30411B80-9855-4E7D-940E-EE7231D7AB5E}"/>
          </ac:picMkLst>
        </pc:picChg>
      </pc:sldChg>
      <pc:sldChg chg="addSp delSp modSp new mod modNotesTx">
        <pc:chgData name="Susanna Osborne" userId="d5a2be6d-b510-42a9-bc40-22e83a116045" providerId="ADAL" clId="{62781DFF-5C77-41DC-8AA6-315C1EACF49B}" dt="2022-09-23T07:27:34.857" v="5949" actId="20577"/>
        <pc:sldMkLst>
          <pc:docMk/>
          <pc:sldMk cId="1599966141" sldId="303"/>
        </pc:sldMkLst>
        <pc:spChg chg="mod">
          <ac:chgData name="Susanna Osborne" userId="d5a2be6d-b510-42a9-bc40-22e83a116045" providerId="ADAL" clId="{62781DFF-5C77-41DC-8AA6-315C1EACF49B}" dt="2022-09-23T07:02:41.447" v="3567" actId="2711"/>
          <ac:spMkLst>
            <pc:docMk/>
            <pc:sldMk cId="1599966141" sldId="303"/>
            <ac:spMk id="2" creationId="{84B76907-FD72-4898-B85C-5E3B89FF448F}"/>
          </ac:spMkLst>
        </pc:spChg>
        <pc:spChg chg="mod">
          <ac:chgData name="Susanna Osborne" userId="d5a2be6d-b510-42a9-bc40-22e83a116045" providerId="ADAL" clId="{62781DFF-5C77-41DC-8AA6-315C1EACF49B}" dt="2022-09-23T07:27:34.857" v="5949" actId="20577"/>
          <ac:spMkLst>
            <pc:docMk/>
            <pc:sldMk cId="1599966141" sldId="303"/>
            <ac:spMk id="3" creationId="{7DC6D7CF-398E-4758-8A9E-0F25335C7015}"/>
          </ac:spMkLst>
        </pc:spChg>
        <pc:spChg chg="del">
          <ac:chgData name="Susanna Osborne" userId="d5a2be6d-b510-42a9-bc40-22e83a116045" providerId="ADAL" clId="{62781DFF-5C77-41DC-8AA6-315C1EACF49B}" dt="2022-09-23T06:59:15.306" v="3226" actId="478"/>
          <ac:spMkLst>
            <pc:docMk/>
            <pc:sldMk cId="1599966141" sldId="303"/>
            <ac:spMk id="4" creationId="{66143830-7D9F-4190-862B-86255A2038C7}"/>
          </ac:spMkLst>
        </pc:spChg>
        <pc:spChg chg="mod ord">
          <ac:chgData name="Susanna Osborne" userId="d5a2be6d-b510-42a9-bc40-22e83a116045" providerId="ADAL" clId="{62781DFF-5C77-41DC-8AA6-315C1EACF49B}" dt="2022-09-23T07:02:31.636" v="3565" actId="26606"/>
          <ac:spMkLst>
            <pc:docMk/>
            <pc:sldMk cId="1599966141" sldId="303"/>
            <ac:spMk id="5" creationId="{4B84FFBF-4D6D-4277-9F1B-FC80346FE093}"/>
          </ac:spMkLst>
        </pc:spChg>
        <pc:picChg chg="add mod">
          <ac:chgData name="Susanna Osborne" userId="d5a2be6d-b510-42a9-bc40-22e83a116045" providerId="ADAL" clId="{62781DFF-5C77-41DC-8AA6-315C1EACF49B}" dt="2022-09-23T07:02:31.636" v="3565" actId="26606"/>
          <ac:picMkLst>
            <pc:docMk/>
            <pc:sldMk cId="1599966141" sldId="303"/>
            <ac:picMk id="7" creationId="{CA727B74-3804-4026-99F1-990DC0891397}"/>
          </ac:picMkLst>
        </pc:picChg>
      </pc:sldChg>
      <pc:sldChg chg="addSp delSp modSp new mod modNotesTx">
        <pc:chgData name="Susanna Osborne" userId="d5a2be6d-b510-42a9-bc40-22e83a116045" providerId="ADAL" clId="{62781DFF-5C77-41DC-8AA6-315C1EACF49B}" dt="2022-09-23T07:27:39.150" v="5964" actId="20577"/>
        <pc:sldMkLst>
          <pc:docMk/>
          <pc:sldMk cId="3846813043" sldId="304"/>
        </pc:sldMkLst>
        <pc:spChg chg="mod">
          <ac:chgData name="Susanna Osborne" userId="d5a2be6d-b510-42a9-bc40-22e83a116045" providerId="ADAL" clId="{62781DFF-5C77-41DC-8AA6-315C1EACF49B}" dt="2022-09-23T07:06:47.549" v="4063" actId="207"/>
          <ac:spMkLst>
            <pc:docMk/>
            <pc:sldMk cId="3846813043" sldId="304"/>
            <ac:spMk id="2" creationId="{9EA3C181-B34B-4837-92AD-9AC34D8B21C9}"/>
          </ac:spMkLst>
        </pc:spChg>
        <pc:spChg chg="mod">
          <ac:chgData name="Susanna Osborne" userId="d5a2be6d-b510-42a9-bc40-22e83a116045" providerId="ADAL" clId="{62781DFF-5C77-41DC-8AA6-315C1EACF49B}" dt="2022-09-23T07:27:39.150" v="5964" actId="20577"/>
          <ac:spMkLst>
            <pc:docMk/>
            <pc:sldMk cId="3846813043" sldId="304"/>
            <ac:spMk id="3" creationId="{31C33552-4C52-4D05-A1CE-93441F0D7F7D}"/>
          </ac:spMkLst>
        </pc:spChg>
        <pc:spChg chg="del">
          <ac:chgData name="Susanna Osborne" userId="d5a2be6d-b510-42a9-bc40-22e83a116045" providerId="ADAL" clId="{62781DFF-5C77-41DC-8AA6-315C1EACF49B}" dt="2022-09-23T07:03:20.687" v="3638" actId="478"/>
          <ac:spMkLst>
            <pc:docMk/>
            <pc:sldMk cId="3846813043" sldId="304"/>
            <ac:spMk id="4" creationId="{78C9D40E-D3D2-4112-9C9D-7085C596ADF4}"/>
          </ac:spMkLst>
        </pc:spChg>
        <pc:spChg chg="mod">
          <ac:chgData name="Susanna Osborne" userId="d5a2be6d-b510-42a9-bc40-22e83a116045" providerId="ADAL" clId="{62781DFF-5C77-41DC-8AA6-315C1EACF49B}" dt="2022-09-23T07:06:41.643" v="4061" actId="26606"/>
          <ac:spMkLst>
            <pc:docMk/>
            <pc:sldMk cId="3846813043" sldId="304"/>
            <ac:spMk id="5" creationId="{326A2DC2-0A51-4EC8-A632-1A47ED75983D}"/>
          </ac:spMkLst>
        </pc:spChg>
        <pc:picChg chg="add mod ord">
          <ac:chgData name="Susanna Osborne" userId="d5a2be6d-b510-42a9-bc40-22e83a116045" providerId="ADAL" clId="{62781DFF-5C77-41DC-8AA6-315C1EACF49B}" dt="2022-09-23T07:06:41.643" v="4061" actId="26606"/>
          <ac:picMkLst>
            <pc:docMk/>
            <pc:sldMk cId="3846813043" sldId="304"/>
            <ac:picMk id="7" creationId="{005D2F8C-4B71-4BB5-8A7D-BCE9C83254F5}"/>
          </ac:picMkLst>
        </pc:picChg>
      </pc:sldChg>
      <pc:sldChg chg="addSp delSp modSp new mod modClrScheme chgLayout modNotesTx">
        <pc:chgData name="Susanna Osborne" userId="d5a2be6d-b510-42a9-bc40-22e83a116045" providerId="ADAL" clId="{62781DFF-5C77-41DC-8AA6-315C1EACF49B}" dt="2022-09-23T07:24:01.251" v="5880" actId="22"/>
        <pc:sldMkLst>
          <pc:docMk/>
          <pc:sldMk cId="355336700" sldId="305"/>
        </pc:sldMkLst>
        <pc:spChg chg="mod">
          <ac:chgData name="Susanna Osborne" userId="d5a2be6d-b510-42a9-bc40-22e83a116045" providerId="ADAL" clId="{62781DFF-5C77-41DC-8AA6-315C1EACF49B}" dt="2022-09-23T07:13:53.168" v="4733" actId="207"/>
          <ac:spMkLst>
            <pc:docMk/>
            <pc:sldMk cId="355336700" sldId="305"/>
            <ac:spMk id="2" creationId="{F3B50539-7601-41B5-8C4D-04686F543B0C}"/>
          </ac:spMkLst>
        </pc:spChg>
        <pc:spChg chg="del">
          <ac:chgData name="Susanna Osborne" userId="d5a2be6d-b510-42a9-bc40-22e83a116045" providerId="ADAL" clId="{62781DFF-5C77-41DC-8AA6-315C1EACF49B}" dt="2022-09-23T07:09:49.999" v="4254" actId="478"/>
          <ac:spMkLst>
            <pc:docMk/>
            <pc:sldMk cId="355336700" sldId="305"/>
            <ac:spMk id="3" creationId="{17E4039F-7C6C-425F-87EB-3F6022CA294B}"/>
          </ac:spMkLst>
        </pc:spChg>
        <pc:spChg chg="mod ord">
          <ac:chgData name="Susanna Osborne" userId="d5a2be6d-b510-42a9-bc40-22e83a116045" providerId="ADAL" clId="{62781DFF-5C77-41DC-8AA6-315C1EACF49B}" dt="2022-09-23T07:13:43.854" v="4730" actId="26606"/>
          <ac:spMkLst>
            <pc:docMk/>
            <pc:sldMk cId="355336700" sldId="305"/>
            <ac:spMk id="4" creationId="{FF9D9E2B-1028-4954-882C-482FAA055857}"/>
          </ac:spMkLst>
        </pc:spChg>
        <pc:spChg chg="add mod ord">
          <ac:chgData name="Susanna Osborne" userId="d5a2be6d-b510-42a9-bc40-22e83a116045" providerId="ADAL" clId="{62781DFF-5C77-41DC-8AA6-315C1EACF49B}" dt="2022-09-23T07:13:48.132" v="4731" actId="2711"/>
          <ac:spMkLst>
            <pc:docMk/>
            <pc:sldMk cId="355336700" sldId="305"/>
            <ac:spMk id="5" creationId="{44ECC6A9-54F5-45BB-8E43-84A2180BB725}"/>
          </ac:spMkLst>
        </pc:spChg>
        <pc:spChg chg="add del">
          <ac:chgData name="Susanna Osborne" userId="d5a2be6d-b510-42a9-bc40-22e83a116045" providerId="ADAL" clId="{62781DFF-5C77-41DC-8AA6-315C1EACF49B}" dt="2022-09-23T07:24:01.251" v="5880" actId="22"/>
          <ac:spMkLst>
            <pc:docMk/>
            <pc:sldMk cId="355336700" sldId="305"/>
            <ac:spMk id="9" creationId="{7E197BD0-26C1-4F1A-AB29-624DB0F8037C}"/>
          </ac:spMkLst>
        </pc:spChg>
        <pc:picChg chg="add mod">
          <ac:chgData name="Susanna Osborne" userId="d5a2be6d-b510-42a9-bc40-22e83a116045" providerId="ADAL" clId="{62781DFF-5C77-41DC-8AA6-315C1EACF49B}" dt="2022-09-23T07:13:43.854" v="4730" actId="26606"/>
          <ac:picMkLst>
            <pc:docMk/>
            <pc:sldMk cId="355336700" sldId="305"/>
            <ac:picMk id="7" creationId="{FAAA4497-4031-42AF-A237-D70C8AFB52BC}"/>
          </ac:picMkLst>
        </pc:picChg>
      </pc:sldChg>
      <pc:sldChg chg="modSp add mod ord">
        <pc:chgData name="Susanna Osborne" userId="d5a2be6d-b510-42a9-bc40-22e83a116045" providerId="ADAL" clId="{62781DFF-5C77-41DC-8AA6-315C1EACF49B}" dt="2022-09-23T07:16:42.526" v="4770" actId="20577"/>
        <pc:sldMkLst>
          <pc:docMk/>
          <pc:sldMk cId="377385384" sldId="306"/>
        </pc:sldMkLst>
        <pc:spChg chg="mod">
          <ac:chgData name="Susanna Osborne" userId="d5a2be6d-b510-42a9-bc40-22e83a116045" providerId="ADAL" clId="{62781DFF-5C77-41DC-8AA6-315C1EACF49B}" dt="2022-09-23T07:16:42.526" v="4770" actId="20577"/>
          <ac:spMkLst>
            <pc:docMk/>
            <pc:sldMk cId="377385384" sldId="306"/>
            <ac:spMk id="2" creationId="{4C870599-BD7B-41E0-AF12-CED3BFB5EC21}"/>
          </ac:spMkLst>
        </pc:spChg>
        <pc:spChg chg="mod">
          <ac:chgData name="Susanna Osborne" userId="d5a2be6d-b510-42a9-bc40-22e83a116045" providerId="ADAL" clId="{62781DFF-5C77-41DC-8AA6-315C1EACF49B}" dt="2022-09-23T07:16:37.993" v="4759" actId="20577"/>
          <ac:spMkLst>
            <pc:docMk/>
            <pc:sldMk cId="377385384" sldId="306"/>
            <ac:spMk id="5" creationId="{BE0444DE-22D7-4B72-AC2B-9FEA2704B780}"/>
          </ac:spMkLst>
        </pc:spChg>
      </pc:sldChg>
      <pc:sldChg chg="addSp delSp modSp new mod ord modNotesTx">
        <pc:chgData name="Susanna Osborne" userId="d5a2be6d-b510-42a9-bc40-22e83a116045" providerId="ADAL" clId="{62781DFF-5C77-41DC-8AA6-315C1EACF49B}" dt="2022-09-23T07:24:47.718" v="5897"/>
        <pc:sldMkLst>
          <pc:docMk/>
          <pc:sldMk cId="1053360583" sldId="307"/>
        </pc:sldMkLst>
        <pc:spChg chg="mod">
          <ac:chgData name="Susanna Osborne" userId="d5a2be6d-b510-42a9-bc40-22e83a116045" providerId="ADAL" clId="{62781DFF-5C77-41DC-8AA6-315C1EACF49B}" dt="2022-09-23T07:24:47.718" v="5897"/>
          <ac:spMkLst>
            <pc:docMk/>
            <pc:sldMk cId="1053360583" sldId="307"/>
            <ac:spMk id="2" creationId="{8E5F659F-23FC-44FB-8DE6-2312C68DEE7E}"/>
          </ac:spMkLst>
        </pc:spChg>
        <pc:spChg chg="del">
          <ac:chgData name="Susanna Osborne" userId="d5a2be6d-b510-42a9-bc40-22e83a116045" providerId="ADAL" clId="{62781DFF-5C77-41DC-8AA6-315C1EACF49B}" dt="2022-09-23T07:17:04.995" v="4800" actId="478"/>
          <ac:spMkLst>
            <pc:docMk/>
            <pc:sldMk cId="1053360583" sldId="307"/>
            <ac:spMk id="3" creationId="{467F4386-6311-499E-A417-78B133C92DEB}"/>
          </ac:spMkLst>
        </pc:spChg>
        <pc:spChg chg="add mod">
          <ac:chgData name="Susanna Osborne" userId="d5a2be6d-b510-42a9-bc40-22e83a116045" providerId="ADAL" clId="{62781DFF-5C77-41DC-8AA6-315C1EACF49B}" dt="2022-09-23T07:23:52.790" v="5878" actId="14100"/>
          <ac:spMkLst>
            <pc:docMk/>
            <pc:sldMk cId="1053360583" sldId="307"/>
            <ac:spMk id="5" creationId="{DAFD603E-4128-4FB0-B4B0-EABE01804678}"/>
          </ac:spMkLst>
        </pc:spChg>
      </pc:sldChg>
      <pc:sldChg chg="addSp delSp modSp add del mod modNotesTx">
        <pc:chgData name="Susanna Osborne" userId="d5a2be6d-b510-42a9-bc40-22e83a116045" providerId="ADAL" clId="{62781DFF-5C77-41DC-8AA6-315C1EACF49B}" dt="2022-09-23T07:24:27.897" v="5889" actId="47"/>
        <pc:sldMkLst>
          <pc:docMk/>
          <pc:sldMk cId="2981660973" sldId="308"/>
        </pc:sldMkLst>
        <pc:spChg chg="del">
          <ac:chgData name="Susanna Osborne" userId="d5a2be6d-b510-42a9-bc40-22e83a116045" providerId="ADAL" clId="{62781DFF-5C77-41DC-8AA6-315C1EACF49B}" dt="2022-09-23T07:24:08.252" v="5883" actId="478"/>
          <ac:spMkLst>
            <pc:docMk/>
            <pc:sldMk cId="2981660973" sldId="308"/>
            <ac:spMk id="5" creationId="{44ECC6A9-54F5-45BB-8E43-84A2180BB725}"/>
          </ac:spMkLst>
        </pc:spChg>
        <pc:spChg chg="add mod">
          <ac:chgData name="Susanna Osborne" userId="d5a2be6d-b510-42a9-bc40-22e83a116045" providerId="ADAL" clId="{62781DFF-5C77-41DC-8AA6-315C1EACF49B}" dt="2022-09-23T07:24:20.432" v="5888" actId="27636"/>
          <ac:spMkLst>
            <pc:docMk/>
            <pc:sldMk cId="2981660973" sldId="308"/>
            <ac:spMk id="6" creationId="{B8C5175A-17AB-4F78-B8A2-61519B0B766A}"/>
          </ac:spMkLst>
        </pc:spChg>
        <pc:picChg chg="del">
          <ac:chgData name="Susanna Osborne" userId="d5a2be6d-b510-42a9-bc40-22e83a116045" providerId="ADAL" clId="{62781DFF-5C77-41DC-8AA6-315C1EACF49B}" dt="2022-09-23T07:24:06.846" v="5882" actId="478"/>
          <ac:picMkLst>
            <pc:docMk/>
            <pc:sldMk cId="2981660973" sldId="308"/>
            <ac:picMk id="7" creationId="{FAAA4497-4031-42AF-A237-D70C8AFB52BC}"/>
          </ac:picMkLst>
        </pc:picChg>
      </pc:sldChg>
      <pc:sldChg chg="modSp add mod">
        <pc:chgData name="Susanna Osborne" userId="d5a2be6d-b510-42a9-bc40-22e83a116045" providerId="ADAL" clId="{62781DFF-5C77-41DC-8AA6-315C1EACF49B}" dt="2022-09-23T07:24:57.494" v="5901" actId="20577"/>
        <pc:sldMkLst>
          <pc:docMk/>
          <pc:sldMk cId="3482263703" sldId="308"/>
        </pc:sldMkLst>
        <pc:spChg chg="mod">
          <ac:chgData name="Susanna Osborne" userId="d5a2be6d-b510-42a9-bc40-22e83a116045" providerId="ADAL" clId="{62781DFF-5C77-41DC-8AA6-315C1EACF49B}" dt="2022-09-23T07:24:57.494" v="5901" actId="20577"/>
          <ac:spMkLst>
            <pc:docMk/>
            <pc:sldMk cId="3482263703" sldId="308"/>
            <ac:spMk id="2" creationId="{8E5F659F-23FC-44FB-8DE6-2312C68DEE7E}"/>
          </ac:spMkLst>
        </pc:spChg>
        <pc:spChg chg="mod">
          <ac:chgData name="Susanna Osborne" userId="d5a2be6d-b510-42a9-bc40-22e83a116045" providerId="ADAL" clId="{62781DFF-5C77-41DC-8AA6-315C1EACF49B}" dt="2022-09-23T07:24:32.692" v="5891" actId="6549"/>
          <ac:spMkLst>
            <pc:docMk/>
            <pc:sldMk cId="3482263703" sldId="308"/>
            <ac:spMk id="5" creationId="{DAFD603E-4128-4FB0-B4B0-EABE01804678}"/>
          </ac:spMkLst>
        </pc:spChg>
      </pc:sldChg>
      <pc:sldChg chg="modSp add mod">
        <pc:chgData name="Susanna Osborne" userId="d5a2be6d-b510-42a9-bc40-22e83a116045" providerId="ADAL" clId="{62781DFF-5C77-41DC-8AA6-315C1EACF49B}" dt="2022-09-23T07:25:08.961" v="5906" actId="6549"/>
        <pc:sldMkLst>
          <pc:docMk/>
          <pc:sldMk cId="3770697794" sldId="309"/>
        </pc:sldMkLst>
        <pc:spChg chg="mod">
          <ac:chgData name="Susanna Osborne" userId="d5a2be6d-b510-42a9-bc40-22e83a116045" providerId="ADAL" clId="{62781DFF-5C77-41DC-8AA6-315C1EACF49B}" dt="2022-09-23T07:25:08.961" v="5906" actId="6549"/>
          <ac:spMkLst>
            <pc:docMk/>
            <pc:sldMk cId="3770697794" sldId="309"/>
            <ac:spMk id="2" creationId="{8E5F659F-23FC-44FB-8DE6-2312C68DEE7E}"/>
          </ac:spMkLst>
        </pc:spChg>
      </pc:sldChg>
      <pc:sldChg chg="modSp add mod">
        <pc:chgData name="Susanna Osborne" userId="d5a2be6d-b510-42a9-bc40-22e83a116045" providerId="ADAL" clId="{62781DFF-5C77-41DC-8AA6-315C1EACF49B}" dt="2022-09-23T07:25:20.152" v="5910"/>
        <pc:sldMkLst>
          <pc:docMk/>
          <pc:sldMk cId="1884016280" sldId="310"/>
        </pc:sldMkLst>
        <pc:spChg chg="mod">
          <ac:chgData name="Susanna Osborne" userId="d5a2be6d-b510-42a9-bc40-22e83a116045" providerId="ADAL" clId="{62781DFF-5C77-41DC-8AA6-315C1EACF49B}" dt="2022-09-23T07:25:20.152" v="5910"/>
          <ac:spMkLst>
            <pc:docMk/>
            <pc:sldMk cId="1884016280" sldId="310"/>
            <ac:spMk id="2" creationId="{8E5F659F-23FC-44FB-8DE6-2312C68DEE7E}"/>
          </ac:spMkLst>
        </pc:spChg>
      </pc:sldChg>
      <pc:sldChg chg="modSp add mod">
        <pc:chgData name="Susanna Osborne" userId="d5a2be6d-b510-42a9-bc40-22e83a116045" providerId="ADAL" clId="{62781DFF-5C77-41DC-8AA6-315C1EACF49B}" dt="2022-09-23T07:25:41.533" v="5916"/>
        <pc:sldMkLst>
          <pc:docMk/>
          <pc:sldMk cId="1367004296" sldId="311"/>
        </pc:sldMkLst>
        <pc:spChg chg="mod">
          <ac:chgData name="Susanna Osborne" userId="d5a2be6d-b510-42a9-bc40-22e83a116045" providerId="ADAL" clId="{62781DFF-5C77-41DC-8AA6-315C1EACF49B}" dt="2022-09-23T07:25:41.533" v="5916"/>
          <ac:spMkLst>
            <pc:docMk/>
            <pc:sldMk cId="1367004296" sldId="311"/>
            <ac:spMk id="2" creationId="{8E5F659F-23FC-44FB-8DE6-2312C68DEE7E}"/>
          </ac:spMkLst>
        </pc:spChg>
      </pc:sldChg>
      <pc:sldChg chg="modSp add mod">
        <pc:chgData name="Susanna Osborne" userId="d5a2be6d-b510-42a9-bc40-22e83a116045" providerId="ADAL" clId="{62781DFF-5C77-41DC-8AA6-315C1EACF49B}" dt="2022-09-23T07:25:58.454" v="5922" actId="20577"/>
        <pc:sldMkLst>
          <pc:docMk/>
          <pc:sldMk cId="1637739636" sldId="312"/>
        </pc:sldMkLst>
        <pc:spChg chg="mod">
          <ac:chgData name="Susanna Osborne" userId="d5a2be6d-b510-42a9-bc40-22e83a116045" providerId="ADAL" clId="{62781DFF-5C77-41DC-8AA6-315C1EACF49B}" dt="2022-09-23T07:25:58.454" v="5922" actId="20577"/>
          <ac:spMkLst>
            <pc:docMk/>
            <pc:sldMk cId="1637739636" sldId="312"/>
            <ac:spMk id="2" creationId="{8E5F659F-23FC-44FB-8DE6-2312C68DEE7E}"/>
          </ac:spMkLst>
        </pc:spChg>
      </pc:sldChg>
      <pc:sldChg chg="modSp add mod">
        <pc:chgData name="Susanna Osborne" userId="d5a2be6d-b510-42a9-bc40-22e83a116045" providerId="ADAL" clId="{62781DFF-5C77-41DC-8AA6-315C1EACF49B}" dt="2022-09-23T07:26:11.777" v="5926" actId="20577"/>
        <pc:sldMkLst>
          <pc:docMk/>
          <pc:sldMk cId="1657071487" sldId="313"/>
        </pc:sldMkLst>
        <pc:spChg chg="mod">
          <ac:chgData name="Susanna Osborne" userId="d5a2be6d-b510-42a9-bc40-22e83a116045" providerId="ADAL" clId="{62781DFF-5C77-41DC-8AA6-315C1EACF49B}" dt="2022-09-23T07:26:11.777" v="5926" actId="20577"/>
          <ac:spMkLst>
            <pc:docMk/>
            <pc:sldMk cId="1657071487" sldId="313"/>
            <ac:spMk id="2" creationId="{8E5F659F-23FC-44FB-8DE6-2312C68DEE7E}"/>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719886-9195-4839-BF2B-ADEF940D9F1D}" type="doc">
      <dgm:prSet loTypeId="urn:microsoft.com/office/officeart/2005/8/layout/chevron1" loCatId="process" qsTypeId="urn:microsoft.com/office/officeart/2005/8/quickstyle/simple1" qsCatId="simple" csTypeId="urn:microsoft.com/office/officeart/2005/8/colors/accent1_2" csCatId="accent1" phldr="1"/>
      <dgm:spPr/>
    </dgm:pt>
    <dgm:pt modelId="{12A8DBCC-11F7-44C9-B6AB-D4843F7F2E4B}">
      <dgm:prSet phldrT="[Text]"/>
      <dgm:spPr/>
      <dgm:t>
        <a:bodyPr/>
        <a:lstStyle/>
        <a:p>
          <a:r>
            <a:rPr lang="en-AU" dirty="0"/>
            <a:t>Eligibility cull</a:t>
          </a:r>
        </a:p>
      </dgm:t>
    </dgm:pt>
    <dgm:pt modelId="{26D70638-9E81-48D9-B43D-05164A454B0E}" type="parTrans" cxnId="{C07B1CDC-74FA-4149-B28E-A0A8A62945D7}">
      <dgm:prSet/>
      <dgm:spPr/>
      <dgm:t>
        <a:bodyPr/>
        <a:lstStyle/>
        <a:p>
          <a:endParaRPr lang="en-AU"/>
        </a:p>
      </dgm:t>
    </dgm:pt>
    <dgm:pt modelId="{C508B68E-F83E-49F2-A5F9-5212C74A8A81}" type="sibTrans" cxnId="{C07B1CDC-74FA-4149-B28E-A0A8A62945D7}">
      <dgm:prSet/>
      <dgm:spPr/>
      <dgm:t>
        <a:bodyPr/>
        <a:lstStyle/>
        <a:p>
          <a:endParaRPr lang="en-AU"/>
        </a:p>
      </dgm:t>
    </dgm:pt>
    <dgm:pt modelId="{33BDABEB-73D3-4CEC-9FFD-6FF8E146E5EF}">
      <dgm:prSet phldrT="[Text]"/>
      <dgm:spPr/>
      <dgm:t>
        <a:bodyPr/>
        <a:lstStyle/>
        <a:p>
          <a:r>
            <a:rPr lang="en-AU" dirty="0"/>
            <a:t>Assessment against criteria</a:t>
          </a:r>
        </a:p>
      </dgm:t>
    </dgm:pt>
    <dgm:pt modelId="{6F88F2BB-0444-4248-8D7F-1E2DC88CEFE3}" type="parTrans" cxnId="{2F6F9263-DFAB-4C40-A687-3B790BD778C3}">
      <dgm:prSet/>
      <dgm:spPr/>
      <dgm:t>
        <a:bodyPr/>
        <a:lstStyle/>
        <a:p>
          <a:endParaRPr lang="en-AU"/>
        </a:p>
      </dgm:t>
    </dgm:pt>
    <dgm:pt modelId="{CC66824E-8AA1-441B-82E0-8712661F6A97}" type="sibTrans" cxnId="{2F6F9263-DFAB-4C40-A687-3B790BD778C3}">
      <dgm:prSet/>
      <dgm:spPr/>
      <dgm:t>
        <a:bodyPr/>
        <a:lstStyle/>
        <a:p>
          <a:endParaRPr lang="en-AU"/>
        </a:p>
      </dgm:t>
    </dgm:pt>
    <dgm:pt modelId="{C0FA9B7A-18DB-4CC6-96F4-0BCD2E8BF62D}">
      <dgm:prSet phldrT="[Text]"/>
      <dgm:spPr/>
      <dgm:t>
        <a:bodyPr/>
        <a:lstStyle/>
        <a:p>
          <a:r>
            <a:rPr lang="en-AU" dirty="0"/>
            <a:t>Recommendation</a:t>
          </a:r>
        </a:p>
      </dgm:t>
    </dgm:pt>
    <dgm:pt modelId="{9D059A9D-E279-4C30-8F01-D50BCA9E253F}" type="parTrans" cxnId="{6D5B8965-DC57-4669-8B0B-B98AE0425FF3}">
      <dgm:prSet/>
      <dgm:spPr/>
      <dgm:t>
        <a:bodyPr/>
        <a:lstStyle/>
        <a:p>
          <a:endParaRPr lang="en-AU"/>
        </a:p>
      </dgm:t>
    </dgm:pt>
    <dgm:pt modelId="{355F5A1F-B12A-4D93-AD35-930BDECABE33}" type="sibTrans" cxnId="{6D5B8965-DC57-4669-8B0B-B98AE0425FF3}">
      <dgm:prSet/>
      <dgm:spPr/>
      <dgm:t>
        <a:bodyPr/>
        <a:lstStyle/>
        <a:p>
          <a:endParaRPr lang="en-AU"/>
        </a:p>
      </dgm:t>
    </dgm:pt>
    <dgm:pt modelId="{C33BE864-BE54-4CE9-8E0F-71DEF75FD433}">
      <dgm:prSet/>
      <dgm:spPr/>
      <dgm:t>
        <a:bodyPr/>
        <a:lstStyle/>
        <a:p>
          <a:r>
            <a:rPr lang="en-AU" dirty="0"/>
            <a:t>Decision-making</a:t>
          </a:r>
        </a:p>
      </dgm:t>
    </dgm:pt>
    <dgm:pt modelId="{C754CCC9-3749-4BA0-BCE8-1E4FD947F29D}" type="parTrans" cxnId="{30ABE892-9E81-4D7D-A9B3-A064FA2564B2}">
      <dgm:prSet/>
      <dgm:spPr/>
      <dgm:t>
        <a:bodyPr/>
        <a:lstStyle/>
        <a:p>
          <a:endParaRPr lang="en-AU"/>
        </a:p>
      </dgm:t>
    </dgm:pt>
    <dgm:pt modelId="{2FCBFDDA-E44B-4130-BC6E-BDCBCEA33808}" type="sibTrans" cxnId="{30ABE892-9E81-4D7D-A9B3-A064FA2564B2}">
      <dgm:prSet/>
      <dgm:spPr/>
      <dgm:t>
        <a:bodyPr/>
        <a:lstStyle/>
        <a:p>
          <a:endParaRPr lang="en-AU"/>
        </a:p>
      </dgm:t>
    </dgm:pt>
    <dgm:pt modelId="{56FB3C9C-1EE3-4A53-B885-1585605684AD}">
      <dgm:prSet/>
      <dgm:spPr/>
      <dgm:t>
        <a:bodyPr/>
        <a:lstStyle/>
        <a:p>
          <a:r>
            <a:rPr lang="en-AU" dirty="0"/>
            <a:t>Announcement </a:t>
          </a:r>
        </a:p>
      </dgm:t>
    </dgm:pt>
    <dgm:pt modelId="{322F6F20-1B5B-4D61-9342-9940BA239409}" type="parTrans" cxnId="{CD58D3E0-25E6-4174-A741-07F418D22B0B}">
      <dgm:prSet/>
      <dgm:spPr/>
      <dgm:t>
        <a:bodyPr/>
        <a:lstStyle/>
        <a:p>
          <a:endParaRPr lang="en-AU"/>
        </a:p>
      </dgm:t>
    </dgm:pt>
    <dgm:pt modelId="{4E19F827-E122-4B7D-84A1-ED03451109C5}" type="sibTrans" cxnId="{CD58D3E0-25E6-4174-A741-07F418D22B0B}">
      <dgm:prSet/>
      <dgm:spPr/>
      <dgm:t>
        <a:bodyPr/>
        <a:lstStyle/>
        <a:p>
          <a:endParaRPr lang="en-AU"/>
        </a:p>
      </dgm:t>
    </dgm:pt>
    <dgm:pt modelId="{F143BC50-0E96-45B1-A34F-180DD6A17234}" type="pres">
      <dgm:prSet presAssocID="{D6719886-9195-4839-BF2B-ADEF940D9F1D}" presName="Name0" presStyleCnt="0">
        <dgm:presLayoutVars>
          <dgm:dir/>
          <dgm:animLvl val="lvl"/>
          <dgm:resizeHandles val="exact"/>
        </dgm:presLayoutVars>
      </dgm:prSet>
      <dgm:spPr/>
    </dgm:pt>
    <dgm:pt modelId="{6E9F482F-EF7D-477A-A514-0A8FCB48D0AD}" type="pres">
      <dgm:prSet presAssocID="{12A8DBCC-11F7-44C9-B6AB-D4843F7F2E4B}" presName="parTxOnly" presStyleLbl="node1" presStyleIdx="0" presStyleCnt="5">
        <dgm:presLayoutVars>
          <dgm:chMax val="0"/>
          <dgm:chPref val="0"/>
          <dgm:bulletEnabled val="1"/>
        </dgm:presLayoutVars>
      </dgm:prSet>
      <dgm:spPr/>
    </dgm:pt>
    <dgm:pt modelId="{56A18A8F-FCBB-4EDF-9DCB-7A839D41C024}" type="pres">
      <dgm:prSet presAssocID="{C508B68E-F83E-49F2-A5F9-5212C74A8A81}" presName="parTxOnlySpace" presStyleCnt="0"/>
      <dgm:spPr/>
    </dgm:pt>
    <dgm:pt modelId="{70EDDE04-4826-445E-82B2-A9370ADDE2DA}" type="pres">
      <dgm:prSet presAssocID="{33BDABEB-73D3-4CEC-9FFD-6FF8E146E5EF}" presName="parTxOnly" presStyleLbl="node1" presStyleIdx="1" presStyleCnt="5">
        <dgm:presLayoutVars>
          <dgm:chMax val="0"/>
          <dgm:chPref val="0"/>
          <dgm:bulletEnabled val="1"/>
        </dgm:presLayoutVars>
      </dgm:prSet>
      <dgm:spPr/>
    </dgm:pt>
    <dgm:pt modelId="{CF42BEFE-C4A2-44A6-B2BA-093C05538298}" type="pres">
      <dgm:prSet presAssocID="{CC66824E-8AA1-441B-82E0-8712661F6A97}" presName="parTxOnlySpace" presStyleCnt="0"/>
      <dgm:spPr/>
    </dgm:pt>
    <dgm:pt modelId="{F9C638A8-75B4-4391-8857-23D9825FE565}" type="pres">
      <dgm:prSet presAssocID="{C0FA9B7A-18DB-4CC6-96F4-0BCD2E8BF62D}" presName="parTxOnly" presStyleLbl="node1" presStyleIdx="2" presStyleCnt="5">
        <dgm:presLayoutVars>
          <dgm:chMax val="0"/>
          <dgm:chPref val="0"/>
          <dgm:bulletEnabled val="1"/>
        </dgm:presLayoutVars>
      </dgm:prSet>
      <dgm:spPr/>
    </dgm:pt>
    <dgm:pt modelId="{DD2845E4-A2D3-4EC3-92BD-F2B57E72D31C}" type="pres">
      <dgm:prSet presAssocID="{355F5A1F-B12A-4D93-AD35-930BDECABE33}" presName="parTxOnlySpace" presStyleCnt="0"/>
      <dgm:spPr/>
    </dgm:pt>
    <dgm:pt modelId="{6DCF664C-2EA8-40FA-A9D2-A257E875030A}" type="pres">
      <dgm:prSet presAssocID="{C33BE864-BE54-4CE9-8E0F-71DEF75FD433}" presName="parTxOnly" presStyleLbl="node1" presStyleIdx="3" presStyleCnt="5">
        <dgm:presLayoutVars>
          <dgm:chMax val="0"/>
          <dgm:chPref val="0"/>
          <dgm:bulletEnabled val="1"/>
        </dgm:presLayoutVars>
      </dgm:prSet>
      <dgm:spPr/>
    </dgm:pt>
    <dgm:pt modelId="{35478754-4685-45BC-A088-9698B5606337}" type="pres">
      <dgm:prSet presAssocID="{2FCBFDDA-E44B-4130-BC6E-BDCBCEA33808}" presName="parTxOnlySpace" presStyleCnt="0"/>
      <dgm:spPr/>
    </dgm:pt>
    <dgm:pt modelId="{23404E2F-5304-42E7-A98E-E0B368556B83}" type="pres">
      <dgm:prSet presAssocID="{56FB3C9C-1EE3-4A53-B885-1585605684AD}" presName="parTxOnly" presStyleLbl="node1" presStyleIdx="4" presStyleCnt="5">
        <dgm:presLayoutVars>
          <dgm:chMax val="0"/>
          <dgm:chPref val="0"/>
          <dgm:bulletEnabled val="1"/>
        </dgm:presLayoutVars>
      </dgm:prSet>
      <dgm:spPr/>
    </dgm:pt>
  </dgm:ptLst>
  <dgm:cxnLst>
    <dgm:cxn modelId="{632C8D38-4158-4A09-B70B-F58430673729}" type="presOf" srcId="{C33BE864-BE54-4CE9-8E0F-71DEF75FD433}" destId="{6DCF664C-2EA8-40FA-A9D2-A257E875030A}" srcOrd="0" destOrd="0" presId="urn:microsoft.com/office/officeart/2005/8/layout/chevron1"/>
    <dgm:cxn modelId="{2F6F9263-DFAB-4C40-A687-3B790BD778C3}" srcId="{D6719886-9195-4839-BF2B-ADEF940D9F1D}" destId="{33BDABEB-73D3-4CEC-9FFD-6FF8E146E5EF}" srcOrd="1" destOrd="0" parTransId="{6F88F2BB-0444-4248-8D7F-1E2DC88CEFE3}" sibTransId="{CC66824E-8AA1-441B-82E0-8712661F6A97}"/>
    <dgm:cxn modelId="{6D5B8965-DC57-4669-8B0B-B98AE0425FF3}" srcId="{D6719886-9195-4839-BF2B-ADEF940D9F1D}" destId="{C0FA9B7A-18DB-4CC6-96F4-0BCD2E8BF62D}" srcOrd="2" destOrd="0" parTransId="{9D059A9D-E279-4C30-8F01-D50BCA9E253F}" sibTransId="{355F5A1F-B12A-4D93-AD35-930BDECABE33}"/>
    <dgm:cxn modelId="{D6283D71-29DA-4D98-9193-C9A98CC3B785}" type="presOf" srcId="{33BDABEB-73D3-4CEC-9FFD-6FF8E146E5EF}" destId="{70EDDE04-4826-445E-82B2-A9370ADDE2DA}" srcOrd="0" destOrd="0" presId="urn:microsoft.com/office/officeart/2005/8/layout/chevron1"/>
    <dgm:cxn modelId="{10494A8E-2435-422C-BCB0-A91359A9791A}" type="presOf" srcId="{C0FA9B7A-18DB-4CC6-96F4-0BCD2E8BF62D}" destId="{F9C638A8-75B4-4391-8857-23D9825FE565}" srcOrd="0" destOrd="0" presId="urn:microsoft.com/office/officeart/2005/8/layout/chevron1"/>
    <dgm:cxn modelId="{30ABE892-9E81-4D7D-A9B3-A064FA2564B2}" srcId="{D6719886-9195-4839-BF2B-ADEF940D9F1D}" destId="{C33BE864-BE54-4CE9-8E0F-71DEF75FD433}" srcOrd="3" destOrd="0" parTransId="{C754CCC9-3749-4BA0-BCE8-1E4FD947F29D}" sibTransId="{2FCBFDDA-E44B-4130-BC6E-BDCBCEA33808}"/>
    <dgm:cxn modelId="{25839598-1881-40B7-B284-8C5AB1C979A3}" type="presOf" srcId="{56FB3C9C-1EE3-4A53-B885-1585605684AD}" destId="{23404E2F-5304-42E7-A98E-E0B368556B83}" srcOrd="0" destOrd="0" presId="urn:microsoft.com/office/officeart/2005/8/layout/chevron1"/>
    <dgm:cxn modelId="{77F4DB9D-C335-4466-9B0E-9E09086CD6F7}" type="presOf" srcId="{12A8DBCC-11F7-44C9-B6AB-D4843F7F2E4B}" destId="{6E9F482F-EF7D-477A-A514-0A8FCB48D0AD}" srcOrd="0" destOrd="0" presId="urn:microsoft.com/office/officeart/2005/8/layout/chevron1"/>
    <dgm:cxn modelId="{F2A106A8-A0CA-4EBB-8E73-057505E5728D}" type="presOf" srcId="{D6719886-9195-4839-BF2B-ADEF940D9F1D}" destId="{F143BC50-0E96-45B1-A34F-180DD6A17234}" srcOrd="0" destOrd="0" presId="urn:microsoft.com/office/officeart/2005/8/layout/chevron1"/>
    <dgm:cxn modelId="{C07B1CDC-74FA-4149-B28E-A0A8A62945D7}" srcId="{D6719886-9195-4839-BF2B-ADEF940D9F1D}" destId="{12A8DBCC-11F7-44C9-B6AB-D4843F7F2E4B}" srcOrd="0" destOrd="0" parTransId="{26D70638-9E81-48D9-B43D-05164A454B0E}" sibTransId="{C508B68E-F83E-49F2-A5F9-5212C74A8A81}"/>
    <dgm:cxn modelId="{CD58D3E0-25E6-4174-A741-07F418D22B0B}" srcId="{D6719886-9195-4839-BF2B-ADEF940D9F1D}" destId="{56FB3C9C-1EE3-4A53-B885-1585605684AD}" srcOrd="4" destOrd="0" parTransId="{322F6F20-1B5B-4D61-9342-9940BA239409}" sibTransId="{4E19F827-E122-4B7D-84A1-ED03451109C5}"/>
    <dgm:cxn modelId="{91803DE5-B0B2-4097-B4B5-4B0017CEE37E}" type="presParOf" srcId="{F143BC50-0E96-45B1-A34F-180DD6A17234}" destId="{6E9F482F-EF7D-477A-A514-0A8FCB48D0AD}" srcOrd="0" destOrd="0" presId="urn:microsoft.com/office/officeart/2005/8/layout/chevron1"/>
    <dgm:cxn modelId="{D1D2FFB6-709A-486A-BE25-4EEB43CBFCB7}" type="presParOf" srcId="{F143BC50-0E96-45B1-A34F-180DD6A17234}" destId="{56A18A8F-FCBB-4EDF-9DCB-7A839D41C024}" srcOrd="1" destOrd="0" presId="urn:microsoft.com/office/officeart/2005/8/layout/chevron1"/>
    <dgm:cxn modelId="{1043E35C-6CDE-4BA6-A221-8CFA4613A467}" type="presParOf" srcId="{F143BC50-0E96-45B1-A34F-180DD6A17234}" destId="{70EDDE04-4826-445E-82B2-A9370ADDE2DA}" srcOrd="2" destOrd="0" presId="urn:microsoft.com/office/officeart/2005/8/layout/chevron1"/>
    <dgm:cxn modelId="{D1D2E3E2-FD7E-47A3-90AB-BD5DD62423CC}" type="presParOf" srcId="{F143BC50-0E96-45B1-A34F-180DD6A17234}" destId="{CF42BEFE-C4A2-44A6-B2BA-093C05538298}" srcOrd="3" destOrd="0" presId="urn:microsoft.com/office/officeart/2005/8/layout/chevron1"/>
    <dgm:cxn modelId="{ADE36CFA-927A-4921-A18E-691360A31D42}" type="presParOf" srcId="{F143BC50-0E96-45B1-A34F-180DD6A17234}" destId="{F9C638A8-75B4-4391-8857-23D9825FE565}" srcOrd="4" destOrd="0" presId="urn:microsoft.com/office/officeart/2005/8/layout/chevron1"/>
    <dgm:cxn modelId="{5E5B1EF4-3F08-4D3B-A105-7953058A831F}" type="presParOf" srcId="{F143BC50-0E96-45B1-A34F-180DD6A17234}" destId="{DD2845E4-A2D3-4EC3-92BD-F2B57E72D31C}" srcOrd="5" destOrd="0" presId="urn:microsoft.com/office/officeart/2005/8/layout/chevron1"/>
    <dgm:cxn modelId="{5230B6D1-4D51-4B35-98BA-6150E5B9E09D}" type="presParOf" srcId="{F143BC50-0E96-45B1-A34F-180DD6A17234}" destId="{6DCF664C-2EA8-40FA-A9D2-A257E875030A}" srcOrd="6" destOrd="0" presId="urn:microsoft.com/office/officeart/2005/8/layout/chevron1"/>
    <dgm:cxn modelId="{ADBF9899-1709-4930-8175-BBDAAAA42B81}" type="presParOf" srcId="{F143BC50-0E96-45B1-A34F-180DD6A17234}" destId="{35478754-4685-45BC-A088-9698B5606337}" srcOrd="7" destOrd="0" presId="urn:microsoft.com/office/officeart/2005/8/layout/chevron1"/>
    <dgm:cxn modelId="{9DC71FEA-F979-441C-894E-C7085541DA8C}" type="presParOf" srcId="{F143BC50-0E96-45B1-A34F-180DD6A17234}" destId="{23404E2F-5304-42E7-A98E-E0B368556B83}"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9F482F-EF7D-477A-A514-0A8FCB48D0AD}">
      <dsp:nvSpPr>
        <dsp:cNvPr id="0" name=""/>
        <dsp:cNvSpPr/>
      </dsp:nvSpPr>
      <dsp:spPr>
        <a:xfrm>
          <a:off x="2959" y="2902297"/>
          <a:ext cx="2633513" cy="10534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AU" sz="1400" kern="1200" dirty="0"/>
            <a:t>Eligibility cull</a:t>
          </a:r>
        </a:p>
      </dsp:txBody>
      <dsp:txXfrm>
        <a:off x="529662" y="2902297"/>
        <a:ext cx="1580108" cy="1053405"/>
      </dsp:txXfrm>
    </dsp:sp>
    <dsp:sp modelId="{70EDDE04-4826-445E-82B2-A9370ADDE2DA}">
      <dsp:nvSpPr>
        <dsp:cNvPr id="0" name=""/>
        <dsp:cNvSpPr/>
      </dsp:nvSpPr>
      <dsp:spPr>
        <a:xfrm>
          <a:off x="2373121" y="2902297"/>
          <a:ext cx="2633513" cy="10534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AU" sz="1400" kern="1200" dirty="0"/>
            <a:t>Assessment against criteria</a:t>
          </a:r>
        </a:p>
      </dsp:txBody>
      <dsp:txXfrm>
        <a:off x="2899824" y="2902297"/>
        <a:ext cx="1580108" cy="1053405"/>
      </dsp:txXfrm>
    </dsp:sp>
    <dsp:sp modelId="{F9C638A8-75B4-4391-8857-23D9825FE565}">
      <dsp:nvSpPr>
        <dsp:cNvPr id="0" name=""/>
        <dsp:cNvSpPr/>
      </dsp:nvSpPr>
      <dsp:spPr>
        <a:xfrm>
          <a:off x="4743283" y="2902297"/>
          <a:ext cx="2633513" cy="10534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AU" sz="1400" kern="1200" dirty="0"/>
            <a:t>Recommendation</a:t>
          </a:r>
        </a:p>
      </dsp:txBody>
      <dsp:txXfrm>
        <a:off x="5269986" y="2902297"/>
        <a:ext cx="1580108" cy="1053405"/>
      </dsp:txXfrm>
    </dsp:sp>
    <dsp:sp modelId="{6DCF664C-2EA8-40FA-A9D2-A257E875030A}">
      <dsp:nvSpPr>
        <dsp:cNvPr id="0" name=""/>
        <dsp:cNvSpPr/>
      </dsp:nvSpPr>
      <dsp:spPr>
        <a:xfrm>
          <a:off x="7113445" y="2902297"/>
          <a:ext cx="2633513" cy="10534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AU" sz="1400" kern="1200" dirty="0"/>
            <a:t>Decision-making</a:t>
          </a:r>
        </a:p>
      </dsp:txBody>
      <dsp:txXfrm>
        <a:off x="7640148" y="2902297"/>
        <a:ext cx="1580108" cy="1053405"/>
      </dsp:txXfrm>
    </dsp:sp>
    <dsp:sp modelId="{23404E2F-5304-42E7-A98E-E0B368556B83}">
      <dsp:nvSpPr>
        <dsp:cNvPr id="0" name=""/>
        <dsp:cNvSpPr/>
      </dsp:nvSpPr>
      <dsp:spPr>
        <a:xfrm>
          <a:off x="9483608" y="2902297"/>
          <a:ext cx="2633513" cy="10534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AU" sz="1400" kern="1200" dirty="0"/>
            <a:t>Announcement </a:t>
          </a:r>
        </a:p>
      </dsp:txBody>
      <dsp:txXfrm>
        <a:off x="10010311" y="2902297"/>
        <a:ext cx="1580108" cy="1053405"/>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t>30/03/2023</a:t>
            </a:fld>
            <a:endParaRPr lang="en-AU"/>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t>‹#›</a:t>
            </a:fld>
            <a:endParaRPr lang="en-AU"/>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6F825C-382E-4C1A-82AB-BCE4AFD21ABE}" type="datetimeFigureOut">
              <a:rPr lang="en-AU" smtClean="0"/>
              <a:t>30/03/2023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7158C4-A119-4B78-9DE8-A50001BC31DC}" type="slidenum">
              <a:rPr lang="en-AU" smtClean="0"/>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training is intended to provide an overview of the Grants Administration Guide. It is is important that you familiarise yourself with the detailed information and requirements set out in the Guide.</a:t>
            </a:r>
          </a:p>
          <a:p>
            <a:endParaRPr lang="en-AU" dirty="0"/>
          </a:p>
          <a:p>
            <a:r>
              <a:rPr lang="en-AU" dirty="0"/>
              <a:t>The slides are broken up into sections – so you can minimise sections that you may already be familiar with or do not want to focus on. </a:t>
            </a:r>
          </a:p>
        </p:txBody>
      </p:sp>
      <p:sp>
        <p:nvSpPr>
          <p:cNvPr id="4" name="Slide Number Placeholder 3"/>
          <p:cNvSpPr>
            <a:spLocks noGrp="1"/>
          </p:cNvSpPr>
          <p:nvPr>
            <p:ph type="sldNum" sz="quarter" idx="5"/>
          </p:nvPr>
        </p:nvSpPr>
        <p:spPr/>
        <p:txBody>
          <a:bodyPr/>
          <a:lstStyle/>
          <a:p>
            <a:fld id="{B07158C4-A119-4B78-9DE8-A50001BC31DC}" type="slidenum">
              <a:rPr lang="en-AU" smtClean="0"/>
              <a:t>1</a:t>
            </a:fld>
            <a:endParaRPr lang="en-AU"/>
          </a:p>
        </p:txBody>
      </p:sp>
    </p:spTree>
    <p:extLst>
      <p:ext uri="{BB962C8B-B14F-4D97-AF65-F5344CB8AC3E}">
        <p14:creationId xmlns:p14="http://schemas.microsoft.com/office/powerpoint/2010/main" val="366665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1219170" rtl="0" eaLnBrk="1" fontAlgn="auto" latinLnBrk="0" hangingPunct="1">
              <a:lnSpc>
                <a:spcPct val="100000"/>
              </a:lnSpc>
              <a:spcBef>
                <a:spcPts val="0"/>
              </a:spcBef>
              <a:spcAft>
                <a:spcPts val="0"/>
              </a:spcAft>
              <a:buClrTx/>
              <a:buSzTx/>
              <a:buFontTx/>
              <a:buAutoNum type="arabicPeriod"/>
              <a:tabLst/>
              <a:defRPr/>
            </a:pPr>
            <a:r>
              <a:rPr lang="en-AU" dirty="0">
                <a:latin typeface="+mn-lt"/>
              </a:rPr>
              <a:t>Compliance – officials must c</a:t>
            </a:r>
            <a:r>
              <a:rPr lang="en-AU" dirty="0"/>
              <a:t>omply with the Guide as well as other applicable laws and policies </a:t>
            </a:r>
          </a:p>
          <a:p>
            <a:pPr marL="457200" marR="0" lvl="0" indent="-457200" algn="l" defTabSz="1219170" rtl="0" eaLnBrk="1" fontAlgn="auto" latinLnBrk="0" hangingPunct="1">
              <a:lnSpc>
                <a:spcPct val="100000"/>
              </a:lnSpc>
              <a:spcBef>
                <a:spcPts val="0"/>
              </a:spcBef>
              <a:spcAft>
                <a:spcPts val="0"/>
              </a:spcAft>
              <a:buClrTx/>
              <a:buSzTx/>
              <a:buFontTx/>
              <a:buAutoNum type="arabicPeriod"/>
              <a:tabLst/>
              <a:defRPr/>
            </a:pPr>
            <a:r>
              <a:rPr lang="en-AU" dirty="0">
                <a:latin typeface="+mn-lt"/>
              </a:rPr>
              <a:t>Comply with the following mandatory requirements:</a:t>
            </a:r>
          </a:p>
          <a:p>
            <a:pPr marL="457200" indent="-457200">
              <a:buFont typeface="Arial" panose="020B0604020202020204" pitchFamily="34" charset="0"/>
              <a:buChar char="•"/>
            </a:pPr>
            <a:r>
              <a:rPr lang="en-AU" dirty="0"/>
              <a:t>Ministerial staff must put in place practices and procedures to ensure that Ministerial involvement in grants administration is conducted in a manner that is consistent with the key principles and requirements in the Guide </a:t>
            </a:r>
          </a:p>
          <a:p>
            <a:pPr marL="457200" marR="0" lvl="0" indent="-4572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Where a Minister is the decision-maker, Ministerial staff must ensure that the decision is recorded in writing and the records are managed in accordance with the requirements of the </a:t>
            </a:r>
            <a:r>
              <a:rPr lang="en-AU" i="1" dirty="0">
                <a:latin typeface="+mn-lt"/>
              </a:rPr>
              <a:t>State Records Act 1998</a:t>
            </a:r>
            <a:r>
              <a:rPr lang="en-AU" dirty="0">
                <a:latin typeface="+mn-lt"/>
              </a:rPr>
              <a:t> (NSW)</a:t>
            </a:r>
            <a:endParaRPr lang="en-AU" dirty="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i="1" dirty="0">
              <a:latin typeface="+mn-lt"/>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i="0" dirty="0">
                <a:latin typeface="+mn-lt"/>
              </a:rPr>
              <a:t>A Protocol for </a:t>
            </a:r>
            <a:r>
              <a:rPr lang="en-AU" dirty="0"/>
              <a:t>Grants Administration in NSW Ministerial Offices has been developed and is available on the Grants Administration Guide webpage, as is a grants decision making register.</a:t>
            </a:r>
          </a:p>
        </p:txBody>
      </p:sp>
      <p:sp>
        <p:nvSpPr>
          <p:cNvPr id="4" name="Slide Number Placeholder 3"/>
          <p:cNvSpPr>
            <a:spLocks noGrp="1"/>
          </p:cNvSpPr>
          <p:nvPr>
            <p:ph type="sldNum" sz="quarter" idx="5"/>
          </p:nvPr>
        </p:nvSpPr>
        <p:spPr/>
        <p:txBody>
          <a:bodyPr/>
          <a:lstStyle/>
          <a:p>
            <a:fld id="{B07158C4-A119-4B78-9DE8-A50001BC31DC}" type="slidenum">
              <a:rPr lang="en-AU" smtClean="0"/>
              <a:t>12</a:t>
            </a:fld>
            <a:endParaRPr lang="en-AU"/>
          </a:p>
        </p:txBody>
      </p:sp>
    </p:spTree>
    <p:extLst>
      <p:ext uri="{BB962C8B-B14F-4D97-AF65-F5344CB8AC3E}">
        <p14:creationId xmlns:p14="http://schemas.microsoft.com/office/powerpoint/2010/main" val="3838688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 focuses on definition of Grant.  This information is detailed in </a:t>
            </a:r>
            <a:r>
              <a:rPr lang="en-AU" b="1" dirty="0"/>
              <a:t>Section 4 </a:t>
            </a:r>
            <a:r>
              <a:rPr lang="en-AU" b="0" dirty="0"/>
              <a:t>of the Grants Administration Guide.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13</a:t>
            </a:fld>
            <a:endParaRPr lang="en-AU"/>
          </a:p>
        </p:txBody>
      </p:sp>
    </p:spTree>
    <p:extLst>
      <p:ext uri="{BB962C8B-B14F-4D97-AF65-F5344CB8AC3E}">
        <p14:creationId xmlns:p14="http://schemas.microsoft.com/office/powerpoint/2010/main" val="1840700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Guide provides a broad definition but excludes certain types of financial arrangements.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In order to determine if what you are dealing with is a grant for the purposes of the Grants Administration Guide, consider:</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342900" marR="0" lvl="0" indent="-342900" algn="l" defTabSz="1219170" rtl="0" eaLnBrk="1" fontAlgn="auto" latinLnBrk="0" hangingPunct="1">
              <a:lnSpc>
                <a:spcPct val="100000"/>
              </a:lnSpc>
              <a:spcBef>
                <a:spcPts val="0"/>
              </a:spcBef>
              <a:spcAft>
                <a:spcPts val="0"/>
              </a:spcAft>
              <a:buClrTx/>
              <a:buSzTx/>
              <a:buFontTx/>
              <a:buAutoNum type="arabicParenBoth"/>
              <a:tabLst/>
              <a:defRPr/>
            </a:pPr>
            <a:r>
              <a:rPr lang="en-AU" dirty="0"/>
              <a:t>Does it meet the four criteria set out on this slide?</a:t>
            </a:r>
          </a:p>
          <a:p>
            <a:pPr marL="342900" marR="0" lvl="0" indent="-342900" algn="l" defTabSz="1219170" rtl="0" eaLnBrk="1" fontAlgn="auto" latinLnBrk="0" hangingPunct="1">
              <a:lnSpc>
                <a:spcPct val="100000"/>
              </a:lnSpc>
              <a:spcBef>
                <a:spcPts val="0"/>
              </a:spcBef>
              <a:spcAft>
                <a:spcPts val="0"/>
              </a:spcAft>
              <a:buClrTx/>
              <a:buSzTx/>
              <a:buFontTx/>
              <a:buAutoNum type="arabicParenBoth"/>
              <a:tabLst/>
              <a:defRPr/>
            </a:pPr>
            <a:r>
              <a:rPr lang="en-AU" dirty="0"/>
              <a:t>If so, does it fall within one of the exclusions from the definition (set out on the next slide)?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14</a:t>
            </a:fld>
            <a:endParaRPr lang="en-AU"/>
          </a:p>
        </p:txBody>
      </p:sp>
    </p:spTree>
    <p:extLst>
      <p:ext uri="{BB962C8B-B14F-4D97-AF65-F5344CB8AC3E}">
        <p14:creationId xmlns:p14="http://schemas.microsoft.com/office/powerpoint/2010/main" val="3964152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A ‘What is a grant?’ fact sheet will shortly be available to download from the Grants Administration Guide webpage.</a:t>
            </a:r>
          </a:p>
        </p:txBody>
      </p:sp>
      <p:sp>
        <p:nvSpPr>
          <p:cNvPr id="4" name="Slide Number Placeholder 3"/>
          <p:cNvSpPr>
            <a:spLocks noGrp="1"/>
          </p:cNvSpPr>
          <p:nvPr>
            <p:ph type="sldNum" sz="quarter" idx="5"/>
          </p:nvPr>
        </p:nvSpPr>
        <p:spPr/>
        <p:txBody>
          <a:bodyPr/>
          <a:lstStyle/>
          <a:p>
            <a:fld id="{B07158C4-A119-4B78-9DE8-A50001BC31DC}" type="slidenum">
              <a:rPr lang="en-AU" smtClean="0"/>
              <a:t>15</a:t>
            </a:fld>
            <a:endParaRPr lang="en-AU"/>
          </a:p>
        </p:txBody>
      </p:sp>
    </p:spTree>
    <p:extLst>
      <p:ext uri="{BB962C8B-B14F-4D97-AF65-F5344CB8AC3E}">
        <p14:creationId xmlns:p14="http://schemas.microsoft.com/office/powerpoint/2010/main" val="2116745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 focuses on the 7 key principles that should underpin all aspects of grant administration. These key principles are detailed in </a:t>
            </a:r>
            <a:r>
              <a:rPr lang="en-AU" b="1" dirty="0"/>
              <a:t>Section 5 </a:t>
            </a:r>
            <a:r>
              <a:rPr lang="en-AU" b="0" dirty="0"/>
              <a:t>of the Grants Administration Guide.</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16</a:t>
            </a:fld>
            <a:endParaRPr lang="en-AU"/>
          </a:p>
        </p:txBody>
      </p:sp>
    </p:spTree>
    <p:extLst>
      <p:ext uri="{BB962C8B-B14F-4D97-AF65-F5344CB8AC3E}">
        <p14:creationId xmlns:p14="http://schemas.microsoft.com/office/powerpoint/2010/main" val="2652892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Guide adopts the </a:t>
            </a:r>
            <a:r>
              <a:rPr lang="en-AU" i="0" dirty="0"/>
              <a:t>7 key principles to be applied in administering grants as set out in the </a:t>
            </a:r>
            <a:r>
              <a:rPr lang="en-AU" i="1" dirty="0"/>
              <a:t>Commonwealth Grants Rules and Guidelines 2017</a:t>
            </a:r>
            <a:r>
              <a:rPr lang="en-AU" i="0" dirty="0"/>
              <a:t>. These principles reflect government sector core values. Officials must put in place practices and procedures to ensure grants are administrated consistent with the key principles:</a:t>
            </a:r>
          </a:p>
          <a:p>
            <a:pPr marL="457200" indent="-457200">
              <a:buFont typeface="Arial" panose="020B0604020202020204" pitchFamily="34" charset="0"/>
              <a:buAutoNum type="arabicPeriod"/>
            </a:pPr>
            <a:r>
              <a:rPr lang="en-US" dirty="0">
                <a:latin typeface="+mn-lt"/>
              </a:rPr>
              <a:t>Robust planning and design</a:t>
            </a:r>
          </a:p>
          <a:p>
            <a:pPr marL="457200" indent="-457200">
              <a:buFont typeface="Arial" panose="020B0604020202020204" pitchFamily="34" charset="0"/>
              <a:buAutoNum type="arabicPeriod"/>
            </a:pPr>
            <a:r>
              <a:rPr lang="en-US" dirty="0">
                <a:latin typeface="+mn-lt"/>
              </a:rPr>
              <a:t>Collaboration and partnership</a:t>
            </a:r>
          </a:p>
          <a:p>
            <a:pPr marL="457200" indent="-457200">
              <a:buFont typeface="Arial" panose="020B0604020202020204" pitchFamily="34" charset="0"/>
              <a:buAutoNum type="arabicPeriod"/>
            </a:pPr>
            <a:r>
              <a:rPr lang="en-US" dirty="0">
                <a:latin typeface="+mn-lt"/>
              </a:rPr>
              <a:t>Proportionality</a:t>
            </a:r>
          </a:p>
          <a:p>
            <a:pPr marL="457200" indent="-457200">
              <a:buFont typeface="Arial" panose="020B0604020202020204" pitchFamily="34" charset="0"/>
              <a:buAutoNum type="arabicPeriod"/>
            </a:pPr>
            <a:r>
              <a:rPr lang="en-US" dirty="0">
                <a:latin typeface="+mn-lt"/>
              </a:rPr>
              <a:t>An outcomes orientation</a:t>
            </a:r>
          </a:p>
          <a:p>
            <a:pPr marL="457200" indent="-457200">
              <a:buFont typeface="Arial" panose="020B0604020202020204" pitchFamily="34" charset="0"/>
              <a:buAutoNum type="arabicPeriod"/>
            </a:pPr>
            <a:r>
              <a:rPr lang="en-US" dirty="0">
                <a:latin typeface="+mn-lt"/>
              </a:rPr>
              <a:t>Achieving value with relevant money </a:t>
            </a:r>
          </a:p>
          <a:p>
            <a:pPr marL="457200" indent="-457200">
              <a:buFont typeface="Arial" panose="020B0604020202020204" pitchFamily="34" charset="0"/>
              <a:buAutoNum type="arabicPeriod"/>
            </a:pPr>
            <a:r>
              <a:rPr lang="en-US" dirty="0">
                <a:latin typeface="+mn-lt"/>
              </a:rPr>
              <a:t>Governance and accountability </a:t>
            </a:r>
          </a:p>
          <a:p>
            <a:pPr marL="457200" indent="-457200">
              <a:buFont typeface="Arial" panose="020B0604020202020204" pitchFamily="34" charset="0"/>
              <a:buAutoNum type="arabicPeriod"/>
            </a:pPr>
            <a:r>
              <a:rPr lang="en-US" dirty="0">
                <a:latin typeface="+mn-lt"/>
              </a:rPr>
              <a:t>Probity and transparency</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t>17</a:t>
            </a:fld>
            <a:endParaRPr lang="en-AU"/>
          </a:p>
        </p:txBody>
      </p:sp>
    </p:spTree>
    <p:extLst>
      <p:ext uri="{BB962C8B-B14F-4D97-AF65-F5344CB8AC3E}">
        <p14:creationId xmlns:p14="http://schemas.microsoft.com/office/powerpoint/2010/main" val="2990217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dirty="0">
                <a:latin typeface="+mn-lt"/>
              </a:rPr>
              <a:t>Robust planning and design is important to facilitate fair, effective and transparent grants administration.</a:t>
            </a:r>
          </a:p>
          <a:p>
            <a:pPr marL="457200" indent="-457200">
              <a:buFont typeface="Arial" panose="020B0604020202020204" pitchFamily="34" charset="0"/>
              <a:buChar char="•"/>
            </a:pPr>
            <a:r>
              <a:rPr lang="en-US" dirty="0">
                <a:latin typeface="+mn-lt"/>
              </a:rPr>
              <a:t>Ensure grants meet identified needs and deliver value for money.</a:t>
            </a:r>
          </a:p>
          <a:p>
            <a:pPr marL="457200" indent="-457200">
              <a:buFont typeface="Arial" panose="020B0604020202020204" pitchFamily="34" charset="0"/>
              <a:buChar char="•"/>
            </a:pPr>
            <a:r>
              <a:rPr lang="en-US" dirty="0">
                <a:latin typeface="+mn-lt"/>
              </a:rPr>
              <a:t>Ensuring grants are strategic – including considering if a grant is the best vehicle to achieve policy objectives. </a:t>
            </a:r>
          </a:p>
          <a:p>
            <a:pPr marL="457200" indent="-457200">
              <a:buFont typeface="Arial" panose="020B0604020202020204" pitchFamily="34" charset="0"/>
              <a:buChar char="•"/>
            </a:pPr>
            <a:r>
              <a:rPr lang="en-US" dirty="0">
                <a:latin typeface="+mn-lt"/>
              </a:rPr>
              <a:t>In considering options for the design of the grant, consider:</a:t>
            </a:r>
          </a:p>
          <a:p>
            <a:pPr marL="817200" lvl="4" indent="-457200">
              <a:buFont typeface="Courier New" panose="02070309020205020404" pitchFamily="49" charset="0"/>
              <a:buChar char="o"/>
            </a:pPr>
            <a:r>
              <a:rPr lang="en-US" dirty="0">
                <a:latin typeface="+mn-lt"/>
              </a:rPr>
              <a:t>Rationale for the grant and how it will meet objectives</a:t>
            </a:r>
          </a:p>
          <a:p>
            <a:pPr marL="817200" lvl="4" indent="-457200">
              <a:buFont typeface="Courier New" panose="02070309020205020404" pitchFamily="49" charset="0"/>
              <a:buChar char="o"/>
            </a:pPr>
            <a:r>
              <a:rPr lang="en-US" dirty="0"/>
              <a:t>Potential for co-design with prospective grantees and stakeholders</a:t>
            </a:r>
          </a:p>
          <a:p>
            <a:pPr marL="817200" lvl="4" indent="-457200">
              <a:buFont typeface="Courier New" panose="02070309020205020404" pitchFamily="49" charset="0"/>
              <a:buChar char="o"/>
            </a:pPr>
            <a:r>
              <a:rPr lang="en-US" dirty="0">
                <a:latin typeface="+mn-lt"/>
              </a:rPr>
              <a:t>Expected costs and benefits</a:t>
            </a:r>
          </a:p>
          <a:p>
            <a:pPr marL="817200" lvl="4" indent="-457200">
              <a:buFont typeface="Courier New" panose="02070309020205020404" pitchFamily="49" charset="0"/>
              <a:buChar char="o"/>
            </a:pPr>
            <a:r>
              <a:rPr lang="en-US" dirty="0"/>
              <a:t>Taxation or accounting treatments</a:t>
            </a:r>
          </a:p>
          <a:p>
            <a:pPr marL="817200" lvl="4" indent="-457200">
              <a:buFont typeface="Courier New" panose="02070309020205020404" pitchFamily="49" charset="0"/>
              <a:buChar char="o"/>
            </a:pPr>
            <a:r>
              <a:rPr lang="en-US" dirty="0"/>
              <a:t>Commercial considerations (e.g. funding strategy and grant agreement)</a:t>
            </a:r>
          </a:p>
          <a:p>
            <a:pPr marL="817200" lvl="4" indent="-457200">
              <a:buFont typeface="Courier New" panose="02070309020205020404" pitchFamily="49" charset="0"/>
              <a:buChar char="o"/>
            </a:pPr>
            <a:r>
              <a:rPr lang="en-US" dirty="0">
                <a:latin typeface="+mn-lt"/>
              </a:rPr>
              <a:t>Management issues (i.e. </a:t>
            </a:r>
            <a:r>
              <a:rPr lang="en-US" dirty="0"/>
              <a:t>engaging with stakeholders; risk management; accountability; application and selection processes; the role of decision-makers; performance measures; monitoring and evaluation; documentation; applicable legal, policy and governance requirements). </a:t>
            </a:r>
            <a:endParaRPr lang="en-US" dirty="0">
              <a:latin typeface="+mn-lt"/>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18</a:t>
            </a:fld>
            <a:endParaRPr lang="en-AU"/>
          </a:p>
        </p:txBody>
      </p:sp>
    </p:spTree>
    <p:extLst>
      <p:ext uri="{BB962C8B-B14F-4D97-AF65-F5344CB8AC3E}">
        <p14:creationId xmlns:p14="http://schemas.microsoft.com/office/powerpoint/2010/main" val="527542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Collaboration with stakeholders is important and their needs should be considered in the development of grant opportunities. It should not be assumed that the same approach will suit all grant opportunities. </a:t>
            </a:r>
          </a:p>
          <a:p>
            <a:r>
              <a:rPr lang="en-AU" dirty="0"/>
              <a:t>Consider how the grant will – or could – interact with other funded activities – particularly where there are similar policy outcomes. </a:t>
            </a:r>
          </a:p>
          <a:p>
            <a:endParaRPr lang="en-AU" dirty="0"/>
          </a:p>
          <a:p>
            <a:r>
              <a:rPr lang="en-AU" dirty="0"/>
              <a:t>Collaboration and partnership is particularly critical when grants administration is shared between different agencies or levels of government, or when a third party is responsible for grants administration.</a:t>
            </a:r>
          </a:p>
          <a:p>
            <a:endParaRPr lang="en-AU" dirty="0"/>
          </a:p>
          <a:p>
            <a:r>
              <a:rPr lang="en-AU" dirty="0"/>
              <a:t>Early consultation can:</a:t>
            </a:r>
          </a:p>
          <a:p>
            <a:pPr marL="285750" indent="-285750">
              <a:buFont typeface="Arial" panose="020B0604020202020204" pitchFamily="34" charset="0"/>
              <a:buChar char="•"/>
            </a:pPr>
            <a:r>
              <a:rPr lang="en-AU" dirty="0"/>
              <a:t>Improve the design and delivery of grants</a:t>
            </a:r>
          </a:p>
          <a:p>
            <a:pPr marL="285750" indent="-285750">
              <a:buFont typeface="Arial" panose="020B0604020202020204" pitchFamily="34" charset="0"/>
              <a:buChar char="•"/>
            </a:pPr>
            <a:r>
              <a:rPr lang="en-AU" dirty="0"/>
              <a:t>Reduce duplication </a:t>
            </a:r>
          </a:p>
          <a:p>
            <a:pPr marL="285750" indent="-285750">
              <a:buFont typeface="Arial" panose="020B0604020202020204" pitchFamily="34" charset="0"/>
              <a:buChar char="•"/>
            </a:pPr>
            <a:r>
              <a:rPr lang="en-AU" dirty="0"/>
              <a:t>Improve the responsiveness, flexibility and relevance of grants</a:t>
            </a:r>
          </a:p>
          <a:p>
            <a:pPr marL="285750" indent="-285750">
              <a:buFont typeface="Arial" panose="020B0604020202020204" pitchFamily="34" charset="0"/>
              <a:buChar char="•"/>
            </a:pPr>
            <a:r>
              <a:rPr lang="en-AU" dirty="0"/>
              <a:t>Reduce administration costs</a:t>
            </a:r>
          </a:p>
          <a:p>
            <a:pPr marL="285750" indent="-285750">
              <a:buFont typeface="Arial" panose="020B0604020202020204" pitchFamily="34" charset="0"/>
              <a:buChar char="•"/>
            </a:pPr>
            <a:r>
              <a:rPr lang="en-AU" dirty="0"/>
              <a:t>Support the appropriate responsibility for costs and risks among stakeholders</a:t>
            </a:r>
          </a:p>
          <a:p>
            <a:pPr marL="285750" indent="-285750">
              <a:buFont typeface="Arial" panose="020B0604020202020204" pitchFamily="34" charset="0"/>
              <a:buChar char="•"/>
            </a:pPr>
            <a:r>
              <a:rPr lang="en-AU" dirty="0"/>
              <a:t>Support the development of appropriate outputs, accountability requirements, governance structures and documentation for the grant</a:t>
            </a:r>
          </a:p>
          <a:p>
            <a:pPr marL="285750" indent="-285750">
              <a:buFont typeface="Arial" panose="020B0604020202020204" pitchFamily="34" charset="0"/>
              <a:buChar char="•"/>
            </a:pPr>
            <a:r>
              <a:rPr lang="en-AU" dirty="0"/>
              <a:t>Assist potential grantees to understand the grants administration process </a:t>
            </a:r>
          </a:p>
          <a:p>
            <a:pPr marL="285750" indent="-285750">
              <a:buFontTx/>
              <a:buChar char="-"/>
            </a:pPr>
            <a:endParaRPr lang="en-AU" dirty="0"/>
          </a:p>
          <a:p>
            <a:pPr marL="0" indent="0">
              <a:buFontTx/>
              <a:buNone/>
            </a:pPr>
            <a:r>
              <a:rPr lang="en-AU" dirty="0"/>
              <a:t>Co-design of grants with stakeholders (allowing stakeholders to have input on the design of the grant opportunity) may be appropriate in some cases to ensure grants meet identified needs.</a:t>
            </a:r>
          </a:p>
          <a:p>
            <a:pPr marL="285750" indent="-285750">
              <a:buFontTx/>
              <a:buChar char="-"/>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19</a:t>
            </a:fld>
            <a:endParaRPr lang="en-AU"/>
          </a:p>
        </p:txBody>
      </p:sp>
    </p:spTree>
    <p:extLst>
      <p:ext uri="{BB962C8B-B14F-4D97-AF65-F5344CB8AC3E}">
        <p14:creationId xmlns:p14="http://schemas.microsoft.com/office/powerpoint/2010/main" val="300560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Grants may vary in scale and complexity. </a:t>
            </a:r>
          </a:p>
          <a:p>
            <a:endParaRPr lang="en-AU" dirty="0"/>
          </a:p>
          <a:p>
            <a:r>
              <a:rPr lang="en-AU" dirty="0"/>
              <a:t>Grants should be customised according to their value, complexity and the associated risks. Tailoring grant guidelines, application and assessment processes, grant agreements and reporting/acquittal requirements will ensure effective grants administration. </a:t>
            </a:r>
          </a:p>
          <a:p>
            <a:endParaRPr lang="en-AU" dirty="0"/>
          </a:p>
          <a:p>
            <a:r>
              <a:rPr lang="en-AU" dirty="0"/>
              <a:t>Important factors to consider include:</a:t>
            </a:r>
          </a:p>
          <a:p>
            <a:pPr marL="285750" indent="-285750">
              <a:buFont typeface="Arial" panose="020B0604020202020204" pitchFamily="34" charset="0"/>
              <a:buChar char="•"/>
            </a:pPr>
            <a:r>
              <a:rPr lang="en-AU" dirty="0"/>
              <a:t>the capability and experience of applicants and grantees</a:t>
            </a:r>
          </a:p>
          <a:p>
            <a:pPr marL="285750" indent="-285750">
              <a:buFont typeface="Arial" panose="020B0604020202020204" pitchFamily="34" charset="0"/>
              <a:buChar char="•"/>
            </a:pPr>
            <a:r>
              <a:rPr lang="en-AU" dirty="0"/>
              <a:t>the intended policy outcomes </a:t>
            </a:r>
          </a:p>
          <a:p>
            <a:pPr marL="285750" indent="-285750">
              <a:buFont typeface="Arial" panose="020B0604020202020204" pitchFamily="34" charset="0"/>
              <a:buChar char="•"/>
            </a:pPr>
            <a:r>
              <a:rPr lang="en-AU" dirty="0"/>
              <a:t>the purpose, value and duration of a grant </a:t>
            </a:r>
          </a:p>
          <a:p>
            <a:pPr marL="285750" indent="-285750">
              <a:buFont typeface="Arial" panose="020B0604020202020204" pitchFamily="34" charset="0"/>
              <a:buChar char="•"/>
            </a:pPr>
            <a:r>
              <a:rPr lang="en-AU" dirty="0"/>
              <a:t>the nature and type of deliverables </a:t>
            </a:r>
          </a:p>
          <a:p>
            <a:pPr marL="285750" indent="-285750">
              <a:buFont typeface="Arial" panose="020B0604020202020204" pitchFamily="34" charset="0"/>
              <a:buChar char="•"/>
            </a:pPr>
            <a:r>
              <a:rPr lang="en-AU" dirty="0"/>
              <a:t>governance and accountability requirements </a:t>
            </a:r>
          </a:p>
          <a:p>
            <a:pPr marL="285750" indent="-285750">
              <a:buFont typeface="Arial" panose="020B0604020202020204" pitchFamily="34" charset="0"/>
              <a:buChar char="•"/>
            </a:pPr>
            <a:r>
              <a:rPr lang="en-AU" dirty="0"/>
              <a:t>the nature and level of the risks involved </a:t>
            </a:r>
          </a:p>
          <a:p>
            <a:pPr marL="285750" indent="-285750">
              <a:buFont typeface="Arial" panose="020B0604020202020204" pitchFamily="34" charset="0"/>
              <a:buChar char="•"/>
            </a:pPr>
            <a:r>
              <a:rPr lang="en-AU" dirty="0"/>
              <a:t>the effect of any application or process requirements for grantees on the accessibility of the grant.</a:t>
            </a:r>
          </a:p>
          <a:p>
            <a:pPr marL="0" indent="0">
              <a:buFontTx/>
              <a:buNone/>
            </a:pPr>
            <a:endParaRPr lang="en-AU" dirty="0"/>
          </a:p>
          <a:p>
            <a:pPr marL="0" indent="0">
              <a:buFontTx/>
              <a:buNone/>
            </a:pPr>
            <a:r>
              <a:rPr lang="en-AU" dirty="0"/>
              <a:t>The volume, detail and frequency of reporting requirements should be proportional to the risks involved and the intended policy outcomes. Consider opportunities to reduce the burden of reporting requirements while managing risk, including by having regard to information that is otherwise available (for example, information that is otherwise collected by government and available to the relevant officials or publicly available) and by aligning grant reporting requirements with a grantee’s internal reporting requirements (such as the annual reporting cycle), where appropriate.</a:t>
            </a:r>
          </a:p>
          <a:p>
            <a:pPr marL="0" indent="0">
              <a:buFontTx/>
              <a:buNone/>
            </a:pPr>
            <a:endParaRPr lang="en-AU" dirty="0"/>
          </a:p>
          <a:p>
            <a:pPr marL="0" indent="0">
              <a:buFontTx/>
              <a:buNone/>
            </a:pPr>
            <a:r>
              <a:rPr lang="en-AU" dirty="0"/>
              <a:t>Any considerations of proportionality made by officials in the planning and design of grant opportunities should be documented, particularly to explain the approach taken towards identified risks. Officials should review these decisions prior to opening further grant rounds.</a:t>
            </a:r>
          </a:p>
        </p:txBody>
      </p:sp>
      <p:sp>
        <p:nvSpPr>
          <p:cNvPr id="4" name="Slide Number Placeholder 3"/>
          <p:cNvSpPr>
            <a:spLocks noGrp="1"/>
          </p:cNvSpPr>
          <p:nvPr>
            <p:ph type="sldNum" sz="quarter" idx="5"/>
          </p:nvPr>
        </p:nvSpPr>
        <p:spPr/>
        <p:txBody>
          <a:bodyPr/>
          <a:lstStyle/>
          <a:p>
            <a:fld id="{B07158C4-A119-4B78-9DE8-A50001BC31DC}" type="slidenum">
              <a:rPr lang="en-AU" smtClean="0"/>
              <a:t>20</a:t>
            </a:fld>
            <a:endParaRPr lang="en-AU"/>
          </a:p>
        </p:txBody>
      </p:sp>
    </p:spTree>
    <p:extLst>
      <p:ext uri="{BB962C8B-B14F-4D97-AF65-F5344CB8AC3E}">
        <p14:creationId xmlns:p14="http://schemas.microsoft.com/office/powerpoint/2010/main" val="418123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2"/>
                </a:solidFill>
                <a:latin typeface="+mn-lt"/>
              </a:rPr>
              <a:t>Grant administration should be focused on achieving outcomes and benefits that align with NSW Government objectives. </a:t>
            </a:r>
          </a:p>
          <a:p>
            <a:endParaRPr lang="en-US" dirty="0">
              <a:latin typeface="+mn-lt"/>
            </a:endParaRPr>
          </a:p>
          <a:p>
            <a:r>
              <a:rPr lang="en-US" dirty="0">
                <a:latin typeface="+mn-lt"/>
              </a:rPr>
              <a:t>Grant opportunities must comply with </a:t>
            </a:r>
            <a:r>
              <a:rPr lang="en-US" b="1" i="1" dirty="0">
                <a:latin typeface="+mn-lt"/>
              </a:rPr>
              <a:t>TPP18-06 NSW Government Business Case Guidelines</a:t>
            </a:r>
            <a:r>
              <a:rPr lang="en-US" i="1" dirty="0">
                <a:latin typeface="+mn-lt"/>
              </a:rPr>
              <a:t>.</a:t>
            </a:r>
            <a:r>
              <a:rPr lang="en-US" b="0" i="0" dirty="0">
                <a:latin typeface="+mn-lt"/>
              </a:rPr>
              <a:t>TPP18-06 includes specific requirements for grants over a certain value, as well as helpful guidance for grants administration:</a:t>
            </a:r>
          </a:p>
          <a:p>
            <a:pPr marL="342900" indent="-342900">
              <a:buFont typeface="Arial" panose="020B0604020202020204" pitchFamily="34" charset="0"/>
              <a:buChar char="•"/>
            </a:pPr>
            <a:r>
              <a:rPr lang="en-US" dirty="0">
                <a:latin typeface="+mn-lt"/>
              </a:rPr>
              <a:t>develop objectives that are outcomes and benefits-focused and are:</a:t>
            </a:r>
          </a:p>
          <a:p>
            <a:pPr marL="952485" lvl="1" indent="-342900">
              <a:buFont typeface="Arial" panose="020B0604020202020204" pitchFamily="34" charset="0"/>
              <a:buChar char="•"/>
            </a:pPr>
            <a:r>
              <a:rPr lang="en-US" dirty="0">
                <a:latin typeface="+mn-lt"/>
              </a:rPr>
              <a:t>linked to NSW Government, cluster and agency priorities or State Outcomes</a:t>
            </a:r>
          </a:p>
          <a:p>
            <a:pPr marL="952485" lvl="1" indent="-342900">
              <a:buFont typeface="Arial" panose="020B0604020202020204" pitchFamily="34" charset="0"/>
              <a:buChar char="•"/>
            </a:pPr>
            <a:r>
              <a:rPr lang="en-US" dirty="0">
                <a:latin typeface="+mn-lt"/>
              </a:rPr>
              <a:t>measurable with clear expectations</a:t>
            </a:r>
          </a:p>
          <a:p>
            <a:pPr marL="952485" lvl="1" indent="-342900">
              <a:buFont typeface="Arial" panose="020B0604020202020204" pitchFamily="34" charset="0"/>
              <a:buChar char="•"/>
            </a:pPr>
            <a:r>
              <a:rPr lang="en-US" dirty="0">
                <a:latin typeface="+mn-lt"/>
              </a:rPr>
              <a:t>clearly communicated</a:t>
            </a:r>
          </a:p>
          <a:p>
            <a:pPr marL="952485" lvl="1" indent="-342900">
              <a:buFont typeface="Arial" panose="020B0604020202020204" pitchFamily="34" charset="0"/>
              <a:buChar char="•"/>
            </a:pPr>
            <a:r>
              <a:rPr lang="en-US" dirty="0">
                <a:latin typeface="+mn-lt"/>
              </a:rPr>
              <a:t>reviewed regularly </a:t>
            </a:r>
          </a:p>
          <a:p>
            <a:pPr marL="342900" indent="-342900">
              <a:buFont typeface="Arial" panose="020B0604020202020204" pitchFamily="34" charset="0"/>
              <a:buChar char="•"/>
            </a:pPr>
            <a:r>
              <a:rPr lang="en-US" dirty="0">
                <a:latin typeface="+mn-lt"/>
              </a:rPr>
              <a:t>document how the grant’s inputs and activities are expected to lead to desired outcomes and benefits</a:t>
            </a:r>
          </a:p>
          <a:p>
            <a:pPr marL="342900" indent="-342900">
              <a:buFont typeface="Arial" panose="020B0604020202020204" pitchFamily="34" charset="0"/>
              <a:buChar char="•"/>
            </a:pPr>
            <a:r>
              <a:rPr lang="en-US" dirty="0">
                <a:latin typeface="+mn-lt"/>
              </a:rPr>
              <a:t>plan for monitoring and evaluation – this includes appropriate performance measures to assess if intended outcomes and benefits are </a:t>
            </a:r>
            <a:r>
              <a:rPr lang="en-US" dirty="0" err="1">
                <a:latin typeface="+mn-lt"/>
              </a:rPr>
              <a:t>realised</a:t>
            </a:r>
            <a:r>
              <a:rPr lang="en-US" dirty="0">
                <a:latin typeface="+mn-lt"/>
              </a:rPr>
              <a:t>. These measures should be specified in grant guidelines and agreements. </a:t>
            </a:r>
          </a:p>
          <a:p>
            <a:pPr marL="342900" indent="-342900">
              <a:buFont typeface="Arial" panose="020B0604020202020204" pitchFamily="34" charset="0"/>
              <a:buChar char="•"/>
            </a:pPr>
            <a:r>
              <a:rPr lang="en-US" dirty="0">
                <a:latin typeface="+mn-lt"/>
              </a:rPr>
              <a:t>specific requirements exist for grants over a certain value.</a:t>
            </a:r>
          </a:p>
          <a:p>
            <a:endParaRPr lang="en-AU" dirty="0"/>
          </a:p>
          <a:p>
            <a:r>
              <a:rPr lang="en-AU" dirty="0"/>
              <a:t>Following the implementation of a grant opportunity, you should conduct an outcomes evaluation to assess how and if it led to intended changes and objectives. This may also inform an economic evaluation (which assesses value for money). </a:t>
            </a:r>
          </a:p>
        </p:txBody>
      </p:sp>
      <p:sp>
        <p:nvSpPr>
          <p:cNvPr id="4" name="Slide Number Placeholder 3"/>
          <p:cNvSpPr>
            <a:spLocks noGrp="1"/>
          </p:cNvSpPr>
          <p:nvPr>
            <p:ph type="sldNum" sz="quarter" idx="5"/>
          </p:nvPr>
        </p:nvSpPr>
        <p:spPr/>
        <p:txBody>
          <a:bodyPr/>
          <a:lstStyle/>
          <a:p>
            <a:fld id="{B07158C4-A119-4B78-9DE8-A50001BC31DC}" type="slidenum">
              <a:rPr lang="en-AU" smtClean="0"/>
              <a:t>21</a:t>
            </a:fld>
            <a:endParaRPr lang="en-AU"/>
          </a:p>
        </p:txBody>
      </p:sp>
    </p:spTree>
    <p:extLst>
      <p:ext uri="{BB962C8B-B14F-4D97-AF65-F5344CB8AC3E}">
        <p14:creationId xmlns:p14="http://schemas.microsoft.com/office/powerpoint/2010/main" val="404578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0" dirty="0"/>
          </a:p>
        </p:txBody>
      </p:sp>
      <p:sp>
        <p:nvSpPr>
          <p:cNvPr id="4" name="Slide Number Placeholder 3"/>
          <p:cNvSpPr>
            <a:spLocks noGrp="1"/>
          </p:cNvSpPr>
          <p:nvPr>
            <p:ph type="sldNum" sz="quarter" idx="5"/>
          </p:nvPr>
        </p:nvSpPr>
        <p:spPr/>
        <p:txBody>
          <a:bodyPr/>
          <a:lstStyle/>
          <a:p>
            <a:fld id="{B07158C4-A119-4B78-9DE8-A50001BC31DC}" type="slidenum">
              <a:rPr lang="en-AU" smtClean="0"/>
              <a:t>2</a:t>
            </a:fld>
            <a:endParaRPr lang="en-AU"/>
          </a:p>
        </p:txBody>
      </p:sp>
    </p:spTree>
    <p:extLst>
      <p:ext uri="{BB962C8B-B14F-4D97-AF65-F5344CB8AC3E}">
        <p14:creationId xmlns:p14="http://schemas.microsoft.com/office/powerpoint/2010/main" val="191042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solidFill>
                  <a:schemeClr val="tx2"/>
                </a:solidFill>
                <a:latin typeface="+mn-lt"/>
              </a:rPr>
              <a:t>Value for money should be a key consideration across the grant life cycle – from initial design through to implementation and evaluation. </a:t>
            </a:r>
          </a:p>
          <a:p>
            <a:endParaRPr lang="en-AU" dirty="0">
              <a:solidFill>
                <a:schemeClr val="tx2"/>
              </a:solidFill>
              <a:latin typeface="+mn-lt"/>
            </a:endParaRPr>
          </a:p>
          <a:p>
            <a:r>
              <a:rPr lang="en-US" dirty="0">
                <a:latin typeface="+mn-lt"/>
              </a:rPr>
              <a:t>Achieving value for money is important to ensure maximum benefits of grants for the people of NSW.</a:t>
            </a:r>
          </a:p>
          <a:p>
            <a:endParaRPr lang="en-US" dirty="0">
              <a:latin typeface="+mn-lt"/>
            </a:endParaRPr>
          </a:p>
          <a:p>
            <a:r>
              <a:rPr lang="en-AU" dirty="0"/>
              <a:t>There are many ways to deliver value for money and costs and benefits will vary from grant to grant depending on a multitude of factors. </a:t>
            </a:r>
            <a:r>
              <a:rPr lang="en-US" dirty="0">
                <a:latin typeface="+mn-lt"/>
              </a:rPr>
              <a:t>Some important factors include:</a:t>
            </a:r>
          </a:p>
          <a:p>
            <a:pPr marL="285750" indent="-285750">
              <a:buFont typeface="Arial" panose="020B0604020202020204" pitchFamily="34" charset="0"/>
              <a:buChar char="•"/>
            </a:pPr>
            <a:r>
              <a:rPr lang="en-US" dirty="0">
                <a:latin typeface="+mn-lt"/>
              </a:rPr>
              <a:t>Early planning and design of grant</a:t>
            </a:r>
          </a:p>
          <a:p>
            <a:pPr marL="285750" indent="-285750">
              <a:buFont typeface="Arial" panose="020B0604020202020204" pitchFamily="34" charset="0"/>
              <a:buChar char="•"/>
            </a:pPr>
            <a:r>
              <a:rPr lang="en-US" dirty="0">
                <a:latin typeface="+mn-lt"/>
              </a:rPr>
              <a:t>Consultation with stakeholders</a:t>
            </a:r>
          </a:p>
          <a:p>
            <a:pPr marL="285750" indent="-285750">
              <a:buFont typeface="Arial" panose="020B0604020202020204" pitchFamily="34" charset="0"/>
              <a:buChar char="•"/>
            </a:pPr>
            <a:r>
              <a:rPr lang="en-US" dirty="0">
                <a:latin typeface="+mn-lt"/>
              </a:rPr>
              <a:t>Risk management</a:t>
            </a:r>
          </a:p>
          <a:p>
            <a:pPr marL="285750" indent="-285750">
              <a:buFont typeface="Arial" panose="020B0604020202020204" pitchFamily="34" charset="0"/>
              <a:buChar char="•"/>
            </a:pPr>
            <a:r>
              <a:rPr lang="en-US" dirty="0">
                <a:latin typeface="+mn-lt"/>
              </a:rPr>
              <a:t>Monitoring the use of funds</a:t>
            </a:r>
          </a:p>
          <a:p>
            <a:pPr marL="285750" indent="-285750">
              <a:buFont typeface="Arial" panose="020B0604020202020204" pitchFamily="34" charset="0"/>
              <a:buChar char="•"/>
            </a:pPr>
            <a:endParaRPr lang="en-US"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mn-lt"/>
              </a:rPr>
              <a:t>For a grant opportunity to proceed, officials </a:t>
            </a:r>
            <a:r>
              <a:rPr lang="en-AU" b="1" dirty="0">
                <a:latin typeface="+mn-lt"/>
              </a:rPr>
              <a:t>must</a:t>
            </a:r>
            <a:r>
              <a:rPr lang="en-AU" dirty="0">
                <a:latin typeface="+mn-lt"/>
              </a:rPr>
              <a:t> demonstrate how it will deliver value for money during the planning and design phase.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mn-lt"/>
            </a:endParaRPr>
          </a:p>
          <a:p>
            <a:r>
              <a:rPr lang="en-AU" dirty="0">
                <a:latin typeface="+mn-lt"/>
              </a:rPr>
              <a:t>Additional documentation may be required for grant programs or opportunities over a certain value:</a:t>
            </a:r>
          </a:p>
          <a:p>
            <a:pPr marL="342900" indent="-342900">
              <a:buFont typeface="Arial" panose="020B0604020202020204" pitchFamily="34" charset="0"/>
              <a:buChar char="•"/>
            </a:pPr>
            <a:r>
              <a:rPr lang="en-AU" dirty="0">
                <a:latin typeface="+mn-lt"/>
              </a:rPr>
              <a:t>TPP18-06 </a:t>
            </a:r>
            <a:r>
              <a:rPr lang="en-US" i="1" dirty="0">
                <a:latin typeface="+mn-lt"/>
              </a:rPr>
              <a:t>NSW Government Business Case Guidelines</a:t>
            </a:r>
            <a:r>
              <a:rPr lang="en-AU" dirty="0">
                <a:latin typeface="+mn-lt"/>
              </a:rPr>
              <a:t> requires a business case for grants over a certain value</a:t>
            </a:r>
          </a:p>
          <a:p>
            <a:pPr marL="342900" indent="-342900">
              <a:buFont typeface="Arial" panose="020B0604020202020204" pitchFamily="34" charset="0"/>
              <a:buChar char="•"/>
            </a:pPr>
            <a:r>
              <a:rPr lang="en-AU" dirty="0">
                <a:latin typeface="+mn-lt"/>
              </a:rPr>
              <a:t>TPP17-03 </a:t>
            </a:r>
            <a:r>
              <a:rPr lang="en-AU" i="1" dirty="0"/>
              <a:t>NSW Government Guide to Cost Benefit Analysis </a:t>
            </a:r>
            <a:r>
              <a:rPr lang="en-AU" i="0" dirty="0">
                <a:latin typeface="+mn-lt"/>
              </a:rPr>
              <a:t>requires a c</a:t>
            </a:r>
            <a:r>
              <a:rPr lang="en-AU" dirty="0">
                <a:latin typeface="+mn-lt"/>
              </a:rPr>
              <a:t>ost-benefit analysis for new grant programs or individual grants over a certain value. Key metrics from a cost benefit analysis (the b</a:t>
            </a:r>
            <a:r>
              <a:rPr lang="en-AU" dirty="0"/>
              <a:t>enefit-cost ratio and the n</a:t>
            </a:r>
            <a:r>
              <a:rPr lang="en-AU" dirty="0">
                <a:latin typeface="+mn-lt"/>
              </a:rPr>
              <a:t>et present </a:t>
            </a:r>
            <a:r>
              <a:rPr lang="en-AU" dirty="0"/>
              <a:t>value) should be provided to decision-makers. </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Value for money should be considered at the individual grant level, as well as in the planning and design of a grant opportunity. The approach to assess value for money should be proportionate to the risk and value of the grant, as well as the individual circumstances (e.g. a cost-benefit analysis may not be practicable for emergency relief). </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A value for money fact sheet is available to download from the Grants Administration webpage.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22</a:t>
            </a:fld>
            <a:endParaRPr lang="en-AU"/>
          </a:p>
        </p:txBody>
      </p:sp>
    </p:spTree>
    <p:extLst>
      <p:ext uri="{BB962C8B-B14F-4D97-AF65-F5344CB8AC3E}">
        <p14:creationId xmlns:p14="http://schemas.microsoft.com/office/powerpoint/2010/main" val="25096087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foundation of good grants administration is solid governance structures and clear accountabilities. </a:t>
            </a:r>
          </a:p>
          <a:p>
            <a:endParaRPr lang="en-AU" dirty="0"/>
          </a:p>
          <a:p>
            <a:r>
              <a:rPr lang="en-AU" dirty="0"/>
              <a:t>All parties (including Ministers, officials, agencies and grantees) should be accountable for their roles in grants administration. </a:t>
            </a:r>
          </a:p>
          <a:p>
            <a:endParaRPr lang="en-AU" dirty="0"/>
          </a:p>
          <a:p>
            <a:r>
              <a:rPr lang="en-AU" dirty="0"/>
              <a:t>You must develop policies, procedures and documentation to ensure strong accountability and governance. </a:t>
            </a:r>
          </a:p>
          <a:p>
            <a:endParaRPr lang="en-AU" dirty="0"/>
          </a:p>
          <a:p>
            <a:r>
              <a:rPr lang="en-AU" dirty="0"/>
              <a:t>This should include grant guidelines and operational guidance, which details clear responsibilities for different parts of the grants administration process. </a:t>
            </a:r>
          </a:p>
          <a:p>
            <a:endParaRPr lang="en-AU" dirty="0"/>
          </a:p>
          <a:p>
            <a:r>
              <a:rPr lang="en-AU" dirty="0"/>
              <a:t>You must also ensure full and accurate records are kept of the grants administration process. Good record keeping also supports better decision-making. You must also ensure you compliant with the State Records Act 1998.</a:t>
            </a:r>
          </a:p>
          <a:p>
            <a:endParaRPr lang="en-AU" dirty="0"/>
          </a:p>
          <a:p>
            <a:r>
              <a:rPr lang="en-AU" dirty="0"/>
              <a:t>Grant agreements should be well drafted, fit for purpose and easy to understand. You should also ensure that grant agreements are supported by ongoing communication, active grants management and performance monitoring requirements. </a:t>
            </a:r>
          </a:p>
          <a:p>
            <a:endParaRPr lang="en-AU" dirty="0"/>
          </a:p>
          <a:p>
            <a:r>
              <a:rPr lang="en-AU" dirty="0"/>
              <a:t>NSW Government Funding Agreement templates are available to download from the Grants Administration Guide webpage.</a:t>
            </a:r>
          </a:p>
        </p:txBody>
      </p:sp>
      <p:sp>
        <p:nvSpPr>
          <p:cNvPr id="4" name="Slide Number Placeholder 3"/>
          <p:cNvSpPr>
            <a:spLocks noGrp="1"/>
          </p:cNvSpPr>
          <p:nvPr>
            <p:ph type="sldNum" sz="quarter" idx="5"/>
          </p:nvPr>
        </p:nvSpPr>
        <p:spPr/>
        <p:txBody>
          <a:bodyPr/>
          <a:lstStyle/>
          <a:p>
            <a:fld id="{B07158C4-A119-4B78-9DE8-A50001BC31DC}" type="slidenum">
              <a:rPr lang="en-AU" smtClean="0"/>
              <a:t>23</a:t>
            </a:fld>
            <a:endParaRPr lang="en-AU"/>
          </a:p>
        </p:txBody>
      </p:sp>
    </p:spTree>
    <p:extLst>
      <p:ext uri="{BB962C8B-B14F-4D97-AF65-F5344CB8AC3E}">
        <p14:creationId xmlns:p14="http://schemas.microsoft.com/office/powerpoint/2010/main" val="3037954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mn-lt"/>
              </a:rPr>
              <a:t>Grants should be administered honestly, impartially and with integrity and accountability. </a:t>
            </a:r>
          </a:p>
          <a:p>
            <a:endParaRPr lang="en-AU" dirty="0"/>
          </a:p>
          <a:p>
            <a:r>
              <a:rPr lang="en-AU" dirty="0"/>
              <a:t>This involves: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being open to scrutiny – this may include providing reasons for decisions or providing information to other agencies, the Parliament, grantees or the community</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being able to demonstrate and justify the use of public resources – record keeping is an important part of this process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establishing internal controls to safeguard against fraud, unlawful activities and other inappropriate conduct – this process should include providing a risk appetite statement for all medium to high-risk grants.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establishing and adhering to transparent and systematic application and selection processes – these should be competitive, merit-based (where appropriate) and used to allocate grants based on clearly defined criteria</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managing private interests to avoid conflicts of interests between a Minister or official’s private interests and public duties. Officials involved in grants administration </a:t>
            </a:r>
            <a:r>
              <a:rPr lang="en-US" b="0" dirty="0">
                <a:latin typeface="+mn-lt"/>
              </a:rPr>
              <a:t>should not have a direct or indirect interest that may influence the administration of a grant. Officials must develop a plan for managing conflicts of interest when designing the grant assessment process. Ministers and officials must adhere to the Ministerial Code of Conduct and the Code of Ethics and Conduct for NSW Government Sector Employees, respectively. </a:t>
            </a:r>
            <a:endParaRPr lang="en-US"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mn-lt"/>
              </a:rPr>
              <a:t>Grants should always be administered with the public interest taking precedence over the private interests of any individuals.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mn-lt"/>
              </a:rPr>
              <a:t>All interests should be declared in accordance with your agency private interest declaration processes.</a:t>
            </a:r>
          </a:p>
          <a:p>
            <a:pPr marL="285750" marR="0" lvl="0" indent="-285750" algn="l" defTabSz="1219170" rtl="0" eaLnBrk="1" fontAlgn="auto" latinLnBrk="0" hangingPunct="1">
              <a:lnSpc>
                <a:spcPct val="100000"/>
              </a:lnSpc>
              <a:spcBef>
                <a:spcPts val="0"/>
              </a:spcBef>
              <a:spcAft>
                <a:spcPts val="0"/>
              </a:spcAft>
              <a:buClrTx/>
              <a:buSzTx/>
              <a:buFontTx/>
              <a:buChar char="-"/>
              <a:tabLst/>
              <a:defRPr/>
            </a:pPr>
            <a:endParaRPr lang="en-US" dirty="0">
              <a:latin typeface="+mn-lt"/>
            </a:endParaRPr>
          </a:p>
        </p:txBody>
      </p:sp>
      <p:sp>
        <p:nvSpPr>
          <p:cNvPr id="4" name="Slide Number Placeholder 3"/>
          <p:cNvSpPr>
            <a:spLocks noGrp="1"/>
          </p:cNvSpPr>
          <p:nvPr>
            <p:ph type="sldNum" sz="quarter" idx="5"/>
          </p:nvPr>
        </p:nvSpPr>
        <p:spPr/>
        <p:txBody>
          <a:bodyPr/>
          <a:lstStyle/>
          <a:p>
            <a:fld id="{B07158C4-A119-4B78-9DE8-A50001BC31DC}" type="slidenum">
              <a:rPr lang="en-AU" smtClean="0"/>
              <a:t>24</a:t>
            </a:fld>
            <a:endParaRPr lang="en-AU"/>
          </a:p>
        </p:txBody>
      </p:sp>
    </p:spTree>
    <p:extLst>
      <p:ext uri="{BB962C8B-B14F-4D97-AF65-F5344CB8AC3E}">
        <p14:creationId xmlns:p14="http://schemas.microsoft.com/office/powerpoint/2010/main" val="38538634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mn-lt"/>
              </a:rPr>
              <a:t>Government funds – including grants – may at times give rise to a political benefit (also known as pork barreling) but they </a:t>
            </a:r>
            <a:r>
              <a:rPr lang="en-US" b="1" dirty="0">
                <a:latin typeface="+mn-lt"/>
              </a:rPr>
              <a:t>must always serve a public purpose</a:t>
            </a:r>
            <a:r>
              <a:rPr lang="en-US" dirty="0">
                <a:latin typeface="+mn-lt"/>
              </a:rPr>
              <a: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b="0"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b="0" dirty="0">
                <a:latin typeface="+mn-lt"/>
              </a:rPr>
              <a:t>Co</a:t>
            </a:r>
            <a:r>
              <a:rPr lang="en-US" dirty="0">
                <a:latin typeface="+mn-lt"/>
              </a:rPr>
              <a:t>nduct arising from pork barreling may be deemed unlawful – such as when there is corruption, bribery, maladministration or records mismanagement/destruction.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mn-lt"/>
              </a:rPr>
              <a:t>The allocation of grants may result in a breach of public trust or unlawful or improper conduct if it benefits private interests at the expense of – or without due consideration of – the public interest.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latin typeface="+mn-lt"/>
              </a:rPr>
              <a:t>The principles and processes in the Grants Administration Guide will help officials, Ministers and ministerial staff to ensure that the public interest remains paramount in the administration of NSW Government grants.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0" dirty="0">
                <a:latin typeface="+mn-lt"/>
              </a:rPr>
              <a:t>A Public Interest and Grants Administration fact sheet is available to download from the Grants Administration Guide webpage.</a:t>
            </a:r>
            <a:endParaRPr lang="en-US"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mn-lt"/>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dirty="0">
              <a:latin typeface="+mn-lt"/>
            </a:endParaRPr>
          </a:p>
        </p:txBody>
      </p:sp>
      <p:sp>
        <p:nvSpPr>
          <p:cNvPr id="4" name="Slide Number Placeholder 3"/>
          <p:cNvSpPr>
            <a:spLocks noGrp="1"/>
          </p:cNvSpPr>
          <p:nvPr>
            <p:ph type="sldNum" sz="quarter" idx="5"/>
          </p:nvPr>
        </p:nvSpPr>
        <p:spPr/>
        <p:txBody>
          <a:bodyPr/>
          <a:lstStyle/>
          <a:p>
            <a:fld id="{B07158C4-A119-4B78-9DE8-A50001BC31DC}" type="slidenum">
              <a:rPr lang="en-AU" smtClean="0"/>
              <a:t>25</a:t>
            </a:fld>
            <a:endParaRPr lang="en-AU"/>
          </a:p>
        </p:txBody>
      </p:sp>
    </p:spTree>
    <p:extLst>
      <p:ext uri="{BB962C8B-B14F-4D97-AF65-F5344CB8AC3E}">
        <p14:creationId xmlns:p14="http://schemas.microsoft.com/office/powerpoint/2010/main" val="2891268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The principles and processes in the Guide are directed to preventing unlawful or improper conduct in the context of grants administration by promoting transparency and accountability </a:t>
            </a:r>
          </a:p>
          <a:p>
            <a:endParaRPr lang="en-AU" dirty="0"/>
          </a:p>
          <a:p>
            <a:r>
              <a:rPr lang="en-AU" dirty="0"/>
              <a:t>Practical measures in the guide include:</a:t>
            </a:r>
          </a:p>
          <a:p>
            <a:pPr marL="342900" indent="-342900">
              <a:buFont typeface="Arial" panose="020B0604020202020204" pitchFamily="34" charset="0"/>
              <a:buChar char="•"/>
            </a:pPr>
            <a:r>
              <a:rPr lang="en-AU" dirty="0"/>
              <a:t>recording recommendations to decision-makers and grant decisions – including decisions which deviate from advice – in writing </a:t>
            </a:r>
          </a:p>
          <a:p>
            <a:pPr marL="342900" indent="-342900">
              <a:buFont typeface="Arial" panose="020B0604020202020204" pitchFamily="34" charset="0"/>
              <a:buChar char="•"/>
            </a:pPr>
            <a:r>
              <a:rPr lang="en-AU" dirty="0"/>
              <a:t>establishing procedures to ensure decision-makers do not have a direct or indirect interest which may influence grants activities</a:t>
            </a:r>
          </a:p>
          <a:p>
            <a:pPr marL="342900" indent="-342900">
              <a:buFont typeface="Arial" panose="020B0604020202020204" pitchFamily="34" charset="0"/>
              <a:buChar char="•"/>
            </a:pPr>
            <a:r>
              <a:rPr lang="en-AU" dirty="0"/>
              <a:t>ensuring that controls are in place to manage fraud and corruption </a:t>
            </a:r>
          </a:p>
          <a:p>
            <a:pPr marL="342900" indent="-342900">
              <a:buFont typeface="Arial" panose="020B0604020202020204" pitchFamily="34" charset="0"/>
              <a:buChar char="•"/>
            </a:pPr>
            <a:r>
              <a:rPr lang="en-AU" dirty="0"/>
              <a:t>mandatory requirement to publish grant information and decisions online on the NSW Government Grants and Funding Finder website. Decisions on grants awarded must be published no later than 45 calendar days after the grant agreement, or if no grant agreement 45 calendar days from the first payment made to the grantee</a:t>
            </a:r>
          </a:p>
          <a:p>
            <a:pPr marL="342900" indent="-342900">
              <a:buFont typeface="Arial" panose="020B0604020202020204" pitchFamily="34" charset="0"/>
              <a:buChar char="•"/>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26</a:t>
            </a:fld>
            <a:endParaRPr lang="en-AU"/>
          </a:p>
        </p:txBody>
      </p:sp>
    </p:spTree>
    <p:extLst>
      <p:ext uri="{BB962C8B-B14F-4D97-AF65-F5344CB8AC3E}">
        <p14:creationId xmlns:p14="http://schemas.microsoft.com/office/powerpoint/2010/main" val="702101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latin typeface="+mn-lt"/>
              </a:rPr>
              <a:t>Criminal and legally enforceable sanctions exist for unlawful or improper conduct in grants administration.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i="1" dirty="0">
              <a:latin typeface="+mn-lt"/>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i="0" dirty="0">
                <a:latin typeface="+mn-lt"/>
              </a:rPr>
              <a:t>The legislative and policy framework that applies in respect of the expenditure of public money in NSW is set out at section 1.4 of the Guide. Key components of that framework include: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i="1" dirty="0">
              <a:latin typeface="+mn-lt"/>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latin typeface="+mn-lt"/>
              </a:rPr>
              <a:t>Government Sector Finance Act 2018 </a:t>
            </a:r>
            <a:r>
              <a:rPr lang="en-AU" dirty="0">
                <a:latin typeface="+mn-lt"/>
              </a:rPr>
              <a:t>(NSW) (GSF Act) sets out principles for the expenditure of money and financial management</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latin typeface="+mn-lt"/>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mn-lt"/>
              </a:rPr>
              <a:t>The Government Sector Employment Act 2013 (NSW) establishes the Ethical Framework for the NSW Government Sector</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latin typeface="+mn-lt"/>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mn-lt"/>
              </a:rPr>
              <a:t>The Government Information (Public Access) Act 2009 (NSW) encourages proactive release of government information</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latin typeface="+mn-lt"/>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latin typeface="+mn-lt"/>
              </a:rPr>
              <a:t>The integrity framework in NSW enables various integrity bodies to investigate and make findings and recommendations in relations to the workings of government and the conduct of Ministers and officials:</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i="1" dirty="0"/>
              <a:t>ICAC Act 1998 </a:t>
            </a:r>
            <a:r>
              <a:rPr lang="en-AU" dirty="0"/>
              <a:t>(NSW), the Ministerial Code of Conduct and the NSW Office Holder’s Staff Code of Conduct all provide guidance</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latin typeface="+mn-lt"/>
              </a:rPr>
              <a:t>Integrity agencies – such as the Independent Commission Against Corruption, NSW Ombudsman and the Audit Office of NSW – investigate complaints of maladministration and serious and substantial waste of public money.</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latin typeface="+mn-lt"/>
            </a:endParaRP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dirty="0">
                <a:latin typeface="+mn-lt"/>
              </a:rPr>
              <a:t>Financial management policies – including TPP 20-08 and TPP 18-06 regulate financial and risk management, as well as investment prioritisation. </a:t>
            </a: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dirty="0">
              <a:latin typeface="+mn-lt"/>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dirty="0">
                <a:latin typeface="+mn-lt"/>
              </a:rPr>
              <a:t>It should also be noted that compliance with the Guide is a legislative requirement under the GSF Act – a person must not knowingly breach a mandatory requirement of the Guide. The Guide is also issued under a Premier’s Memorandum (which is binding on Ministers, ministerial staff and officials).</a:t>
            </a:r>
          </a:p>
        </p:txBody>
      </p:sp>
      <p:sp>
        <p:nvSpPr>
          <p:cNvPr id="4" name="Slide Number Placeholder 3"/>
          <p:cNvSpPr>
            <a:spLocks noGrp="1"/>
          </p:cNvSpPr>
          <p:nvPr>
            <p:ph type="sldNum" sz="quarter" idx="5"/>
          </p:nvPr>
        </p:nvSpPr>
        <p:spPr/>
        <p:txBody>
          <a:bodyPr/>
          <a:lstStyle/>
          <a:p>
            <a:fld id="{B07158C4-A119-4B78-9DE8-A50001BC31DC}" type="slidenum">
              <a:rPr lang="en-AU" smtClean="0"/>
              <a:t>27</a:t>
            </a:fld>
            <a:endParaRPr lang="en-AU"/>
          </a:p>
        </p:txBody>
      </p:sp>
    </p:spTree>
    <p:extLst>
      <p:ext uri="{BB962C8B-B14F-4D97-AF65-F5344CB8AC3E}">
        <p14:creationId xmlns:p14="http://schemas.microsoft.com/office/powerpoint/2010/main" val="3513850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 outlines an overview of the process of grant administration – including specific requirements that have to be adhered to. This section is based on </a:t>
            </a:r>
            <a:r>
              <a:rPr lang="en-AU" b="1" dirty="0"/>
              <a:t>Section 6</a:t>
            </a:r>
            <a:r>
              <a:rPr lang="en-AU" b="0" dirty="0"/>
              <a:t> of the Grants Administration Guide.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28</a:t>
            </a:fld>
            <a:endParaRPr lang="en-AU"/>
          </a:p>
        </p:txBody>
      </p:sp>
    </p:spTree>
    <p:extLst>
      <p:ext uri="{BB962C8B-B14F-4D97-AF65-F5344CB8AC3E}">
        <p14:creationId xmlns:p14="http://schemas.microsoft.com/office/powerpoint/2010/main" val="7624196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dirty="0"/>
              <a:t>As outlined in the key principles, careful planning is required to ensure that grants achieve government objectives and are administered effectively.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TPP18-06 and TPP 17-03 are NSW policy guidelines that set out mandatory requirements for business case and cost-benefit analysis (as outlined earlier) as well as general guidance for officials designing grants.</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Assessing and managing risk is a key element of the planning and process. You need to assess program risk (related to the implementation of the grant – this will be affected by the scale and complexity of the grant); grantee risk (related to the grant recipient – such as the grantee’s experience and capacity to deliver the grant activities) and governance risks (e.g. the relationship between the grantor and the grantee).</a:t>
            </a:r>
          </a:p>
          <a:p>
            <a:pPr marL="0" indent="0">
              <a:buFont typeface="Arial" panose="020B0604020202020204" pitchFamily="34" charset="0"/>
              <a:buNone/>
            </a:pPr>
            <a:endParaRPr lang="en-AU" dirty="0"/>
          </a:p>
          <a:p>
            <a:pPr marL="285750" indent="-285750">
              <a:buFont typeface="Arial" panose="020B0604020202020204" pitchFamily="34" charset="0"/>
              <a:buChar char="•"/>
            </a:pPr>
            <a:r>
              <a:rPr lang="en-AU" dirty="0"/>
              <a:t>Officials should consider how grants will be offered and assessed. There are a number of ways a grant can be administered – competitive (open or targeted), non competitive (closed, open, or demand-driven) or one off/ad hoc grants. The type of grant process will affect the way that grant applications are assessed. </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dirty="0"/>
              <a:t>The aim of selection criteria is to help potential applicants consider whether they are eligible before they apply for a grant. All grants should have clear eligibility criteria – the minimum requirements an applicant must meet to be eligible for funding. Where relevant – such as in the case of competitive grants – applications may also be assessed against assessment criteria in comparison with other applicants. Assessment criteria should allow for an objective assessment of relevant factors (such as capability and experience – or deliverability of the project). </a:t>
            </a:r>
          </a:p>
          <a:p>
            <a:pPr marL="0" indent="0">
              <a:buFont typeface="Arial" panose="020B0604020202020204" pitchFamily="34" charset="0"/>
              <a:buNone/>
            </a:pPr>
            <a:endParaRPr lang="en-AU" dirty="0"/>
          </a:p>
          <a:p>
            <a:pPr marL="285750" indent="-285750">
              <a:buFont typeface="Arial" panose="020B0604020202020204" pitchFamily="34" charset="0"/>
              <a:buChar char="•"/>
            </a:pPr>
            <a:r>
              <a:rPr lang="en-AU" dirty="0"/>
              <a:t>The assessment process should be chosen at the beginning of a grants administration process and information should be included in the grant guidelines. </a:t>
            </a:r>
          </a:p>
          <a:p>
            <a:pPr marL="895335" lvl="1" indent="-285750">
              <a:buFont typeface="Arial" panose="020B0604020202020204" pitchFamily="34" charset="0"/>
              <a:buChar char="•"/>
            </a:pPr>
            <a:r>
              <a:rPr lang="en-AU" dirty="0"/>
              <a:t>Competitive grants should have a two stage assessment process – including an assessment stage (against the selection criteria) and a decision-making stage (where the assessment team makes a recommendation in writing to the designated decision-maker).</a:t>
            </a:r>
          </a:p>
          <a:p>
            <a:pPr marL="895335" lvl="1" indent="-285750">
              <a:buFont typeface="Arial" panose="020B0604020202020204" pitchFamily="34" charset="0"/>
              <a:buChar char="•"/>
            </a:pPr>
            <a:r>
              <a:rPr lang="en-AU" dirty="0"/>
              <a:t>The assessment process will be determined by the individual grant – depending on its value, risk profile, timeline, nature of grant activity and the likely number and type of applications. </a:t>
            </a:r>
          </a:p>
          <a:p>
            <a:pPr marL="895335" lvl="1" indent="-285750">
              <a:buFont typeface="Arial" panose="020B0604020202020204" pitchFamily="34" charset="0"/>
              <a:buChar char="•"/>
            </a:pPr>
            <a:r>
              <a:rPr lang="en-AU" dirty="0"/>
              <a:t>One off or ad hoc grants do not usually have planned selection criteria and assessment processes (as they are designed to meet a specific need) </a:t>
            </a:r>
          </a:p>
          <a:p>
            <a:pPr marL="895335" lvl="1" indent="-285750">
              <a:buFont typeface="Arial" panose="020B0604020202020204" pitchFamily="34" charset="0"/>
              <a:buChar char="•"/>
            </a:pPr>
            <a:r>
              <a:rPr lang="en-AU" dirty="0"/>
              <a:t>Non-competitive grants may involve applicants being assessed individually against criteria – rather than by comparison with other applicants. A two stage process may not be needed. </a:t>
            </a:r>
          </a:p>
          <a:p>
            <a:pPr marL="895335" lvl="1" indent="-285750">
              <a:buFont typeface="Arial" panose="020B0604020202020204" pitchFamily="34" charset="0"/>
              <a:buChar char="•"/>
            </a:pPr>
            <a:r>
              <a:rPr lang="en-AU" dirty="0"/>
              <a:t>Officials must consider and develop a plan to manage conflicts of interest when developing an assessment process. </a:t>
            </a:r>
          </a:p>
          <a:p>
            <a:pPr marL="609585" lvl="1" indent="0">
              <a:buFont typeface="Arial" panose="020B0604020202020204" pitchFamily="34" charset="0"/>
              <a:buNone/>
            </a:pPr>
            <a:endParaRPr lang="en-AU" dirty="0"/>
          </a:p>
          <a:p>
            <a:pPr marL="285750" lvl="0" indent="-285750">
              <a:buFont typeface="Arial" panose="020B0604020202020204" pitchFamily="34" charset="0"/>
              <a:buChar char="•"/>
            </a:pPr>
            <a:r>
              <a:rPr lang="en-AU" dirty="0"/>
              <a:t>Practical considerations will influence the determination of the designated decision maker – e.g. the extent of the administrative work and potential conflicts of interest. If there is a large number of applicants, it may not be practical for Ministers or a head of an agency to complete the necessary conflict of interest checks for each applicant. </a:t>
            </a:r>
          </a:p>
          <a:p>
            <a:pPr marL="895335" lvl="1" indent="-285750">
              <a:buFont typeface="Arial" panose="020B0604020202020204" pitchFamily="34" charset="0"/>
              <a:buChar char="•"/>
            </a:pPr>
            <a:r>
              <a:rPr lang="en-AU" dirty="0"/>
              <a:t>There is no legal or policy requirement that grant payments must be approved by Cabinet or a Committee of Cabinet.</a:t>
            </a:r>
          </a:p>
          <a:p>
            <a:pPr marL="895335" lvl="1" indent="-285750">
              <a:buFont typeface="Arial" panose="020B0604020202020204" pitchFamily="34" charset="0"/>
              <a:buChar char="•"/>
            </a:pPr>
            <a:r>
              <a:rPr lang="en-AU" dirty="0"/>
              <a:t>Cabinet may still play a role in approving the funding allocation for grant opportunities, approving grant guidelines or  receiving reports on the outcomes of a grant program.</a:t>
            </a:r>
          </a:p>
          <a:p>
            <a:pPr marL="895335" lvl="1" indent="-285750">
              <a:buFont typeface="Arial" panose="020B0604020202020204" pitchFamily="34" charset="0"/>
              <a:buChar char="•"/>
            </a:pPr>
            <a:endParaRPr lang="en-AU" dirty="0"/>
          </a:p>
          <a:p>
            <a:pPr marL="171450" indent="-171450">
              <a:spcAft>
                <a:spcPts val="600"/>
              </a:spcAft>
              <a:buFont typeface="Arial" panose="020B0604020202020204" pitchFamily="34" charset="0"/>
              <a:buChar char="•"/>
            </a:pPr>
            <a:r>
              <a:rPr lang="en-AU" sz="1600" dirty="0"/>
              <a:t>Officials must prepare clear and consistent grant guidelines. </a:t>
            </a:r>
          </a:p>
          <a:p>
            <a:pPr marL="781035" lvl="1" indent="-171450">
              <a:spcAft>
                <a:spcPts val="600"/>
              </a:spcAft>
              <a:buFont typeface="Arial" panose="020B0604020202020204" pitchFamily="34" charset="0"/>
              <a:buChar char="•"/>
            </a:pPr>
            <a:r>
              <a:rPr lang="en-AU" sz="1600" dirty="0"/>
              <a:t>At a minimum, grant guidelines must contain the purpose and objectives; selection criteria; grant value; opening, closing and application outcome dates; source agency/</a:t>
            </a:r>
            <a:r>
              <a:rPr lang="en-AU" sz="1600" dirty="0" err="1"/>
              <a:t>ies</a:t>
            </a:r>
            <a:r>
              <a:rPr lang="en-AU" sz="1600" dirty="0"/>
              <a:t> and the decision-maker.</a:t>
            </a:r>
          </a:p>
          <a:p>
            <a:pPr marL="781035" lvl="1" indent="-171450">
              <a:spcAft>
                <a:spcPts val="600"/>
              </a:spcAft>
              <a:buFont typeface="Arial" panose="020B0604020202020204" pitchFamily="34" charset="0"/>
              <a:buChar char="•"/>
            </a:pPr>
            <a:r>
              <a:rPr lang="en-AU" sz="1600" dirty="0"/>
              <a:t>Guidelines are required for all grants, including ad hoc or one off grants – at a minimum guidelines for one off or ad hoc grants should include the purpose and objectives of the grant, any eligibility and evidence requirements, grant value, source agency/</a:t>
            </a:r>
            <a:r>
              <a:rPr lang="en-AU" sz="1600" dirty="0" err="1"/>
              <a:t>ies</a:t>
            </a:r>
            <a:r>
              <a:rPr lang="en-AU" sz="1600" dirty="0"/>
              <a:t> and the decision-maker</a:t>
            </a:r>
          </a:p>
          <a:p>
            <a:pPr marL="781035" lvl="1" indent="-171450">
              <a:spcAft>
                <a:spcPts val="600"/>
              </a:spcAft>
              <a:buFont typeface="Arial" panose="020B0604020202020204" pitchFamily="34" charset="0"/>
              <a:buChar char="•"/>
            </a:pPr>
            <a:r>
              <a:rPr lang="en-AU" sz="1600" dirty="0"/>
              <a:t>Once a grant opportunity has been opened, changes to the grant guidelines should be minimal – however, if significant changes have been made, officials must revise and republish the grant guidelines (it may also be appropriate to advise applicants who have already made an application)</a:t>
            </a:r>
          </a:p>
          <a:p>
            <a:pPr marL="781035" lvl="1" indent="-171450">
              <a:spcAft>
                <a:spcPts val="600"/>
              </a:spcAft>
              <a:buFont typeface="Arial" panose="020B0604020202020204" pitchFamily="34" charset="0"/>
              <a:buChar char="•"/>
            </a:pPr>
            <a:r>
              <a:rPr lang="en-AU" sz="1600" dirty="0"/>
              <a:t>Application forms should be easy to understand and assist potential grantees to provide the information required for assessment against the selection criteria. </a:t>
            </a:r>
          </a:p>
          <a:p>
            <a:pPr marL="609585" lvl="1" indent="0">
              <a:spcAft>
                <a:spcPts val="600"/>
              </a:spcAft>
              <a:buFont typeface="Arial" panose="020B0604020202020204" pitchFamily="34" charset="0"/>
              <a:buNone/>
            </a:pPr>
            <a:endParaRPr lang="en-US" sz="1200" b="0" dirty="0">
              <a:latin typeface="+mn-lt"/>
            </a:endParaRPr>
          </a:p>
          <a:p>
            <a:pPr marL="781035" lvl="1" indent="-171450">
              <a:spcAft>
                <a:spcPts val="600"/>
              </a:spcAft>
              <a:buFont typeface="Arial" panose="020B0604020202020204" pitchFamily="34" charset="0"/>
              <a:buChar char="•"/>
            </a:pPr>
            <a:endParaRPr lang="en-AU" sz="1200" dirty="0"/>
          </a:p>
          <a:p>
            <a:pPr marL="285750" lvl="0" indent="-2857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29</a:t>
            </a:fld>
            <a:endParaRPr lang="en-AU"/>
          </a:p>
        </p:txBody>
      </p:sp>
    </p:spTree>
    <p:extLst>
      <p:ext uri="{BB962C8B-B14F-4D97-AF65-F5344CB8AC3E}">
        <p14:creationId xmlns:p14="http://schemas.microsoft.com/office/powerpoint/2010/main" val="113786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Promotion of the grant opportunity should be done in a way that supports open, transparent and equitable access to grants</a:t>
            </a:r>
          </a:p>
          <a:p>
            <a:endParaRPr lang="en-AU" dirty="0"/>
          </a:p>
          <a:p>
            <a:r>
              <a:rPr lang="en-AU" dirty="0"/>
              <a:t>Increasing awareness of grant opportunities can lead to an improvement in the quantity and quality of applicants. Promotion may include through media, editorials, direct mail or public announcements. </a:t>
            </a:r>
          </a:p>
          <a:p>
            <a:endParaRPr lang="en-AU" dirty="0"/>
          </a:p>
          <a:p>
            <a:r>
              <a:rPr lang="en-AU" dirty="0"/>
              <a:t>It may also be worth considering opportunities for targeted promotion to key groups aligned with the grant opportunity. </a:t>
            </a:r>
          </a:p>
          <a:p>
            <a:endParaRPr lang="en-AU" dirty="0"/>
          </a:p>
          <a:p>
            <a:r>
              <a:rPr lang="en-AU" b="1" dirty="0"/>
              <a:t>Officials must ensure: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key information about open grant opportunities is published on the NSW Government Grants and Funding Finder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Information is published within the requirements as set out in Section 6.5 of the Guide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30</a:t>
            </a:fld>
            <a:endParaRPr lang="en-AU"/>
          </a:p>
        </p:txBody>
      </p:sp>
    </p:spTree>
    <p:extLst>
      <p:ext uri="{BB962C8B-B14F-4D97-AF65-F5344CB8AC3E}">
        <p14:creationId xmlns:p14="http://schemas.microsoft.com/office/powerpoint/2010/main" val="3519492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general process of receiving and assessing applications will follow:</a:t>
            </a:r>
          </a:p>
          <a:p>
            <a:pPr marL="342900" indent="-342900">
              <a:buFont typeface="Arial" panose="020B0604020202020204" pitchFamily="34" charset="0"/>
              <a:buChar char="•"/>
            </a:pPr>
            <a:r>
              <a:rPr lang="en-AU" dirty="0"/>
              <a:t>Eligibility check – culling applications</a:t>
            </a:r>
          </a:p>
          <a:p>
            <a:pPr marL="342900" indent="-342900">
              <a:buFont typeface="Arial" panose="020B0604020202020204" pitchFamily="34" charset="0"/>
              <a:buChar char="•"/>
            </a:pPr>
            <a:r>
              <a:rPr lang="en-AU" dirty="0"/>
              <a:t>Assessment criteria – the assessment team will assess applications and document reasons for their decisions. </a:t>
            </a:r>
          </a:p>
          <a:p>
            <a:pPr marL="342900" indent="-342900">
              <a:buFont typeface="Arial" panose="020B0604020202020204" pitchFamily="34" charset="0"/>
              <a:buChar char="•"/>
            </a:pPr>
            <a:r>
              <a:rPr lang="en-AU" dirty="0"/>
              <a:t>Recommendation – the assessment team makes a recommendation in writing to the designated decision-maker.</a:t>
            </a:r>
          </a:p>
          <a:p>
            <a:pPr marL="342900" indent="-342900">
              <a:buFont typeface="Arial" panose="020B0604020202020204" pitchFamily="34" charset="0"/>
              <a:buChar char="•"/>
            </a:pPr>
            <a:r>
              <a:rPr lang="en-AU" dirty="0"/>
              <a:t>Decision-making – the decision-maker will consider the recommendations and record their decision in writing (including documenting, justifying and publishing any departure form the assessment team’s recommendation)</a:t>
            </a:r>
          </a:p>
          <a:p>
            <a:pPr marL="342900" indent="-342900">
              <a:buFont typeface="Arial" panose="020B0604020202020204" pitchFamily="34" charset="0"/>
              <a:buChar char="•"/>
            </a:pPr>
            <a:r>
              <a:rPr lang="en-AU" dirty="0"/>
              <a:t>Announcement – a public announcement of the decision may be made and information about the grants must be published. Announcements should not be made before the grantee has been informed. Written advice to unsuccessful applicants should be provided on or before the announcement. </a:t>
            </a:r>
          </a:p>
          <a:p>
            <a:endParaRPr lang="en-AU" dirty="0"/>
          </a:p>
          <a:p>
            <a:r>
              <a:rPr lang="en-AU" dirty="0"/>
              <a:t>All decisions in the selection process </a:t>
            </a:r>
            <a:r>
              <a:rPr lang="en-AU" b="1" dirty="0"/>
              <a:t>must be documented.</a:t>
            </a:r>
          </a:p>
        </p:txBody>
      </p:sp>
      <p:sp>
        <p:nvSpPr>
          <p:cNvPr id="4" name="Slide Number Placeholder 3"/>
          <p:cNvSpPr>
            <a:spLocks noGrp="1"/>
          </p:cNvSpPr>
          <p:nvPr>
            <p:ph type="sldNum" sz="quarter" idx="5"/>
          </p:nvPr>
        </p:nvSpPr>
        <p:spPr/>
        <p:txBody>
          <a:bodyPr/>
          <a:lstStyle/>
          <a:p>
            <a:fld id="{B07158C4-A119-4B78-9DE8-A50001BC31DC}" type="slidenum">
              <a:rPr lang="en-AU" smtClean="0"/>
              <a:t>31</a:t>
            </a:fld>
            <a:endParaRPr lang="en-AU"/>
          </a:p>
        </p:txBody>
      </p:sp>
    </p:spTree>
    <p:extLst>
      <p:ext uri="{BB962C8B-B14F-4D97-AF65-F5344CB8AC3E}">
        <p14:creationId xmlns:p14="http://schemas.microsoft.com/office/powerpoint/2010/main" val="1595458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Font typeface="Arial" panose="020B0604020202020204" pitchFamily="34" charset="0"/>
              <a:buNone/>
            </a:pPr>
            <a:endParaRPr lang="en-AU" sz="2000" dirty="0">
              <a:latin typeface="+mn-lt"/>
            </a:endParaRPr>
          </a:p>
          <a:p>
            <a:pPr marL="0" indent="0">
              <a:spcAft>
                <a:spcPts val="1200"/>
              </a:spcAft>
              <a:buFont typeface="Arial" panose="020B0604020202020204" pitchFamily="34" charset="0"/>
              <a:buNone/>
            </a:pPr>
            <a:endParaRPr lang="en-AU" sz="2000" dirty="0">
              <a:latin typeface="+mn-lt"/>
            </a:endParaRPr>
          </a:p>
          <a:p>
            <a:r>
              <a:rPr lang="en-AU" dirty="0"/>
              <a:t>The Guide and a range of supplementary resources is available on the following webpage – </a:t>
            </a:r>
          </a:p>
          <a:p>
            <a:endParaRPr lang="en-AU" dirty="0"/>
          </a:p>
          <a:p>
            <a:endParaRPr lang="en-AU" dirty="0"/>
          </a:p>
          <a:p>
            <a:r>
              <a:rPr lang="en-AU" dirty="0"/>
              <a:t>https://www.nsw.gov.au/grants-and-funding/grants-administration-guide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4</a:t>
            </a:fld>
            <a:endParaRPr lang="en-AU"/>
          </a:p>
        </p:txBody>
      </p:sp>
    </p:spTree>
    <p:extLst>
      <p:ext uri="{BB962C8B-B14F-4D97-AF65-F5344CB8AC3E}">
        <p14:creationId xmlns:p14="http://schemas.microsoft.com/office/powerpoint/2010/main" val="994588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1" dirty="0"/>
              <a:t>For on-off and ad-hoc grants</a:t>
            </a:r>
            <a:r>
              <a:rPr lang="en-AU" dirty="0"/>
              <a:t>, the Minister is generally the decision maker and the principles in the Guide relevant to decision-makers do apply.  Ministers’ responsibilities are set out in </a:t>
            </a:r>
            <a:r>
              <a:rPr lang="en-AU" b="1" dirty="0"/>
              <a:t>Section 2 of this slide deck.</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There is a ‘Briefing the grants decision-maker’ checklist available to download on the Grants Administration Guide webpage</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32</a:t>
            </a:fld>
            <a:endParaRPr lang="en-AU"/>
          </a:p>
        </p:txBody>
      </p:sp>
    </p:spTree>
    <p:extLst>
      <p:ext uri="{BB962C8B-B14F-4D97-AF65-F5344CB8AC3E}">
        <p14:creationId xmlns:p14="http://schemas.microsoft.com/office/powerpoint/2010/main" val="277316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Guide requires that Ministers receive written advice on the merits of a proposed grant, and imposes obligations in terms of recording decisions and keeping records of those decisions, in accordance with the requirements of the </a:t>
            </a:r>
            <a:r>
              <a:rPr lang="en-AU" i="1" dirty="0"/>
              <a:t>State Records Act 1998</a:t>
            </a:r>
            <a:r>
              <a:rPr lang="en-AU" dirty="0"/>
              <a:t>.</a:t>
            </a:r>
          </a:p>
          <a:p>
            <a:endParaRPr lang="en-AU" dirty="0"/>
          </a:p>
          <a:p>
            <a:r>
              <a:rPr lang="en-AU" dirty="0"/>
              <a:t>The Guide recognises that decision-makers may approve or decline grants in variance from the recommendation of officials, but this departure from a recommendation must be recorded and published.</a:t>
            </a:r>
          </a:p>
          <a:p>
            <a:endParaRPr lang="en-AU" dirty="0"/>
          </a:p>
          <a:p>
            <a:r>
              <a:rPr lang="en-AU" dirty="0"/>
              <a:t>Generally, an application assessed as ineligible should not be approved. In limited circumstances, a decision may be made to waive eligibility criteria, for example, where not doing so would: lead to perverse or unfair outcomes, be contrary to the policy intent, or damage the reputation and integrity of the grant program. If such circumstances apply and it is considered that eligibility criteria should be waived, the reasons for waiving the eligibility criteria must be documented and the waiver must be approved by the decision-maker (whether as part of the final approval or otherwise).</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33</a:t>
            </a:fld>
            <a:endParaRPr lang="en-AU"/>
          </a:p>
        </p:txBody>
      </p:sp>
    </p:spTree>
    <p:extLst>
      <p:ext uri="{BB962C8B-B14F-4D97-AF65-F5344CB8AC3E}">
        <p14:creationId xmlns:p14="http://schemas.microsoft.com/office/powerpoint/2010/main" val="2051223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585"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dirty="0"/>
              <a:t>There are exceptions </a:t>
            </a:r>
            <a:r>
              <a:rPr lang="en-AU" dirty="0"/>
              <a:t>for non-competitive grants – such as high-volume grants, as the assessment process will differ and may not involve a two-stage assessment and decision making process. </a:t>
            </a:r>
          </a:p>
          <a:p>
            <a:pPr marL="609585"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p>
          <a:p>
            <a:pPr marL="609585"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a:t>Agencies need to identify </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decision maker who must satisfy themselves that funds are being assessed and administered in accordance with a</a:t>
            </a:r>
            <a:r>
              <a:rPr lang="en-AU" sz="1600" b="0" dirty="0">
                <a:latin typeface="+mn-lt"/>
              </a:rPr>
              <a:t>pproved criteria and policy intent. This may entail approving grant program policies and processes in risk management, assessment, quality assurance and auditing, and escalation of compliance issues.</a:t>
            </a:r>
          </a:p>
          <a:p>
            <a:pPr marL="895335" marR="0" lvl="1"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0" dirty="0">
                <a:latin typeface="+mn-lt"/>
              </a:rPr>
              <a:t>the assessor(s) responsible for administration of grants against approved criteria</a:t>
            </a:r>
          </a:p>
          <a:p>
            <a:pPr marL="609585" marR="0" lvl="1" indent="0" algn="l" defTabSz="1219170" rtl="0" eaLnBrk="1" fontAlgn="auto" latinLnBrk="0" hangingPunct="1">
              <a:lnSpc>
                <a:spcPct val="100000"/>
              </a:lnSpc>
              <a:spcBef>
                <a:spcPts val="0"/>
              </a:spcBef>
              <a:spcAft>
                <a:spcPts val="0"/>
              </a:spcAft>
              <a:buClrTx/>
              <a:buSzTx/>
              <a:buFontTx/>
              <a:buNone/>
              <a:tabLst/>
              <a:defRPr/>
            </a:pPr>
            <a:endParaRPr lang="en-AU" sz="1600" b="0" dirty="0">
              <a:latin typeface="+mn-lt"/>
            </a:endParaRPr>
          </a:p>
          <a:p>
            <a:pPr marL="609585"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0" dirty="0">
                <a:latin typeface="+mn-lt"/>
              </a:rPr>
              <a:t>Records from automated systems (such as used for high volume grants) should be retained as part of the documentation of the grants administration process (and be made available for internal auditing/fraud control purposes).</a:t>
            </a:r>
          </a:p>
          <a:p>
            <a:pPr marL="609585"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b="1" dirty="0">
              <a:latin typeface="+mn-lt"/>
            </a:endParaRPr>
          </a:p>
          <a:p>
            <a:pPr marL="609585" marR="0" lvl="1"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600" b="1" dirty="0">
                <a:latin typeface="+mn-lt"/>
              </a:rPr>
              <a:t>These exceptions </a:t>
            </a:r>
            <a:r>
              <a:rPr lang="en-AU" sz="1600" b="1" u="sng" dirty="0">
                <a:latin typeface="+mn-lt"/>
              </a:rPr>
              <a:t>do not apply </a:t>
            </a:r>
            <a:r>
              <a:rPr lang="en-AU" sz="1600" b="1" dirty="0">
                <a:latin typeface="+mn-lt"/>
              </a:rPr>
              <a:t>to one-off, ad hoc grants as the Minister is generally the decision-maker.</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34</a:t>
            </a:fld>
            <a:endParaRPr lang="en-AU"/>
          </a:p>
        </p:txBody>
      </p:sp>
    </p:spTree>
    <p:extLst>
      <p:ext uri="{BB962C8B-B14F-4D97-AF65-F5344CB8AC3E}">
        <p14:creationId xmlns:p14="http://schemas.microsoft.com/office/powerpoint/2010/main" val="6453271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Once applicants have been advised of the assessment outcome, the terms and conditions of the grant should be formalised in writing. </a:t>
            </a:r>
          </a:p>
          <a:p>
            <a:endParaRPr lang="en-AU" dirty="0"/>
          </a:p>
          <a:p>
            <a:r>
              <a:rPr lang="en-AU" dirty="0"/>
              <a:t>Officials must ensure grantees are subject to clear and specific terms and conditions for a grant. </a:t>
            </a:r>
          </a:p>
          <a:p>
            <a:endParaRPr lang="en-AU" dirty="0"/>
          </a:p>
          <a:p>
            <a:r>
              <a:rPr lang="en-AU" dirty="0"/>
              <a:t>There is no required format for grant agreements, however officials should ensure that grant agreements are fit for purpose with regard to the nature of the grant and grantee, the risks of the grant and the principle of proportionality. </a:t>
            </a:r>
          </a:p>
          <a:p>
            <a:endParaRPr lang="en-AU" dirty="0"/>
          </a:p>
          <a:p>
            <a:pPr defTabSz="914377">
              <a:lnSpc>
                <a:spcPct val="90000"/>
              </a:lnSpc>
              <a:spcAft>
                <a:spcPts val="600"/>
              </a:spcAft>
            </a:pPr>
            <a:r>
              <a:rPr lang="en-US" sz="1600" dirty="0"/>
              <a:t>Agreements must be legally enforceable and include appropriate accountability for grant money (including monitoring and acquittal requirements)</a:t>
            </a:r>
          </a:p>
          <a:p>
            <a:pPr defTabSz="914377">
              <a:lnSpc>
                <a:spcPct val="90000"/>
              </a:lnSpc>
              <a:spcAft>
                <a:spcPts val="600"/>
              </a:spcAft>
            </a:pPr>
            <a:endParaRPr lang="en-US" sz="1600" dirty="0"/>
          </a:p>
          <a:p>
            <a:pPr defTabSz="914377">
              <a:lnSpc>
                <a:spcPct val="90000"/>
              </a:lnSpc>
              <a:spcAft>
                <a:spcPts val="600"/>
              </a:spcAft>
            </a:pPr>
            <a:r>
              <a:rPr lang="en-US" sz="1600" dirty="0"/>
              <a:t>If it is not practical to provide each individual with a grant agreement (e.g. emergency relief and high-volume grants), grantees must still be bound by specific terms and conditions.</a:t>
            </a:r>
          </a:p>
          <a:p>
            <a:pPr defTabSz="914377">
              <a:lnSpc>
                <a:spcPct val="90000"/>
              </a:lnSpc>
              <a:spcAft>
                <a:spcPts val="600"/>
              </a:spcAft>
            </a:pPr>
            <a:endParaRPr lang="en-US" sz="1600" dirty="0"/>
          </a:p>
          <a:p>
            <a:pPr defTabSz="914377">
              <a:lnSpc>
                <a:spcPct val="90000"/>
              </a:lnSpc>
              <a:spcAft>
                <a:spcPts val="600"/>
              </a:spcAft>
            </a:pPr>
            <a:r>
              <a:rPr lang="en-US" sz="1600" dirty="0"/>
              <a:t>All offer letters must require a grantee to acknowledge the financial support provided by the NSW Government.  </a:t>
            </a:r>
          </a:p>
          <a:p>
            <a:pPr defTabSz="914377">
              <a:lnSpc>
                <a:spcPct val="90000"/>
              </a:lnSpc>
              <a:spcAft>
                <a:spcPts val="600"/>
              </a:spcAft>
            </a:pPr>
            <a:endParaRPr lang="en-US" sz="1600" dirty="0"/>
          </a:p>
          <a:p>
            <a:pPr defTabSz="914377">
              <a:lnSpc>
                <a:spcPct val="90000"/>
              </a:lnSpc>
              <a:spcAft>
                <a:spcPts val="600"/>
              </a:spcAft>
            </a:pPr>
            <a:r>
              <a:rPr lang="en-US" sz="1600" dirty="0"/>
              <a:t>Template funding agreements are available on https://www.nsw.gov.au/grants-and-funding/grants-administration-guide.</a:t>
            </a:r>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35</a:t>
            </a:fld>
            <a:endParaRPr lang="en-AU"/>
          </a:p>
        </p:txBody>
      </p:sp>
    </p:spTree>
    <p:extLst>
      <p:ext uri="{BB962C8B-B14F-4D97-AF65-F5344CB8AC3E}">
        <p14:creationId xmlns:p14="http://schemas.microsoft.com/office/powerpoint/2010/main" val="3518199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Effective disclosure and publishing of grants information are essential for transparency and public accountability. </a:t>
            </a:r>
          </a:p>
          <a:p>
            <a:endParaRPr lang="en-AU" dirty="0"/>
          </a:p>
          <a:p>
            <a:r>
              <a:rPr lang="en-AU" dirty="0"/>
              <a:t>Officials must publish the following information about grants to best-practice customer experience standards on the NSW Government Grants and Funding Finder</a:t>
            </a:r>
          </a:p>
          <a:p>
            <a:pPr marL="285750" indent="-285750">
              <a:buFont typeface="Arial" panose="020B0604020202020204" pitchFamily="34" charset="0"/>
              <a:buChar char="•"/>
            </a:pPr>
            <a:r>
              <a:rPr lang="en-AU" dirty="0"/>
              <a:t>upcoming grant opportunities </a:t>
            </a:r>
          </a:p>
          <a:p>
            <a:pPr marL="285750" indent="-285750">
              <a:buFont typeface="Arial" panose="020B0604020202020204" pitchFamily="34" charset="0"/>
              <a:buChar char="•"/>
            </a:pPr>
            <a:r>
              <a:rPr lang="en-AU" dirty="0"/>
              <a:t>open grant opportunity guidelines </a:t>
            </a:r>
          </a:p>
          <a:p>
            <a:pPr marL="285750" indent="-285750">
              <a:buFont typeface="Arial" panose="020B0604020202020204" pitchFamily="34" charset="0"/>
              <a:buChar char="•"/>
            </a:pPr>
            <a:r>
              <a:rPr lang="en-AU" dirty="0"/>
              <a:t>all grants awarded</a:t>
            </a:r>
          </a:p>
          <a:p>
            <a:pPr marL="285750" indent="-285750">
              <a:buFont typeface="Arial" panose="020B0604020202020204" pitchFamily="34" charset="0"/>
              <a:buChar char="•"/>
            </a:pPr>
            <a:r>
              <a:rPr lang="en-AU" dirty="0"/>
              <a:t>the exercise of Ministerial discretion in making grant decisions that vary from the recommendation of officials, including the reasons for any such decision </a:t>
            </a:r>
          </a:p>
          <a:p>
            <a:pPr marL="285750" indent="-285750">
              <a:buFont typeface="Arial" panose="020B0604020202020204" pitchFamily="34" charset="0"/>
              <a:buChar char="•"/>
            </a:pPr>
            <a:r>
              <a:rPr lang="en-AU" dirty="0"/>
              <a:t>program evaluations.</a:t>
            </a:r>
          </a:p>
          <a:p>
            <a:pPr marL="285750" indent="-285750">
              <a:buFont typeface="Arial" panose="020B0604020202020204" pitchFamily="34" charset="0"/>
              <a:buChar char="•"/>
            </a:pPr>
            <a:endParaRPr lang="en-AU" dirty="0"/>
          </a:p>
          <a:p>
            <a:pPr marL="0" indent="0">
              <a:buFontTx/>
              <a:buNone/>
            </a:pPr>
            <a:r>
              <a:rPr lang="en-AU" dirty="0"/>
              <a:t>Official must publish this information in accordance with the requirements of Appendix A to the Guide.</a:t>
            </a:r>
          </a:p>
          <a:p>
            <a:pPr marL="0" indent="0">
              <a:buFontTx/>
              <a:buNone/>
            </a:pPr>
            <a:endParaRPr lang="en-AU" dirty="0"/>
          </a:p>
          <a:p>
            <a:pPr marL="0" indent="0">
              <a:buFontTx/>
              <a:buNone/>
            </a:pPr>
            <a:r>
              <a:rPr lang="en-AU" dirty="0"/>
              <a:t>Decisions relating to grants must be published within 45 days of the agreement – or 45 days from when the first payment is made to the grantee if there is no grant agreement.</a:t>
            </a:r>
          </a:p>
          <a:p>
            <a:pPr marL="0" indent="0">
              <a:buFontTx/>
              <a:buNone/>
            </a:pPr>
            <a:endParaRPr lang="en-AU" dirty="0"/>
          </a:p>
          <a:p>
            <a:pPr marL="0" indent="0">
              <a:buFontTx/>
              <a:buNone/>
            </a:pPr>
            <a:r>
              <a:rPr lang="en-AU" dirty="0"/>
              <a:t>The Guide sets out certain legal and policy exceptions to publication.</a:t>
            </a:r>
          </a:p>
          <a:p>
            <a:pPr marL="0" indent="0">
              <a:buFontTx/>
              <a:buNone/>
            </a:pPr>
            <a:r>
              <a:rPr lang="en-AU" dirty="0"/>
              <a:t> </a:t>
            </a:r>
          </a:p>
        </p:txBody>
      </p:sp>
      <p:sp>
        <p:nvSpPr>
          <p:cNvPr id="4" name="Slide Number Placeholder 3"/>
          <p:cNvSpPr>
            <a:spLocks noGrp="1"/>
          </p:cNvSpPr>
          <p:nvPr>
            <p:ph type="sldNum" sz="quarter" idx="5"/>
          </p:nvPr>
        </p:nvSpPr>
        <p:spPr/>
        <p:txBody>
          <a:bodyPr/>
          <a:lstStyle/>
          <a:p>
            <a:fld id="{B07158C4-A119-4B78-9DE8-A50001BC31DC}" type="slidenum">
              <a:rPr lang="en-AU" smtClean="0"/>
              <a:t>36</a:t>
            </a:fld>
            <a:endParaRPr lang="en-AU"/>
          </a:p>
        </p:txBody>
      </p:sp>
    </p:spTree>
    <p:extLst>
      <p:ext uri="{BB962C8B-B14F-4D97-AF65-F5344CB8AC3E}">
        <p14:creationId xmlns:p14="http://schemas.microsoft.com/office/powerpoint/2010/main" val="248609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AU" dirty="0"/>
              <a:t>Grant agreements should be supported by ongoing communication, active grants management and performance monitoring, which are proportional to the risks involved. </a:t>
            </a:r>
          </a:p>
          <a:p>
            <a:pPr marL="285750" indent="-285750">
              <a:buFont typeface="Arial" panose="020B0604020202020204" pitchFamily="34" charset="0"/>
              <a:buChar char="•"/>
            </a:pPr>
            <a:r>
              <a:rPr lang="en-AU" dirty="0"/>
              <a:t>It is important that officials support grantees with appropriate guidance, templates and a contact to obtain additional advice if they need it. </a:t>
            </a:r>
          </a:p>
          <a:p>
            <a:pPr marL="285750" indent="-285750">
              <a:buFont typeface="Arial" panose="020B0604020202020204" pitchFamily="34" charset="0"/>
              <a:buChar char="•"/>
            </a:pPr>
            <a:r>
              <a:rPr lang="en-AU" dirty="0"/>
              <a:t>Officials should also ensure that reliable and timely evidence demonstrates that the grant is used according to its terms and conditions. </a:t>
            </a:r>
          </a:p>
          <a:p>
            <a:pPr marL="285750" indent="-285750">
              <a:buFont typeface="Arial" panose="020B0604020202020204" pitchFamily="34" charset="0"/>
              <a:buChar char="•"/>
            </a:pPr>
            <a:endParaRPr lang="en-AU" dirty="0"/>
          </a:p>
          <a:p>
            <a:pPr marL="0" indent="0">
              <a:buFont typeface="Arial" panose="020B0604020202020204" pitchFamily="34" charset="0"/>
              <a:buNone/>
            </a:pPr>
            <a:r>
              <a:rPr lang="en-AU" b="1" dirty="0"/>
              <a:t>Monitoring</a:t>
            </a:r>
          </a:p>
          <a:p>
            <a:pPr marL="285750" indent="-285750">
              <a:buFont typeface="Arial" panose="020B0604020202020204" pitchFamily="34" charset="0"/>
              <a:buChar char="•"/>
            </a:pPr>
            <a:r>
              <a:rPr lang="en-AU" dirty="0"/>
              <a:t>Monitoring payments made and the progress towards intended outcomes is integral to good governance and risk management. </a:t>
            </a:r>
          </a:p>
          <a:p>
            <a:pPr marL="285750" indent="-285750">
              <a:buFont typeface="Arial" panose="020B0604020202020204" pitchFamily="34" charset="0"/>
              <a:buChar char="•"/>
            </a:pPr>
            <a:r>
              <a:rPr lang="en-AU" dirty="0"/>
              <a:t>Agencies need to ensure they are resourced to for ongoing grants monitoring and management following the signing of a grants agreement. </a:t>
            </a:r>
          </a:p>
          <a:p>
            <a:pPr marL="285750" indent="-285750">
              <a:buFont typeface="Arial" panose="020B0604020202020204" pitchFamily="34" charset="0"/>
              <a:buChar char="•"/>
            </a:pPr>
            <a:r>
              <a:rPr lang="en-AU" sz="1600" dirty="0"/>
              <a:t>Officials should monitor both individual grants and the overall grant opportunity:</a:t>
            </a:r>
          </a:p>
          <a:p>
            <a:pPr marL="952485" lvl="1" indent="-342900">
              <a:buFont typeface="Arial" panose="020B0604020202020204" pitchFamily="34" charset="0"/>
              <a:buChar char="•"/>
            </a:pPr>
            <a:r>
              <a:rPr lang="en-AU" sz="1600" dirty="0"/>
              <a:t>track the progress of grant activities</a:t>
            </a:r>
          </a:p>
          <a:p>
            <a:pPr marL="952485" lvl="1" indent="-342900">
              <a:buFont typeface="Arial" panose="020B0604020202020204" pitchFamily="34" charset="0"/>
              <a:buChar char="•"/>
            </a:pPr>
            <a:r>
              <a:rPr lang="en-AU" sz="1600" dirty="0"/>
              <a:t>establish if funds were dispersed correctly and used as intended</a:t>
            </a:r>
          </a:p>
          <a:p>
            <a:pPr marL="952485" lvl="1" indent="-342900">
              <a:buFont typeface="Arial" panose="020B0604020202020204" pitchFamily="34" charset="0"/>
              <a:buChar char="•"/>
            </a:pPr>
            <a:r>
              <a:rPr lang="en-AU" sz="1600" dirty="0"/>
              <a:t>assess outcomes, benefits and value for money. </a:t>
            </a:r>
          </a:p>
          <a:p>
            <a:pPr marL="0" indent="0">
              <a:buFont typeface="Arial" panose="020B0604020202020204" pitchFamily="34" charset="0"/>
              <a:buNone/>
            </a:pPr>
            <a:endParaRPr lang="en-AU" dirty="0"/>
          </a:p>
          <a:p>
            <a:pPr marL="0" indent="0">
              <a:buFont typeface="Arial" panose="020B0604020202020204" pitchFamily="34" charset="0"/>
              <a:buNone/>
            </a:pPr>
            <a:r>
              <a:rPr lang="en-AU" b="1" dirty="0"/>
              <a:t>Acquittal</a:t>
            </a:r>
          </a:p>
          <a:p>
            <a:pPr marL="285750" indent="-285750">
              <a:buFont typeface="Arial" panose="020B0604020202020204" pitchFamily="34" charset="0"/>
              <a:buChar char="•"/>
            </a:pPr>
            <a:r>
              <a:rPr lang="en-AU" dirty="0"/>
              <a:t>An acquittals process is a key part of continuous financial monitoring that accounts for how funds have been spent. </a:t>
            </a:r>
          </a:p>
          <a:p>
            <a:pPr marL="285750" indent="-285750">
              <a:buFont typeface="Arial" panose="020B0604020202020204" pitchFamily="34" charset="0"/>
              <a:buChar char="•"/>
            </a:pPr>
            <a:r>
              <a:rPr lang="en-AU" dirty="0"/>
              <a:t>An acquittal should be conducted for individual grants – assessing grantees’ compliance with the terms and conditions set out in the funding agreement. </a:t>
            </a:r>
          </a:p>
          <a:p>
            <a:pPr marL="285750" indent="-285750">
              <a:buFont typeface="Arial" panose="020B0604020202020204" pitchFamily="34" charset="0"/>
              <a:buChar char="•"/>
            </a:pPr>
            <a:r>
              <a:rPr lang="en-AU" dirty="0"/>
              <a:t>Funding agreements should include adequate safeguards to prevent misuse of grant funds and stipulate what should happen to funds that are not fully expended. </a:t>
            </a:r>
          </a:p>
          <a:p>
            <a:pPr marL="285750" indent="-285750">
              <a:buFont typeface="Arial" panose="020B0604020202020204" pitchFamily="34" charset="0"/>
              <a:buChar char="•"/>
            </a:pPr>
            <a:r>
              <a:rPr lang="en-AU" dirty="0"/>
              <a:t>Where conducting an acquittal for each grant is not practicable, such as in high-volume grant opportunities for emergency relief, agencies should apply appropriate alternative methods for verifying how grant money has been spent.</a:t>
            </a:r>
          </a:p>
        </p:txBody>
      </p:sp>
      <p:sp>
        <p:nvSpPr>
          <p:cNvPr id="4" name="Slide Number Placeholder 3"/>
          <p:cNvSpPr>
            <a:spLocks noGrp="1"/>
          </p:cNvSpPr>
          <p:nvPr>
            <p:ph type="sldNum" sz="quarter" idx="5"/>
          </p:nvPr>
        </p:nvSpPr>
        <p:spPr/>
        <p:txBody>
          <a:bodyPr/>
          <a:lstStyle/>
          <a:p>
            <a:fld id="{B07158C4-A119-4B78-9DE8-A50001BC31DC}" type="slidenum">
              <a:rPr lang="en-AU" smtClean="0"/>
              <a:t>37</a:t>
            </a:fld>
            <a:endParaRPr lang="en-AU"/>
          </a:p>
        </p:txBody>
      </p:sp>
    </p:spTree>
    <p:extLst>
      <p:ext uri="{BB962C8B-B14F-4D97-AF65-F5344CB8AC3E}">
        <p14:creationId xmlns:p14="http://schemas.microsoft.com/office/powerpoint/2010/main" val="2105509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Evaluating grants is important to: </a:t>
            </a:r>
          </a:p>
          <a:p>
            <a:pPr marL="285750" indent="-285750">
              <a:buFont typeface="Arial" panose="020B0604020202020204" pitchFamily="34" charset="0"/>
              <a:buChar char="•"/>
            </a:pPr>
            <a:r>
              <a:rPr lang="en-AU" dirty="0"/>
              <a:t>determine whether a grant is on track to meet objectives and government priorities, and any performance improvement needed</a:t>
            </a:r>
          </a:p>
          <a:p>
            <a:pPr marL="285750" indent="-285750">
              <a:buFont typeface="Arial" panose="020B0604020202020204" pitchFamily="34" charset="0"/>
              <a:buChar char="•"/>
            </a:pPr>
            <a:r>
              <a:rPr lang="en-AU" dirty="0"/>
              <a:t>identify outcomes and benefits, including assessing how the grant has improved the welfare of the NSW community </a:t>
            </a:r>
          </a:p>
          <a:p>
            <a:pPr marL="285750" indent="-285750">
              <a:buFont typeface="Arial" panose="020B0604020202020204" pitchFamily="34" charset="0"/>
              <a:buChar char="•"/>
            </a:pPr>
            <a:r>
              <a:rPr lang="en-AU" dirty="0"/>
              <a:t>contribute to a broader knowledge base to help inform the design and appraisal of future grant opportunities. </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There are 3 main types of evaluation: </a:t>
            </a:r>
          </a:p>
          <a:p>
            <a:pPr marL="285750" indent="-285750">
              <a:buFont typeface="Arial" panose="020B0604020202020204" pitchFamily="34" charset="0"/>
              <a:buChar char="•"/>
            </a:pPr>
            <a:r>
              <a:rPr lang="en-AU" dirty="0"/>
              <a:t>process evaluation – consider how an initiative was delivered, including whether it was implemented as intended, and any issues that arose</a:t>
            </a:r>
          </a:p>
          <a:p>
            <a:pPr marL="285750" indent="-285750">
              <a:buFont typeface="Arial" panose="020B0604020202020204" pitchFamily="34" charset="0"/>
              <a:buChar char="•"/>
            </a:pPr>
            <a:r>
              <a:rPr lang="en-AU" dirty="0"/>
              <a:t>outcome evaluation – examine if and how an initiative has lead to intended changes</a:t>
            </a:r>
          </a:p>
          <a:p>
            <a:pPr marL="285750" indent="-285750">
              <a:buFont typeface="Arial" panose="020B0604020202020204" pitchFamily="34" charset="0"/>
              <a:buChar char="•"/>
            </a:pPr>
            <a:r>
              <a:rPr lang="en-AU" dirty="0"/>
              <a:t>economic evaluation – identify and measure the impacts of an initiative relative to its costs (an assessment of value for money or net social benefit).</a:t>
            </a:r>
          </a:p>
          <a:p>
            <a:pPr marL="0" indent="0">
              <a:buFont typeface="Arial" panose="020B0604020202020204" pitchFamily="34" charset="0"/>
              <a:buNone/>
            </a:pPr>
            <a:endParaRPr lang="en-AU" dirty="0"/>
          </a:p>
          <a:p>
            <a:pPr marL="0" indent="0">
              <a:buFont typeface="Arial" panose="020B0604020202020204" pitchFamily="34" charset="0"/>
              <a:buNone/>
            </a:pPr>
            <a:r>
              <a:rPr lang="en-AU" dirty="0"/>
              <a:t>The NSW Government publication Treasury Policy and Guidelines: Evaluation sets out mandatory requirements, recommendations and guidance for agencies to plan for and conduct evaluation.</a:t>
            </a:r>
          </a:p>
        </p:txBody>
      </p:sp>
      <p:sp>
        <p:nvSpPr>
          <p:cNvPr id="4" name="Slide Number Placeholder 3"/>
          <p:cNvSpPr>
            <a:spLocks noGrp="1"/>
          </p:cNvSpPr>
          <p:nvPr>
            <p:ph type="sldNum" sz="quarter" idx="5"/>
          </p:nvPr>
        </p:nvSpPr>
        <p:spPr/>
        <p:txBody>
          <a:bodyPr/>
          <a:lstStyle/>
          <a:p>
            <a:fld id="{B07158C4-A119-4B78-9DE8-A50001BC31DC}" type="slidenum">
              <a:rPr lang="en-AU" smtClean="0"/>
              <a:t>38</a:t>
            </a:fld>
            <a:endParaRPr lang="en-AU"/>
          </a:p>
        </p:txBody>
      </p:sp>
    </p:spTree>
    <p:extLst>
      <p:ext uri="{BB962C8B-B14F-4D97-AF65-F5344CB8AC3E}">
        <p14:creationId xmlns:p14="http://schemas.microsoft.com/office/powerpoint/2010/main" val="19062628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39</a:t>
            </a:fld>
            <a:endParaRPr lang="en-AU"/>
          </a:p>
        </p:txBody>
      </p:sp>
    </p:spTree>
    <p:extLst>
      <p:ext uri="{BB962C8B-B14F-4D97-AF65-F5344CB8AC3E}">
        <p14:creationId xmlns:p14="http://schemas.microsoft.com/office/powerpoint/2010/main" val="1083260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40</a:t>
            </a:fld>
            <a:endParaRPr lang="en-AU"/>
          </a:p>
        </p:txBody>
      </p:sp>
    </p:spTree>
    <p:extLst>
      <p:ext uri="{BB962C8B-B14F-4D97-AF65-F5344CB8AC3E}">
        <p14:creationId xmlns:p14="http://schemas.microsoft.com/office/powerpoint/2010/main" val="2450219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dirty="0">
                <a:effectLst/>
                <a:latin typeface="Arial" panose="020B0604020202020204" pitchFamily="34" charset="0"/>
                <a:ea typeface="Calibri" panose="020F0502020204030204" pitchFamily="34" charset="0"/>
                <a:cs typeface="Times New Roman" panose="02020603050405020304" pitchFamily="18" charset="0"/>
              </a:rPr>
              <a:t>The Grants Administration Guide is not a minor update or refresh of the Good Practice Guide – it replaces the Good Practice Guide with a new Guide that draws on but is not based on the previous Guide. The Grants Administration Guide is more closely aligned with the </a:t>
            </a:r>
            <a:r>
              <a:rPr lang="en-AU" sz="1800" b="0" i="0" dirty="0">
                <a:solidFill>
                  <a:srgbClr val="5F6368"/>
                </a:solidFill>
                <a:effectLst/>
                <a:latin typeface="arial" panose="020B0604020202020204" pitchFamily="34" charset="0"/>
              </a:rPr>
              <a:t>Commonwealth Grants Rules and Guidelines</a:t>
            </a:r>
            <a:r>
              <a:rPr lang="en-AU" sz="1800" b="0" i="0" dirty="0">
                <a:solidFill>
                  <a:srgbClr val="4D5156"/>
                </a:solidFill>
                <a:effectLst/>
                <a:latin typeface="arial" panose="020B0604020202020204" pitchFamily="34" charset="0"/>
              </a:rPr>
              <a:t> 2017 than the Good Practice Guide.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5</a:t>
            </a:fld>
            <a:endParaRPr lang="en-AU"/>
          </a:p>
        </p:txBody>
      </p:sp>
    </p:spTree>
    <p:extLst>
      <p:ext uri="{BB962C8B-B14F-4D97-AF65-F5344CB8AC3E}">
        <p14:creationId xmlns:p14="http://schemas.microsoft.com/office/powerpoint/2010/main" val="779086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 typeface="Arial" panose="020B0604020202020204" pitchFamily="34" charset="0"/>
              <a:buChar char="•"/>
            </a:pPr>
            <a:r>
              <a:rPr lang="en-AU" sz="2000" b="0" i="0" dirty="0">
                <a:solidFill>
                  <a:srgbClr val="4D5156"/>
                </a:solidFill>
                <a:effectLst/>
                <a:latin typeface="arial" panose="020B0604020202020204" pitchFamily="34" charset="0"/>
              </a:rPr>
              <a:t>Some key differences between the Grants Administration Guide and the Good Practice Guide are:</a:t>
            </a:r>
          </a:p>
          <a:p>
            <a:pPr marL="0" indent="0">
              <a:lnSpc>
                <a:spcPct val="107000"/>
              </a:lnSpc>
              <a:spcAft>
                <a:spcPts val="800"/>
              </a:spcAft>
              <a:buFont typeface="Arial" panose="020B0604020202020204" pitchFamily="34" charset="0"/>
              <a:buNone/>
            </a:pPr>
            <a:endParaRPr lang="en-AU" sz="2000" b="0" i="0" dirty="0">
              <a:solidFill>
                <a:srgbClr val="4D5156"/>
              </a:solidFill>
              <a:effectLst/>
              <a:latin typeface="arial" panose="020B0604020202020204" pitchFamily="34" charset="0"/>
            </a:endParaRPr>
          </a:p>
          <a:p>
            <a:pPr marL="895335" lvl="1" indent="-285750">
              <a:lnSpc>
                <a:spcPct val="107000"/>
              </a:lnSpc>
              <a:spcAft>
                <a:spcPts val="800"/>
              </a:spcAft>
              <a:buFont typeface="Arial" panose="020B0604020202020204" pitchFamily="34" charset="0"/>
              <a:buChar char="•"/>
            </a:pPr>
            <a:r>
              <a:rPr lang="en-AU" sz="1800" dirty="0">
                <a:effectLst/>
                <a:latin typeface="Arial" panose="020B0604020202020204" pitchFamily="34" charset="0"/>
                <a:ea typeface="Calibri" panose="020F0502020204030204" pitchFamily="34" charset="0"/>
                <a:cs typeface="Times New Roman" panose="02020603050405020304" pitchFamily="18" charset="0"/>
              </a:rPr>
              <a:t>The application of the Guide is extended. While the Good Practice Guide only applied to officials, the Grants Administration Guide applies to officials, Ministers and ministerial staff.</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895335" lvl="1" indent="-285750">
              <a:lnSpc>
                <a:spcPct val="107000"/>
              </a:lnSpc>
              <a:spcAft>
                <a:spcPts val="800"/>
              </a:spcAft>
              <a:buFont typeface="Arial" panose="020B0604020202020204" pitchFamily="34" charset="0"/>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Grants Administration Guide also takes a principles-based approach to grants administration – key principles (such as accountability and transparency) that apply to all elements of grants administration are outlined in Section 5 of the Guide. In contrast, the Good Practice Guide focused on good process in each stage of the grant process. </a:t>
            </a:r>
          </a:p>
          <a:p>
            <a:pPr marL="895335" lvl="1" indent="-285750">
              <a:lnSpc>
                <a:spcPct val="107000"/>
              </a:lnSpc>
              <a:spcAft>
                <a:spcPts val="800"/>
              </a:spcAft>
              <a:buFont typeface="Arial" panose="020B0604020202020204" pitchFamily="34" charset="0"/>
              <a:buChar char="•"/>
            </a:pPr>
            <a:r>
              <a:rPr lang="en-AU" sz="1800" dirty="0">
                <a:effectLst/>
                <a:latin typeface="Calibri" panose="020F0502020204030204" pitchFamily="34" charset="0"/>
                <a:ea typeface="Calibri" panose="020F0502020204030204" pitchFamily="34" charset="0"/>
                <a:cs typeface="Times New Roman" panose="02020603050405020304" pitchFamily="18" charset="0"/>
              </a:rPr>
              <a:t>The Grants Administration Guide also includes mandatory requirements. In contrast, the Good Practice Guide provided information on good practice, tools and resources for each stage of the grants cycle for grant program managers to consider.  </a:t>
            </a:r>
          </a:p>
          <a:p>
            <a:pPr marL="895335" marR="0" lvl="1" indent="-285750" algn="l" defTabSz="121917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AU" sz="1800" dirty="0"/>
              <a:t>Compliance with the Grants Administration Guide is a legislative requirement under section 31 of Schedule 1 to the </a:t>
            </a:r>
            <a:r>
              <a:rPr lang="en-AU" sz="1800" i="1" dirty="0"/>
              <a:t>Government Sector Finance Act 2018 (</a:t>
            </a:r>
            <a:r>
              <a:rPr lang="en-AU" sz="1800" dirty="0"/>
              <a:t>NSW) (GSF Act). The Good Practice Guide was enforceable as it was issued under a DPC Circular, but that Circular only applied to agencies and agency staff.</a:t>
            </a:r>
          </a:p>
          <a:p>
            <a:pPr marL="285750" indent="-285750">
              <a:lnSpc>
                <a:spcPct val="107000"/>
              </a:lnSpc>
              <a:spcAft>
                <a:spcPts val="800"/>
              </a:spcAft>
              <a:buFont typeface="Arial" panose="020B0604020202020204" pitchFamily="34" charset="0"/>
              <a:buChar char="•"/>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t>6</a:t>
            </a:fld>
            <a:endParaRPr lang="en-AU"/>
          </a:p>
        </p:txBody>
      </p:sp>
    </p:spTree>
    <p:extLst>
      <p:ext uri="{BB962C8B-B14F-4D97-AF65-F5344CB8AC3E}">
        <p14:creationId xmlns:p14="http://schemas.microsoft.com/office/powerpoint/2010/main" val="3606602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latin typeface="+mn-lt"/>
              </a:rPr>
              <a:t>The Guide applies to Ministers, officials (government sector employees – as defined in the GSE Act, excluding employees of State Owned Corporations) and Ministerial staff. </a:t>
            </a:r>
            <a:endParaRPr lang="en-AU" sz="1600" dirty="0"/>
          </a:p>
          <a:p>
            <a:endParaRPr lang="en-AU" dirty="0"/>
          </a:p>
          <a:p>
            <a:r>
              <a:rPr lang="en-AU" dirty="0"/>
              <a:t>The Guide applies to all grants administered by the NSW government. </a:t>
            </a:r>
          </a:p>
          <a:p>
            <a:endParaRPr lang="en-AU" dirty="0"/>
          </a:p>
          <a:p>
            <a:r>
              <a:rPr lang="en-AU" dirty="0"/>
              <a:t>Compliance with the Guide is a legislative requirement under section 31 of Schedule 1 to the </a:t>
            </a:r>
            <a:r>
              <a:rPr lang="en-AU" i="1" dirty="0"/>
              <a:t>Government Sector Finance Act 2018 (</a:t>
            </a:r>
            <a:r>
              <a:rPr lang="en-AU" dirty="0"/>
              <a:t>NSW) (GSF Act).</a:t>
            </a:r>
          </a:p>
          <a:p>
            <a:endParaRPr lang="en-AU" dirty="0"/>
          </a:p>
          <a:p>
            <a:r>
              <a:rPr lang="en-AU" dirty="0"/>
              <a:t>The Guide does not apply to local government or </a:t>
            </a:r>
            <a:r>
              <a:rPr lang="en-AU" dirty="0">
                <a:latin typeface="+mn-lt"/>
              </a:rPr>
              <a:t>State Owned Corporations</a:t>
            </a:r>
            <a:r>
              <a:rPr lang="en-AU" dirty="0"/>
              <a:t>. However, where local government or other third parties administer grants on behalf of the NSW Government, officials must satisfy themselves that there are practices and procedures in place for the administration of the grants consistent with the key principles and requirements of the Guide, with appropriate adaptations as necessary. </a:t>
            </a:r>
          </a:p>
          <a:p>
            <a:endParaRPr lang="en-AU" dirty="0"/>
          </a:p>
          <a:p>
            <a:r>
              <a:rPr lang="en-AU" dirty="0"/>
              <a:t>Boards and other committees established under NSW legislation may be involved in grants administration, including by providing advice to Ministers or officials who exercise the expenditure functions of government. The Guide applies to Ministers and officials carrying out those functions. All parties involved in grants administration for or on behalf of the NSW Government are encouraged to adhere to the Guide.</a:t>
            </a:r>
          </a:p>
          <a:p>
            <a:endParaRPr lang="en-AU" dirty="0"/>
          </a:p>
          <a:p>
            <a:r>
              <a:rPr lang="en-AU" dirty="0"/>
              <a:t>The Guide sits alongside other requirements that apply to the expenditure of public money in NSW, as well as laws and policies that govern ethical behaviour. The Guide does not affect the requirements of those laws and policies, and officials, Ministers and Ministerial staff must ensure that they comply with all relevant laws and policies when administering grants. The key requirements of that legislative and policy framework are set out at 1.4 of the Guide – e.g. the GSF Act requires that the expenditure of money must be ‘authorised’, the </a:t>
            </a:r>
            <a:r>
              <a:rPr lang="en-AU" i="1" dirty="0"/>
              <a:t>Government Sector Employment Act 2013 </a:t>
            </a:r>
            <a:r>
              <a:rPr lang="en-AU" dirty="0"/>
              <a:t>(NSW) establishes the Ethical Framework for the government sector, and the </a:t>
            </a:r>
            <a:r>
              <a:rPr lang="en-AU" i="1" dirty="0"/>
              <a:t>State Records Act 1998 </a:t>
            </a:r>
            <a:r>
              <a:rPr lang="en-AU" i="0" dirty="0"/>
              <a:t>(NSW)</a:t>
            </a:r>
            <a:r>
              <a:rPr lang="en-AU" i="1" dirty="0"/>
              <a:t> </a:t>
            </a:r>
            <a:r>
              <a:rPr lang="en-AU" dirty="0"/>
              <a:t>requires public offices (including agencies and Ministerial offices) to keep full and accurate records of the activities of the office.</a:t>
            </a:r>
          </a:p>
          <a:p>
            <a:endParaRPr lang="en-AU" dirty="0"/>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8</a:t>
            </a:fld>
            <a:endParaRPr lang="en-AU"/>
          </a:p>
        </p:txBody>
      </p:sp>
    </p:spTree>
    <p:extLst>
      <p:ext uri="{BB962C8B-B14F-4D97-AF65-F5344CB8AC3E}">
        <p14:creationId xmlns:p14="http://schemas.microsoft.com/office/powerpoint/2010/main" val="1112672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section outlines the responsibilities of Ministers, officials and Ministerial staff. These responsibilities are primarily located in Sections 5 and 6 of the Grants Administration Guide and are summarised in </a:t>
            </a:r>
            <a:r>
              <a:rPr lang="en-AU" b="1" dirty="0"/>
              <a:t>Section 3</a:t>
            </a:r>
            <a:r>
              <a:rPr lang="en-AU" b="0" dirty="0"/>
              <a:t> of the Guide. </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9</a:t>
            </a:fld>
            <a:endParaRPr lang="en-AU"/>
          </a:p>
        </p:txBody>
      </p:sp>
    </p:spTree>
    <p:extLst>
      <p:ext uri="{BB962C8B-B14F-4D97-AF65-F5344CB8AC3E}">
        <p14:creationId xmlns:p14="http://schemas.microsoft.com/office/powerpoint/2010/main" val="2286570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1219170" rtl="0" eaLnBrk="1" fontAlgn="auto" latinLnBrk="0" hangingPunct="1">
              <a:lnSpc>
                <a:spcPct val="100000"/>
              </a:lnSpc>
              <a:spcBef>
                <a:spcPts val="0"/>
              </a:spcBef>
              <a:spcAft>
                <a:spcPts val="0"/>
              </a:spcAft>
              <a:buClrTx/>
              <a:buSzTx/>
              <a:buFontTx/>
              <a:buAutoNum type="arabicPeriod"/>
              <a:tabLst/>
              <a:defRPr/>
            </a:pPr>
            <a:r>
              <a:rPr lang="en-AU" dirty="0">
                <a:latin typeface="+mn-lt"/>
              </a:rPr>
              <a:t>Compliance – Ministers must c</a:t>
            </a:r>
            <a:r>
              <a:rPr lang="en-AU" dirty="0"/>
              <a:t>omply with the Guide and promote compliance with the Guide to Ministerial staff and officials</a:t>
            </a:r>
          </a:p>
          <a:p>
            <a:pPr marL="457200" indent="-457200">
              <a:buAutoNum type="arabicPeriod"/>
            </a:pPr>
            <a:endParaRPr lang="en-AU" dirty="0">
              <a:latin typeface="+mn-lt"/>
            </a:endParaRPr>
          </a:p>
          <a:p>
            <a:pPr marL="457200" indent="-457200">
              <a:buAutoNum type="arabicPeriod"/>
            </a:pPr>
            <a:r>
              <a:rPr lang="en-AU" dirty="0">
                <a:latin typeface="+mn-lt"/>
              </a:rPr>
              <a:t>Ministers must comply with the following mandatory requirements:</a:t>
            </a:r>
          </a:p>
          <a:p>
            <a:pPr marL="457200" indent="-457200">
              <a:buFont typeface="Arial" panose="020B0604020202020204" pitchFamily="34" charset="0"/>
              <a:buChar char="•"/>
            </a:pPr>
            <a:r>
              <a:rPr lang="en-AU" dirty="0">
                <a:latin typeface="+mn-lt"/>
              </a:rPr>
              <a:t>Administer the grant in accordance with grant guidelines</a:t>
            </a:r>
          </a:p>
          <a:p>
            <a:pPr marL="457200" indent="-457200">
              <a:buFont typeface="Arial" panose="020B0604020202020204" pitchFamily="34" charset="0"/>
              <a:buChar char="•"/>
            </a:pPr>
            <a:r>
              <a:rPr lang="en-AU" dirty="0">
                <a:latin typeface="+mn-lt"/>
              </a:rPr>
              <a:t>Cannot approve or decline a grant without first receiving written advice from officials on the merits of the proposed grant or group of grants</a:t>
            </a:r>
          </a:p>
          <a:p>
            <a:pPr marL="457200" indent="-457200">
              <a:buFont typeface="Arial" panose="020B0604020202020204" pitchFamily="34" charset="0"/>
              <a:buChar char="•"/>
            </a:pPr>
            <a:r>
              <a:rPr lang="en-AU" dirty="0">
                <a:latin typeface="+mn-lt"/>
              </a:rPr>
              <a:t>Record the decision (to approve or decline a grant) in writing, including the reasons for the decision </a:t>
            </a:r>
            <a:r>
              <a:rPr lang="en-AU" dirty="0"/>
              <a:t>(and any departure from the recommendation of officials), having regard to the grant guidelines and the key principle of achieving value for money, and manage these records in accordance with the requirements of the SR Act (see exceptions at 6.3 Receiving and assessing grant applications for non-competitive grants)</a:t>
            </a:r>
          </a:p>
          <a:p>
            <a:pPr marL="457200" indent="-457200">
              <a:buFont typeface="Arial" panose="020B0604020202020204" pitchFamily="34" charset="0"/>
              <a:buChar char="•"/>
            </a:pPr>
            <a:r>
              <a:rPr lang="en-AU" dirty="0"/>
              <a:t>A Minister (or delegate) may approve the awarding of a grant, or opening of a grant opportunity, using a method other than a competitive, merit-based assessment process. The decision-maker must have regard to the advice of officials and must document the reasons for selecting the alternative process</a:t>
            </a:r>
            <a:endParaRPr lang="en-AU" dirty="0">
              <a:latin typeface="+mn-lt"/>
            </a:endParaRP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t>10</a:t>
            </a:fld>
            <a:endParaRPr lang="en-AU"/>
          </a:p>
        </p:txBody>
      </p:sp>
    </p:spTree>
    <p:extLst>
      <p:ext uri="{BB962C8B-B14F-4D97-AF65-F5344CB8AC3E}">
        <p14:creationId xmlns:p14="http://schemas.microsoft.com/office/powerpoint/2010/main" val="875477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457200" algn="l" defTabSz="1219170" rtl="0" eaLnBrk="1" fontAlgn="auto" latinLnBrk="0" hangingPunct="1">
              <a:lnSpc>
                <a:spcPct val="100000"/>
              </a:lnSpc>
              <a:spcBef>
                <a:spcPts val="0"/>
              </a:spcBef>
              <a:spcAft>
                <a:spcPts val="0"/>
              </a:spcAft>
              <a:buClrTx/>
              <a:buSzTx/>
              <a:buFontTx/>
              <a:buAutoNum type="arabicPeriod"/>
              <a:tabLst/>
              <a:defRPr/>
            </a:pPr>
            <a:r>
              <a:rPr lang="en-AU" dirty="0">
                <a:latin typeface="+mn-lt"/>
              </a:rPr>
              <a:t>Compliance – officials must c</a:t>
            </a:r>
            <a:r>
              <a:rPr lang="en-AU" dirty="0"/>
              <a:t>omply with the Guide as well as other applicable laws and policies </a:t>
            </a:r>
          </a:p>
          <a:p>
            <a:pPr marL="457200" indent="-457200">
              <a:buAutoNum type="arabicPeriod"/>
            </a:pPr>
            <a:r>
              <a:rPr lang="en-AU" dirty="0"/>
              <a:t>Provide full and frank advice to Ministers about grants, grants processes and decision-making </a:t>
            </a:r>
          </a:p>
          <a:p>
            <a:pPr marL="457200" indent="-457200">
              <a:buAutoNum type="arabicPeriod"/>
            </a:pPr>
            <a:r>
              <a:rPr lang="en-AU" dirty="0"/>
              <a:t>Comply with the mandatory requirements set out in the Guide in relation to:</a:t>
            </a:r>
          </a:p>
          <a:p>
            <a:pPr marL="457200" indent="-457200">
              <a:buFont typeface="Arial" panose="020B0604020202020204" pitchFamily="34" charset="0"/>
              <a:buChar char="•"/>
            </a:pPr>
            <a:r>
              <a:rPr lang="en-AU" dirty="0"/>
              <a:t>Planning and designing grant opportunities</a:t>
            </a:r>
          </a:p>
          <a:p>
            <a:pPr marL="457200" indent="-457200">
              <a:buFont typeface="Arial" panose="020B0604020202020204" pitchFamily="34" charset="0"/>
              <a:buChar char="•"/>
            </a:pPr>
            <a:r>
              <a:rPr lang="en-AU" dirty="0"/>
              <a:t>Assessment and decision-making</a:t>
            </a:r>
          </a:p>
          <a:p>
            <a:pPr marL="457200" indent="-457200">
              <a:buFont typeface="Arial" panose="020B0604020202020204" pitchFamily="34" charset="0"/>
              <a:buChar char="•"/>
            </a:pPr>
            <a:r>
              <a:rPr lang="en-AU" dirty="0"/>
              <a:t>Providing grants and publishing grant information</a:t>
            </a:r>
          </a:p>
          <a:p>
            <a:pPr marL="0" indent="0">
              <a:buNone/>
            </a:pPr>
            <a:endParaRPr lang="en-AU" dirty="0"/>
          </a:p>
          <a:p>
            <a:pPr marL="0" indent="0">
              <a:buNone/>
            </a:pPr>
            <a:r>
              <a:rPr lang="en-AU" dirty="0"/>
              <a:t>A checklist for officials on the requirements of briefing the decision maker is available to download from on the Grants Administration Guide webpage.</a:t>
            </a:r>
          </a:p>
        </p:txBody>
      </p:sp>
      <p:sp>
        <p:nvSpPr>
          <p:cNvPr id="4" name="Slide Number Placeholder 3"/>
          <p:cNvSpPr>
            <a:spLocks noGrp="1"/>
          </p:cNvSpPr>
          <p:nvPr>
            <p:ph type="sldNum" sz="quarter" idx="5"/>
          </p:nvPr>
        </p:nvSpPr>
        <p:spPr/>
        <p:txBody>
          <a:bodyPr/>
          <a:lstStyle/>
          <a:p>
            <a:fld id="{B07158C4-A119-4B78-9DE8-A50001BC31DC}" type="slidenum">
              <a:rPr lang="en-AU" smtClean="0"/>
              <a:t>11</a:t>
            </a:fld>
            <a:endParaRPr lang="en-AU"/>
          </a:p>
        </p:txBody>
      </p:sp>
    </p:spTree>
    <p:extLst>
      <p:ext uri="{BB962C8B-B14F-4D97-AF65-F5344CB8AC3E}">
        <p14:creationId xmlns:p14="http://schemas.microsoft.com/office/powerpoint/2010/main" val="2740027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sp>
        <p:nvSpPr>
          <p:cNvPr id="2" name="Title 1"/>
          <p:cNvSpPr>
            <a:spLocks noGrp="1"/>
          </p:cNvSpPr>
          <p:nvPr>
            <p:ph type="ctrTitle"/>
          </p:nvPr>
        </p:nvSpPr>
        <p:spPr>
          <a:xfrm>
            <a:off x="360000" y="360000"/>
            <a:ext cx="10741897" cy="2387600"/>
          </a:xfrm>
          <a:ln>
            <a:noFill/>
          </a:ln>
        </p:spPr>
        <p:txBody>
          <a:bodyPr anchor="t">
            <a:noAutofit/>
          </a:bodyPr>
          <a:lstStyle>
            <a:lvl1pPr algn="l">
              <a:lnSpc>
                <a:spcPct val="90000"/>
              </a:lnSpc>
              <a:defRPr sz="4800">
                <a:solidFill>
                  <a:schemeClr val="bg1"/>
                </a:solidFill>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1089858"/>
          </a:xfrm>
        </p:spPr>
        <p:txBody>
          <a:bodyPr>
            <a:noAutofit/>
          </a:bodyPr>
          <a:lstStyle>
            <a:lvl1pPr>
              <a:spcAft>
                <a:spcPts val="0"/>
              </a:spcAft>
              <a:defRPr sz="1800" b="0">
                <a:solidFill>
                  <a:schemeClr val="bg1"/>
                </a:solidFill>
                <a:latin typeface="Public Sans SemiBold" pitchFamily="2" charset="0"/>
              </a:defRPr>
            </a:lvl1pPr>
            <a:lvl2pPr>
              <a:spcAft>
                <a:spcPts val="0"/>
              </a:spcAft>
              <a:defRPr sz="18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00000" cy="1089858"/>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dirty="0"/>
              <a:t>00 Month 20YY</a:t>
            </a: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00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5840558"/>
            <a:ext cx="630000" cy="684882"/>
          </a:xfrm>
          <a:prstGeom prst="rect">
            <a:avLst/>
          </a:prstGeom>
        </p:spPr>
      </p:pic>
      <p:sp>
        <p:nvSpPr>
          <p:cNvPr id="14" name="Footer Placeholder 4">
            <a:extLst>
              <a:ext uri="{FF2B5EF4-FFF2-40B4-BE49-F238E27FC236}">
                <a16:creationId xmlns:a16="http://schemas.microsoft.com/office/drawing/2014/main" id="{D96E34DF-3C26-CCBC-435C-CF0218F679AA}"/>
              </a:ext>
            </a:extLst>
          </p:cNvPr>
          <p:cNvSpPr>
            <a:spLocks noGrp="1"/>
          </p:cNvSpPr>
          <p:nvPr>
            <p:ph type="ftr" sz="quarter" idx="3"/>
          </p:nvPr>
        </p:nvSpPr>
        <p:spPr>
          <a:xfrm>
            <a:off x="360000" y="6312783"/>
            <a:ext cx="4500000" cy="224660"/>
          </a:xfrm>
          <a:prstGeom prst="rect">
            <a:avLst/>
          </a:prstGeom>
        </p:spPr>
        <p:txBody>
          <a:bodyPr vert="horz" lIns="0" tIns="0" rIns="0" bIns="0" rtlCol="0" anchor="t">
            <a:noAutofit/>
          </a:bodyPr>
          <a:lstStyle>
            <a:lvl1pPr algn="l">
              <a:defRPr sz="1400">
                <a:solidFill>
                  <a:schemeClr val="bg2"/>
                </a:solidFill>
                <a:latin typeface="Public Sans SemiBold" pitchFamily="2" charset="0"/>
              </a:defRPr>
            </a:lvl1pPr>
          </a:lstStyle>
          <a:p>
            <a:r>
              <a:rPr lang="en-US" dirty="0"/>
              <a:t>Descriptor</a:t>
            </a:r>
            <a:endParaRPr lang="en-AU" dirty="0"/>
          </a:p>
        </p:txBody>
      </p:sp>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60000" y="1800000"/>
            <a:ext cx="11473200" cy="4351339"/>
          </a:xfrm>
        </p:spPr>
        <p:txBody>
          <a:bodyPr numCol="2" spcCol="180000"/>
          <a:lstStyle>
            <a:lvl1pPr>
              <a:defRPr sz="22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40000"/>
            <a:ext cx="4680000" cy="39026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2340000"/>
            <a:ext cx="6612000" cy="3902671"/>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90298" cy="1009652"/>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78588" cy="4185578"/>
          </a:xfrm>
        </p:spPr>
        <p:txBody>
          <a:bodyPr>
            <a:no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a:p>
            <a:pPr lvl="1"/>
            <a:r>
              <a:rPr lang="en-US"/>
              <a:t>Second level</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26425"/>
            <a:ext cx="3567113" cy="409575"/>
          </a:xfrm>
        </p:spPr>
        <p:txBody>
          <a:bodyPr anchor="b">
            <a:noAutofit/>
          </a:bodyPr>
          <a:lstStyle>
            <a:lvl1pPr>
              <a:defRPr sz="1400">
                <a:latin typeface="+mn-lt"/>
              </a:defRPr>
            </a:lvl1pPr>
          </a:lstStyle>
          <a:p>
            <a:pPr lvl="0"/>
            <a:r>
              <a:rPr lang="en-US" dirty="0"/>
              <a:t>Image caption</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60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6000" y="1800000"/>
            <a:ext cx="5616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379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low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360000"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6002" y="2340000"/>
            <a:ext cx="5616000" cy="37800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lvl1pPr>
              <a:defRPr>
                <a:solidFill>
                  <a:schemeClr val="bg2"/>
                </a:solidFill>
              </a:defRPr>
            </a:lvl1pPr>
          </a:lstStyle>
          <a:p>
            <a:fld id="{10A01DC5-1685-4615-8240-15192985C6A2}" type="slidenum">
              <a:rPr lang="en-AU" smtClean="0"/>
              <a:pPr/>
              <a:t>‹#›</a:t>
            </a:fld>
            <a:endParaRPr lang="en-AU"/>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276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heading, two column text and imag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F3E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 name="Picture 11" descr="NSW Government logo">
            <a:extLst>
              <a:ext uri="{FF2B5EF4-FFF2-40B4-BE49-F238E27FC236}">
                <a16:creationId xmlns:a16="http://schemas.microsoft.com/office/drawing/2014/main" id="{2F79FF34-E700-48B3-9129-EB64DD6F10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60321"/>
            <a:ext cx="630000" cy="684882"/>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49600"/>
            <a:ext cx="7560000" cy="900000"/>
          </a:xfrm>
        </p:spPr>
        <p:txBody>
          <a:bodyPr/>
          <a:lstStyle>
            <a:lvl1pPr>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772000"/>
            <a:ext cx="7560000" cy="3314895"/>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8136000" y="1748331"/>
            <a:ext cx="36720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2643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BBD760-6DEA-4064-8474-A197EF7B44AA}"/>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bg2"/>
              </a:solidFill>
            </a:endParaRPr>
          </a:p>
        </p:txBody>
      </p:sp>
      <p:pic>
        <p:nvPicPr>
          <p:cNvPr id="12" name="Picture 11" descr="NSW Government logo">
            <a:extLst>
              <a:ext uri="{FF2B5EF4-FFF2-40B4-BE49-F238E27FC236}">
                <a16:creationId xmlns:a16="http://schemas.microsoft.com/office/drawing/2014/main" id="{B1FB6CEC-BF4E-4B7E-BF6A-CACDC5381E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60321"/>
            <a:ext cx="630000" cy="684882"/>
          </a:xfrm>
          <a:prstGeom prst="rect">
            <a:avLst/>
          </a:prstGeom>
        </p:spPr>
      </p:pic>
      <p:sp>
        <p:nvSpPr>
          <p:cNvPr id="2" name="Title 1"/>
          <p:cNvSpPr>
            <a:spLocks noGrp="1"/>
          </p:cNvSpPr>
          <p:nvPr>
            <p:ph type="title"/>
          </p:nvPr>
        </p:nvSpPr>
        <p:spPr/>
        <p:txBody>
          <a:bodyPr/>
          <a:lstStyle>
            <a:lvl1pPr>
              <a:defRPr>
                <a:solidFill>
                  <a:schemeClr val="bg2"/>
                </a:solidFill>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73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a:solidFill>
                  <a:schemeClr val="bg2"/>
                </a:solidFill>
              </a:defRPr>
            </a:lvl1pPr>
          </a:lstStyle>
          <a:p>
            <a:pPr lvl="0"/>
            <a:r>
              <a:rPr lang="en-US" dirty="0"/>
              <a:t>Subheading</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1"/>
            <a:ext cx="8532000" cy="2499670"/>
          </a:xfrm>
        </p:spPr>
        <p:txBody>
          <a:bodyPr numCol="3" spcCol="180000"/>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bg2"/>
                </a:solidFill>
              </a:defRPr>
            </a:lvl1pPr>
          </a:lstStyle>
          <a:p>
            <a:r>
              <a:rPr lang="en-US"/>
              <a:t>Click icon to add picture</a:t>
            </a:r>
            <a:endParaRPr lang="en-AU"/>
          </a:p>
        </p:txBody>
      </p:sp>
      <p:sp>
        <p:nvSpPr>
          <p:cNvPr id="7" name="Slide Number Placeholder 6"/>
          <p:cNvSpPr>
            <a:spLocks noGrp="1"/>
          </p:cNvSpPr>
          <p:nvPr>
            <p:ph type="sldNum" sz="quarter" idx="12"/>
          </p:nvPr>
        </p:nvSpPr>
        <p:spPr>
          <a:xfrm>
            <a:off x="11317458" y="6516000"/>
            <a:ext cx="490542" cy="180000"/>
          </a:xfrm>
        </p:spPr>
        <p:txBody>
          <a:bodyPr/>
          <a:lstStyle>
            <a:lvl1pPr>
              <a:defRPr>
                <a:solidFill>
                  <a:schemeClr val="bg2"/>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887899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2000"/>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76800"/>
            <a:ext cx="565879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9087729" y="1749600"/>
            <a:ext cx="2744268" cy="900000"/>
          </a:xfrm>
        </p:spPr>
        <p:txBody>
          <a:bodyPr>
            <a:noAutofit/>
          </a:bodyPr>
          <a:lstStyle>
            <a:lvl1pPr>
              <a:defRPr sz="1400">
                <a:latin typeface="+mn-lt"/>
              </a:defRPr>
            </a:lvl1pPr>
          </a:lstStyle>
          <a:p>
            <a:pPr lvl="0"/>
            <a:r>
              <a:rPr lang="en-US" dirty="0"/>
              <a:t>Caption</a:t>
            </a:r>
            <a:endParaRPr lang="en-AU"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2000"/>
            <a:ext cx="5639998" cy="3197981"/>
          </a:xfrm>
        </p:spPr>
        <p:txBody>
          <a:bodyPr numCol="2" spcCol="18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177130"/>
            <a:ext cx="5658798"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76800"/>
            <a:ext cx="5976000" cy="4600330"/>
          </a:xfrm>
        </p:spPr>
        <p:txBody>
          <a:bodyPr/>
          <a:lstStyle/>
          <a:p>
            <a:r>
              <a:rPr lang="en-US"/>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2520000" cy="1009652"/>
          </a:xfrm>
        </p:spPr>
        <p:txBody>
          <a:bodyPr>
            <a:noAutofit/>
          </a:bodyPr>
          <a:lstStyle>
            <a:lvl1pPr>
              <a:defRPr sz="1800">
                <a:latin typeface="Public Sans SemiBold" pitchFamily="2" charset="0"/>
              </a:defRPr>
            </a:lvl1p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726895"/>
          </a:xfrm>
        </p:spPr>
        <p:txBody>
          <a:bodyPr numCol="1" spcCol="180000"/>
          <a:lstStyle>
            <a:lvl1pPr>
              <a:defRPr sz="3600"/>
            </a:lvl1pPr>
            <a:lvl2pPr>
              <a:defRPr sz="1800">
                <a:latin typeface="+mn-lt"/>
              </a:defRPr>
            </a:lvl2pPr>
          </a:lstStyle>
          <a:p>
            <a:pPr lvl="0"/>
            <a:r>
              <a:rPr lang="en-US"/>
              <a:t>Click to edit Master text styles</a:t>
            </a:r>
          </a:p>
          <a:p>
            <a:pPr lvl="1"/>
            <a:r>
              <a:rPr lang="en-US"/>
              <a:t>Second level</a:t>
            </a:r>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18738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02000"/>
            <a:ext cx="12192000" cy="525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59999" y="360000"/>
            <a:ext cx="7560000" cy="1009652"/>
          </a:xfrm>
        </p:spPr>
        <p:txBody>
          <a:bodyPr numCol="2" spcCol="180000">
            <a:noAutofit/>
          </a:bodyPr>
          <a:lstStyle>
            <a:lvl1pPr>
              <a:defRPr sz="1800">
                <a:latin typeface="+mj-lt"/>
              </a:defRPr>
            </a:lvl1pPr>
          </a:lstStyle>
          <a:p>
            <a:r>
              <a:rPr lang="en-US"/>
              <a:t>Click to edit Master title style</a:t>
            </a:r>
            <a:endParaRPr lang="en-US" dirty="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1857000" y="1611826"/>
            <a:ext cx="8478000" cy="451862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4375"/>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84884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3" name="Footer Placeholder 2">
            <a:extLst>
              <a:ext uri="{FF2B5EF4-FFF2-40B4-BE49-F238E27FC236}">
                <a16:creationId xmlns:a16="http://schemas.microsoft.com/office/drawing/2014/main" id="{6E1481CC-14AE-44A2-E62B-3050FD80215A}"/>
              </a:ext>
            </a:extLst>
          </p:cNvPr>
          <p:cNvSpPr>
            <a:spLocks noGrp="1"/>
          </p:cNvSpPr>
          <p:nvPr>
            <p:ph type="ftr" sz="quarter" idx="10"/>
          </p:nvPr>
        </p:nvSpPr>
        <p:spPr>
          <a:xfrm>
            <a:off x="3583765" y="388136"/>
            <a:ext cx="4009901" cy="262135"/>
          </a:xfrm>
          <a:prstGeom prst="rect">
            <a:avLst/>
          </a:prstGeom>
        </p:spPr>
        <p:txBody>
          <a:bodyPr>
            <a:noAutofit/>
          </a:bodyPr>
          <a:lstStyle>
            <a:lvl1pPr>
              <a:defRPr sz="1400">
                <a:solidFill>
                  <a:schemeClr val="bg1"/>
                </a:solidFill>
                <a:latin typeface="Public Sans SemiBold" pitchFamily="2" charset="0"/>
              </a:defRPr>
            </a:lvl1pPr>
          </a:lstStyle>
          <a:p>
            <a:r>
              <a:rPr lang="en-US" dirty="0"/>
              <a:t>Descriptor</a:t>
            </a:r>
          </a:p>
        </p:txBody>
      </p: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8" y="1210731"/>
            <a:ext cx="6964836" cy="2689165"/>
          </a:xfrm>
          <a:ln>
            <a:noFill/>
          </a:ln>
        </p:spPr>
        <p:txBody>
          <a:bodyPr anchor="t">
            <a:noAutofit/>
          </a:bodyPr>
          <a:lstStyle>
            <a:lvl1pPr algn="l">
              <a:lnSpc>
                <a:spcPct val="90000"/>
              </a:lnSpc>
              <a:defRPr sz="4800">
                <a:solidFill>
                  <a:schemeClr val="bg1"/>
                </a:solidFill>
              </a:defRPr>
            </a:lvl1pPr>
          </a:lstStyle>
          <a:p>
            <a:r>
              <a:rPr lang="en-US" dirty="0"/>
              <a:t>Presentation title</a:t>
            </a:r>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9" y="4259895"/>
            <a:ext cx="5135997" cy="1176813"/>
          </a:xfrm>
        </p:spPr>
        <p:txBody>
          <a:bodyPr anchor="b">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600000" y="6025305"/>
            <a:ext cx="3600000" cy="558001"/>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64834" y="5838329"/>
            <a:ext cx="2700000" cy="744977"/>
          </a:xfrm>
        </p:spPr>
        <p:txBody>
          <a:bodyPr anchor="b">
            <a:noAutofit/>
          </a:bodyPr>
          <a:lstStyle>
            <a:lvl1pPr algn="r">
              <a:defRPr sz="16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56000" y="388136"/>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1" y="0"/>
            <a:ext cx="3060000" cy="6858000"/>
          </a:xfrm>
        </p:spPr>
        <p:txBody>
          <a:bodyPr/>
          <a:lstStyle/>
          <a:p>
            <a:r>
              <a:rPr lang="en-US"/>
              <a:t>Click icon to add picture</a:t>
            </a:r>
            <a:endParaRPr lang="en-AU" dirty="0"/>
          </a:p>
        </p:txBody>
      </p:sp>
    </p:spTree>
    <p:extLst>
      <p:ext uri="{BB962C8B-B14F-4D97-AF65-F5344CB8AC3E}">
        <p14:creationId xmlns:p14="http://schemas.microsoft.com/office/powerpoint/2010/main" val="498626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531360" cy="1009652"/>
          </a:xfrm>
        </p:spPr>
        <p:txBody>
          <a:bodyPr/>
          <a:lstStyle>
            <a:lvl1pPr>
              <a:defRPr>
                <a:solidFill>
                  <a:schemeClr val="bg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7127999" y="1728000"/>
            <a:ext cx="4679995" cy="22216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28000" y="4093697"/>
            <a:ext cx="4679994" cy="194837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589212"/>
          </a:xfrm>
        </p:spPr>
        <p:txBody>
          <a:bodyPr/>
          <a:lstStyle/>
          <a:p>
            <a:r>
              <a:rPr lang="en-US"/>
              <a:t>Click icon to add picture</a:t>
            </a:r>
            <a:endParaRPr lang="en-AU" dirty="0"/>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9" y="6173999"/>
            <a:ext cx="4703999" cy="180000"/>
          </a:xfrm>
        </p:spPr>
        <p:txBody>
          <a:bodyPr>
            <a:normAutofit/>
          </a:bodyPr>
          <a:lstStyle>
            <a:lvl1pPr>
              <a:defRPr sz="1000">
                <a:latin typeface="+mn-lt"/>
              </a:defRPr>
            </a:lvl1pPr>
          </a:lstStyle>
          <a:p>
            <a:pPr lvl="0"/>
            <a:r>
              <a:rPr lang="en-US" dirty="0"/>
              <a:t>Figure</a:t>
            </a:r>
            <a:endParaRPr lang="en-AU" dirty="0"/>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59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369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360000"/>
            <a:ext cx="9720000" cy="1009652"/>
          </a:xfrm>
        </p:spPr>
        <p:txBody>
          <a:bodyPr/>
          <a:lstStyle>
            <a:lvl1pPr>
              <a:defRPr>
                <a:solidFill>
                  <a:schemeClr val="bg2"/>
                </a:solidFill>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316844"/>
            <a:ext cx="0" cy="300115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54163"/>
            <a:ext cx="7560000" cy="3938587"/>
          </a:xfrm>
        </p:spPr>
        <p:txBody>
          <a:bodyPr/>
          <a:lstStyle/>
          <a:p>
            <a:r>
              <a:rPr lang="en-US"/>
              <a:t>Click icon to add chart</a:t>
            </a:r>
            <a:endParaRPr lang="en-AU" dirty="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627688"/>
            <a:ext cx="7560000" cy="690312"/>
          </a:xfrm>
        </p:spPr>
        <p:txBody>
          <a:bodyPr>
            <a:noAutofit/>
          </a:bodyPr>
          <a:lstStyle>
            <a:lvl1pPr>
              <a:lnSpc>
                <a:spcPct val="100000"/>
              </a:lnSpc>
              <a:spcAft>
                <a:spcPts val="0"/>
              </a:spcAft>
              <a:defRPr sz="1800">
                <a:latin typeface="Public Sans SemiBold" pitchFamily="2" charset="0"/>
              </a:defRPr>
            </a:lvl1pPr>
            <a:lvl2pPr>
              <a:lnSpc>
                <a:spcPct val="100000"/>
              </a:lnSpc>
              <a:spcAft>
                <a:spcPts val="0"/>
              </a:spcAft>
              <a:defRPr sz="180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15425" y="3330000"/>
            <a:ext cx="2716213" cy="2162750"/>
          </a:xfrm>
        </p:spPr>
        <p:txBody>
          <a:bodyPr/>
          <a:lstStyle/>
          <a:p>
            <a:r>
              <a:rPr lang="en-US"/>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23533" y="5627688"/>
            <a:ext cx="2716213" cy="690312"/>
          </a:xfrm>
        </p:spPr>
        <p:txBody>
          <a:bodyPr>
            <a:noAutofit/>
          </a:bodyPr>
          <a:lstStyle>
            <a:lvl1pPr>
              <a:lnSpc>
                <a:spcPct val="100000"/>
              </a:lnSpc>
              <a:spcAft>
                <a:spcPts val="0"/>
              </a:spcAft>
              <a:defRPr sz="1800">
                <a:latin typeface="Public Sans SemiBold" pitchFamily="2" charset="0"/>
              </a:defRPr>
            </a:lvl1pPr>
            <a:lvl2pPr>
              <a:lnSpc>
                <a:spcPct val="100000"/>
              </a:lnSpc>
              <a:spcAft>
                <a:spcPts val="0"/>
              </a:spcAft>
              <a:defRPr sz="1800">
                <a:latin typeface="+mn-lt"/>
              </a:defRPr>
            </a:lvl2pPr>
            <a:lvl3pPr>
              <a:defRPr sz="1200"/>
            </a:lvl3pPr>
            <a:lvl4pPr>
              <a:defRPr sz="1200"/>
            </a:lvl4pPr>
            <a:lvl5pPr>
              <a:defRPr sz="1200"/>
            </a:lvl5pPr>
          </a:lstStyle>
          <a:p>
            <a:pPr lvl="0"/>
            <a:r>
              <a:rPr lang="en-US" dirty="0"/>
              <a:t>Click to edit text styles</a:t>
            </a:r>
          </a:p>
          <a:p>
            <a:pPr lvl="1"/>
            <a:r>
              <a:rPr lang="en-US" dirty="0"/>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5962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C1A3F1C1-3AA5-49E1-9481-3B7111F8505D}"/>
              </a:ext>
            </a:extLst>
          </p:cNvPr>
          <p:cNvSpPr>
            <a:spLocks noGrp="1"/>
          </p:cNvSpPr>
          <p:nvPr>
            <p:ph type="title"/>
          </p:nvPr>
        </p:nvSpPr>
        <p:spPr>
          <a:xfrm>
            <a:off x="360000" y="360000"/>
            <a:ext cx="9720000" cy="1009652"/>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59999"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90453"/>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90453"/>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4375"/>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9659563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dirty="0"/>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2" name="Title 1"/>
          <p:cNvSpPr>
            <a:spLocks noGrp="1"/>
          </p:cNvSpPr>
          <p:nvPr>
            <p:ph type="ctrTitle" hasCustomPrompt="1"/>
          </p:nvPr>
        </p:nvSpPr>
        <p:spPr>
          <a:xfrm>
            <a:off x="360001" y="879733"/>
            <a:ext cx="4500000" cy="2679008"/>
          </a:xfrm>
          <a:ln>
            <a:noFill/>
          </a:ln>
        </p:spPr>
        <p:txBody>
          <a:bodyPr anchor="b">
            <a:noAutofit/>
          </a:bodyPr>
          <a:lstStyle>
            <a:lvl1pPr algn="l">
              <a:lnSpc>
                <a:spcPct val="90000"/>
              </a:lnSpc>
              <a:defRPr sz="4800">
                <a:solidFill>
                  <a:schemeClr val="bg1"/>
                </a:solidFill>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21353"/>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59999" y="5040001"/>
            <a:ext cx="4500000" cy="1080000"/>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120001"/>
            <a:ext cx="2700000" cy="280136"/>
          </a:xfrm>
        </p:spPr>
        <p:txBody>
          <a:bodyPr anchor="t">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360000" y="359999"/>
            <a:ext cx="4500000" cy="512197"/>
          </a:xfrm>
          <a:prstGeom prst="rect">
            <a:avLst/>
          </a:prstGeom>
        </p:spPr>
        <p:txBody>
          <a:bodyPr vert="horz" lIns="0" tIns="0" rIns="0" bIns="0" rtlCol="0" anchor="t">
            <a:noAutofit/>
          </a:bodyPr>
          <a:lstStyle>
            <a:lvl1pPr algn="l">
              <a:defRPr sz="1400">
                <a:solidFill>
                  <a:schemeClr val="bg1"/>
                </a:solidFill>
                <a:latin typeface="Public Sans SemiBold" pitchFamily="2" charset="0"/>
              </a:defRPr>
            </a:lvl1pPr>
          </a:lstStyle>
          <a:p>
            <a:r>
              <a:rPr lang="en-US" dirty="0"/>
              <a:t>Descriptor</a:t>
            </a:r>
            <a:endParaRPr lang="en-AU" dirty="0"/>
          </a:p>
        </p:txBody>
      </p:sp>
    </p:spTree>
    <p:extLst>
      <p:ext uri="{BB962C8B-B14F-4D97-AF65-F5344CB8AC3E}">
        <p14:creationId xmlns:p14="http://schemas.microsoft.com/office/powerpoint/2010/main" val="345813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SemiBold" pitchFamily="2" charset="0"/>
            </a:endParaRP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12926" y="0"/>
            <a:ext cx="3708000" cy="6858000"/>
          </a:xfrm>
        </p:spPr>
        <p:txBody>
          <a:bodyPr/>
          <a:lstStyle/>
          <a:p>
            <a:r>
              <a:rPr lang="en-US"/>
              <a:t>Click icon to add picture</a:t>
            </a:r>
            <a:endParaRPr lang="en-AU" dirty="0"/>
          </a:p>
        </p:txBody>
      </p:sp>
      <p:sp>
        <p:nvSpPr>
          <p:cNvPr id="2" name="Title 1"/>
          <p:cNvSpPr>
            <a:spLocks noGrp="1"/>
          </p:cNvSpPr>
          <p:nvPr>
            <p:ph type="ctrTitle" hasCustomPrompt="1"/>
          </p:nvPr>
        </p:nvSpPr>
        <p:spPr>
          <a:xfrm>
            <a:off x="540000" y="872196"/>
            <a:ext cx="4500000" cy="2679008"/>
          </a:xfrm>
          <a:ln>
            <a:noFill/>
          </a:ln>
        </p:spPr>
        <p:txBody>
          <a:bodyPr anchor="b">
            <a:noAutofit/>
          </a:bodyPr>
          <a:lstStyle>
            <a:lvl1pPr algn="l">
              <a:lnSpc>
                <a:spcPct val="90000"/>
              </a:lnSpc>
              <a:defRPr sz="4800">
                <a:solidFill>
                  <a:schemeClr val="bg1"/>
                </a:solidFill>
              </a:defRPr>
            </a:lvl1pPr>
          </a:lstStyle>
          <a:p>
            <a:r>
              <a:rPr lang="en-US" dirty="0"/>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13816"/>
            <a:ext cx="4500000" cy="1176813"/>
          </a:xfrm>
        </p:spPr>
        <p:txBody>
          <a:bodyPr anchor="t">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540000" y="5033423"/>
            <a:ext cx="4499999" cy="1080000"/>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a:p>
            <a:pPr lvl="1"/>
            <a:r>
              <a:rPr lang="en-US" dirty="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540000" y="6120001"/>
            <a:ext cx="2700000" cy="280136"/>
          </a:xfrm>
        </p:spPr>
        <p:txBody>
          <a:bodyPr anchor="t">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YY20</a:t>
            </a:r>
          </a:p>
        </p:txBody>
      </p:sp>
      <p:sp>
        <p:nvSpPr>
          <p:cNvPr id="20" name="Footer Placeholder 4">
            <a:extLst>
              <a:ext uri="{FF2B5EF4-FFF2-40B4-BE49-F238E27FC236}">
                <a16:creationId xmlns:a16="http://schemas.microsoft.com/office/drawing/2014/main" id="{E3775B0C-7FFD-4E7F-AC26-D5F1E787B1CC}"/>
              </a:ext>
            </a:extLst>
          </p:cNvPr>
          <p:cNvSpPr>
            <a:spLocks noGrp="1"/>
          </p:cNvSpPr>
          <p:nvPr>
            <p:ph type="ftr" sz="quarter" idx="3"/>
          </p:nvPr>
        </p:nvSpPr>
        <p:spPr>
          <a:xfrm>
            <a:off x="540000" y="359999"/>
            <a:ext cx="4500000" cy="512197"/>
          </a:xfrm>
          <a:prstGeom prst="rect">
            <a:avLst/>
          </a:prstGeom>
        </p:spPr>
        <p:txBody>
          <a:bodyPr vert="horz" lIns="0" tIns="0" rIns="0" bIns="0" rtlCol="0" anchor="t">
            <a:noAutofit/>
          </a:bodyPr>
          <a:lstStyle>
            <a:lvl1pPr algn="l">
              <a:defRPr sz="1400">
                <a:solidFill>
                  <a:schemeClr val="bg1"/>
                </a:solidFill>
                <a:latin typeface="Public Sans SemiBold" pitchFamily="2" charset="0"/>
              </a:defRPr>
            </a:lvl1pPr>
          </a:lstStyle>
          <a:p>
            <a:r>
              <a:rPr lang="en-US" dirty="0"/>
              <a:t>Descriptor</a:t>
            </a:r>
            <a:endParaRPr lang="en-AU" dirty="0"/>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01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9414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330000"/>
            <a:ext cx="12192001" cy="35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2" name="Rectangle 11">
            <a:extLst>
              <a:ext uri="{FF2B5EF4-FFF2-40B4-BE49-F238E27FC236}">
                <a16:creationId xmlns:a16="http://schemas.microsoft.com/office/drawing/2014/main" id="{106A6961-24E6-4839-AA27-A340B1809347}"/>
              </a:ext>
              <a:ext uri="{C183D7F6-B498-43B3-948B-1728B52AA6E4}">
                <adec:decorative xmlns:adec="http://schemas.microsoft.com/office/drawing/2017/decorative" val="1"/>
              </a:ext>
            </a:extLst>
          </p:cNvPr>
          <p:cNvSpPr/>
          <p:nvPr userDrawn="1"/>
        </p:nvSpPr>
        <p:spPr>
          <a:xfrm>
            <a:off x="-1" y="0"/>
            <a:ext cx="12192001" cy="156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1566000"/>
            <a:ext cx="12192001" cy="176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387600"/>
          </a:xfrm>
          <a:ln>
            <a:noFill/>
          </a:ln>
        </p:spPr>
        <p:txBody>
          <a:bodyPr anchor="t">
            <a:noAutofit/>
          </a:bodyPr>
          <a:lstStyle>
            <a:lvl1pPr algn="l">
              <a:lnSpc>
                <a:spcPct val="90000"/>
              </a:lnSpc>
              <a:defRPr sz="4800">
                <a:solidFill>
                  <a:schemeClr val="bg1"/>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9583"/>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360000" y="247670"/>
            <a:ext cx="4500000" cy="224660"/>
          </a:xfrm>
          <a:prstGeom prst="rect">
            <a:avLst/>
          </a:prstGeom>
        </p:spPr>
        <p:txBody>
          <a:bodyPr vert="horz" lIns="0" tIns="0" rIns="0" bIns="0" rtlCol="0" anchor="t">
            <a:noAutofit/>
          </a:bodyPr>
          <a:lstStyle>
            <a:lvl1pPr algn="l">
              <a:defRPr sz="1400">
                <a:solidFill>
                  <a:schemeClr val="bg2"/>
                </a:solidFill>
                <a:latin typeface="Public Sans SemiBold" pitchFamily="2" charset="0"/>
              </a:defRPr>
            </a:lvl1pPr>
          </a:lstStyle>
          <a:p>
            <a:r>
              <a:rPr lang="en-US" dirty="0"/>
              <a:t>Descriptor</a:t>
            </a:r>
            <a:endParaRPr lang="en-AU" dirty="0"/>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9178925" y="4071600"/>
            <a:ext cx="2778613" cy="2786400"/>
          </a:xfrm>
        </p:spPr>
        <p:txBody>
          <a:bodyPr anchor="b">
            <a:noAutofit/>
          </a:bodyPr>
          <a:lstStyle>
            <a:lvl1pPr algn="r">
              <a:lnSpc>
                <a:spcPct val="80000"/>
              </a:lnSpc>
              <a:spcAft>
                <a:spcPts val="0"/>
              </a:spcAft>
              <a:defRPr sz="19000">
                <a:solidFill>
                  <a:schemeClr val="bg1"/>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10" name="Picture 9" descr="NSW Government logo">
            <a:extLst>
              <a:ext uri="{FF2B5EF4-FFF2-40B4-BE49-F238E27FC236}">
                <a16:creationId xmlns:a16="http://schemas.microsoft.com/office/drawing/2014/main" id="{4614E832-4BCC-4853-BB8C-E93D74BE525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60321"/>
            <a:ext cx="630000" cy="684882"/>
          </a:xfrm>
          <a:prstGeom prst="rect">
            <a:avLst/>
          </a:prstGeom>
        </p:spPr>
      </p:pic>
    </p:spTree>
    <p:extLst>
      <p:ext uri="{BB962C8B-B14F-4D97-AF65-F5344CB8AC3E}">
        <p14:creationId xmlns:p14="http://schemas.microsoft.com/office/powerpoint/2010/main" val="428287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40000" y="4264283"/>
            <a:ext cx="10242886" cy="1009606"/>
          </a:xfrm>
          <a:ln>
            <a:noFill/>
          </a:ln>
        </p:spPr>
        <p:txBody>
          <a:bodyPr anchor="t">
            <a:noAutofit/>
          </a:bodyPr>
          <a:lstStyle>
            <a:lvl1pPr algn="l">
              <a:lnSpc>
                <a:spcPct val="90000"/>
              </a:lnSpc>
              <a:defRPr sz="4800">
                <a:solidFill>
                  <a:schemeClr val="bg2"/>
                </a:solidFill>
              </a:defRPr>
            </a:lvl1pPr>
          </a:lstStyle>
          <a:p>
            <a:r>
              <a:rPr lang="en-US" dirty="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812283"/>
            <a:ext cx="10242886" cy="523717"/>
          </a:xfrm>
        </p:spPr>
        <p:txBody>
          <a:bodyPr>
            <a:noAutofit/>
          </a:bodyPr>
          <a:lstStyle>
            <a:lvl1pPr>
              <a:defRPr sz="2000">
                <a:solidFill>
                  <a:schemeClr val="bg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4" name="Footer Placeholder 4">
            <a:extLst>
              <a:ext uri="{FF2B5EF4-FFF2-40B4-BE49-F238E27FC236}">
                <a16:creationId xmlns:a16="http://schemas.microsoft.com/office/drawing/2014/main" id="{4C49F10D-4964-4C13-BDFD-A701813832E9}"/>
              </a:ext>
            </a:extLst>
          </p:cNvPr>
          <p:cNvSpPr>
            <a:spLocks noGrp="1"/>
          </p:cNvSpPr>
          <p:nvPr>
            <p:ph type="ftr" sz="quarter" idx="3"/>
          </p:nvPr>
        </p:nvSpPr>
        <p:spPr>
          <a:xfrm>
            <a:off x="540000" y="360000"/>
            <a:ext cx="4500000" cy="216000"/>
          </a:xfrm>
          <a:prstGeom prst="rect">
            <a:avLst/>
          </a:prstGeom>
        </p:spPr>
        <p:txBody>
          <a:bodyPr vert="horz" lIns="0" tIns="0" rIns="0" bIns="0" rtlCol="0" anchor="t">
            <a:noAutofit/>
          </a:bodyPr>
          <a:lstStyle>
            <a:lvl1pPr algn="l">
              <a:defRPr sz="1400">
                <a:solidFill>
                  <a:schemeClr val="bg2"/>
                </a:solidFill>
                <a:latin typeface="Public Sans SemiBold" pitchFamily="2" charset="0"/>
              </a:defRPr>
            </a:lvl1pPr>
          </a:lstStyle>
          <a:p>
            <a:r>
              <a:rPr lang="en-US" dirty="0"/>
              <a:t>Descriptor</a:t>
            </a:r>
            <a:endParaRPr lang="en-AU" dirty="0"/>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540000" y="1368311"/>
            <a:ext cx="2778613" cy="1938372"/>
          </a:xfrm>
        </p:spPr>
        <p:txBody>
          <a:bodyPr anchor="t">
            <a:noAutofit/>
          </a:bodyPr>
          <a:lstStyle>
            <a:lvl1pPr algn="l">
              <a:lnSpc>
                <a:spcPct val="80000"/>
              </a:lnSpc>
              <a:spcAft>
                <a:spcPts val="0"/>
              </a:spcAft>
              <a:defRPr sz="19000">
                <a:solidFill>
                  <a:schemeClr val="bg2"/>
                </a:solidFill>
                <a:latin typeface="Public Sans ExtraLight"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9" name="Picture 8" descr="NSW Government logo">
            <a:extLst>
              <a:ext uri="{FF2B5EF4-FFF2-40B4-BE49-F238E27FC236}">
                <a16:creationId xmlns:a16="http://schemas.microsoft.com/office/drawing/2014/main" id="{27C4C535-7E4B-4B48-BCD8-F680CCDFEE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221200" y="360321"/>
            <a:ext cx="630000" cy="684882"/>
          </a:xfrm>
          <a:prstGeom prst="rect">
            <a:avLst/>
          </a:prstGeom>
        </p:spPr>
      </p:pic>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84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02000"/>
            <a:ext cx="12192000" cy="5256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p:cNvSpPr>
            <a:spLocks noGrp="1"/>
          </p:cNvSpPr>
          <p:nvPr>
            <p:ph type="title"/>
          </p:nvPr>
        </p:nvSpPr>
        <p:spPr>
          <a:xfrm>
            <a:off x="360000" y="360000"/>
            <a:ext cx="9720000" cy="1009652"/>
          </a:xfrm>
        </p:spPr>
        <p:txBody>
          <a:bodyPr/>
          <a:lstStyle/>
          <a:p>
            <a:r>
              <a:rPr lang="en-US"/>
              <a:t>Click to edit Master title style</a:t>
            </a:r>
            <a:endParaRPr lang="en-US"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800001"/>
            <a:ext cx="11447462" cy="4409998"/>
          </a:xfrm>
        </p:spPr>
        <p:txBody>
          <a:bodyPr/>
          <a:lstStyle/>
          <a:p>
            <a:r>
              <a:rPr lang="en-US"/>
              <a:t>Click icon to add table</a:t>
            </a:r>
            <a:endParaRPr lang="en-AU" dirty="0"/>
          </a:p>
        </p:txBody>
      </p:sp>
      <p:sp>
        <p:nvSpPr>
          <p:cNvPr id="6" name="Slide Number Placeholder 5"/>
          <p:cNvSpPr>
            <a:spLocks noGrp="1"/>
          </p:cNvSpPr>
          <p:nvPr>
            <p:ph type="sldNum" sz="quarter" idx="12"/>
          </p:nvPr>
        </p:nvSpPr>
        <p:spPr>
          <a:xfrm>
            <a:off x="11317458" y="6516000"/>
            <a:ext cx="490542" cy="180000"/>
          </a:xfrm>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endParaRPr lang="en-US" dirty="0"/>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3" y="1620000"/>
            <a:ext cx="11447462" cy="4500000"/>
          </a:xfrm>
        </p:spPr>
        <p:txBody>
          <a:bodyPr/>
          <a:lstStyle/>
          <a:p>
            <a:r>
              <a:rPr lang="en-US"/>
              <a:t>Click icon to add table</a:t>
            </a:r>
            <a:endParaRPr lang="en-AU" dirty="0"/>
          </a:p>
        </p:txBody>
      </p: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0"/>
            <a:ext cx="9720000" cy="1009652"/>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9652"/>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10A01DC5-1685-4615-8240-15192985C6A2}" type="slidenum">
              <a:rPr lang="en-AU" smtClean="0"/>
              <a:t>‹#›</a:t>
            </a:fld>
            <a:endParaRPr lang="en-AU"/>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73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9720000" cy="1009652"/>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360000" y="1611712"/>
            <a:ext cx="11448000" cy="45396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317458" y="6516000"/>
            <a:ext cx="490542"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dirty="0"/>
          </a:p>
        </p:txBody>
      </p:sp>
      <p:sp>
        <p:nvSpPr>
          <p:cNvPr id="9" name="TextBox 8">
            <a:extLst>
              <a:ext uri="{FF2B5EF4-FFF2-40B4-BE49-F238E27FC236}">
                <a16:creationId xmlns:a16="http://schemas.microsoft.com/office/drawing/2014/main" id="{E98AFF8C-6EAC-4301-9800-49DD3EDD38B8}"/>
              </a:ext>
            </a:extLst>
          </p:cNvPr>
          <p:cNvSpPr txBox="1"/>
          <p:nvPr userDrawn="1"/>
        </p:nvSpPr>
        <p:spPr>
          <a:xfrm>
            <a:off x="-2622931" y="14626"/>
            <a:ext cx="2544960" cy="5170646"/>
          </a:xfrm>
          <a:prstGeom prst="rect">
            <a:avLst/>
          </a:prstGeom>
          <a:noFill/>
        </p:spPr>
        <p:txBody>
          <a:bodyPr wrap="square" lIns="0" tIns="0" rIns="0" bIns="0" rtlCol="0">
            <a:spAutoFit/>
          </a:bodyPr>
          <a:lstStyle/>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dirty="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dirty="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dirty="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Lst>
          </p:cNvPr>
          <p:cNvPicPr>
            <a:picLocks noChangeAspect="1"/>
          </p:cNvPicPr>
          <p:nvPr userDrawn="1"/>
        </p:nvPicPr>
        <p:blipFill>
          <a:blip r:embed="rId26">
            <a:extLst>
              <a:ext uri="{28A0092B-C50C-407E-A947-70E740481C1C}">
                <a14:useLocalDpi xmlns:a14="http://schemas.microsoft.com/office/drawing/2010/main"/>
              </a:ext>
            </a:extLst>
          </a:blip>
          <a:stretch>
            <a:fillRect/>
          </a:stretch>
        </p:blipFill>
        <p:spPr>
          <a:xfrm>
            <a:off x="-2622930" y="1263563"/>
            <a:ext cx="632972" cy="215628"/>
          </a:xfrm>
          <a:prstGeom prst="rect">
            <a:avLst/>
          </a:prstGeom>
        </p:spPr>
      </p:pic>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11221200" y="360321"/>
            <a:ext cx="630000" cy="684882"/>
          </a:xfrm>
          <a:prstGeom prst="rect">
            <a:avLst/>
          </a:prstGeom>
        </p:spPr>
      </p:pic>
      <p:sp>
        <p:nvSpPr>
          <p:cNvPr id="7" name="TextBox 6">
            <a:extLst>
              <a:ext uri="{FF2B5EF4-FFF2-40B4-BE49-F238E27FC236}">
                <a16:creationId xmlns:a16="http://schemas.microsoft.com/office/drawing/2014/main" id="{4AD6CA63-44AC-42E9-83FA-3684C1F769EF}"/>
              </a:ext>
            </a:extLst>
          </p:cNvPr>
          <p:cNvSpPr txBox="1"/>
          <p:nvPr userDrawn="1">
            <p:extLst>
              <p:ext uri="{1162E1C5-73C7-4A58-AE30-91384D911F3F}">
                <p184:classification xmlns:p184="http://schemas.microsoft.com/office/powerpoint/2018/4/main" val="hdr"/>
              </p:ext>
            </p:extLst>
          </p:nvPr>
        </p:nvSpPr>
        <p:spPr>
          <a:xfrm>
            <a:off x="5773738" y="0"/>
            <a:ext cx="488950" cy="152400"/>
          </a:xfrm>
          <a:prstGeom prst="rect">
            <a:avLst/>
          </a:prstGeom>
        </p:spPr>
        <p:txBody>
          <a:bodyPr horzOverflow="overflow" lIns="0" tIns="0" rIns="0" bIns="0">
            <a:spAutoFit/>
          </a:bodyPr>
          <a:lstStyle/>
          <a:p>
            <a:pPr algn="ctr"/>
            <a:r>
              <a:rPr lang="en-AU" sz="1000">
                <a:solidFill>
                  <a:srgbClr val="FF0000"/>
                </a:solidFill>
                <a:latin typeface="Calibri" panose="020F0502020204030204" pitchFamily="34" charset="0"/>
                <a:cs typeface="Calibri" panose="020F0502020204030204" pitchFamily="34" charset="0"/>
              </a:rPr>
              <a:t>OFFICIAL</a:t>
            </a:r>
          </a:p>
        </p:txBody>
      </p:sp>
      <p:sp>
        <p:nvSpPr>
          <p:cNvPr id="10" name="TextBox 9">
            <a:extLst>
              <a:ext uri="{FF2B5EF4-FFF2-40B4-BE49-F238E27FC236}">
                <a16:creationId xmlns:a16="http://schemas.microsoft.com/office/drawing/2014/main" id="{87A7277F-FF20-421D-8EB9-A81899043829}"/>
              </a:ext>
            </a:extLst>
          </p:cNvPr>
          <p:cNvSpPr txBox="1"/>
          <p:nvPr userDrawn="1">
            <p:extLst>
              <p:ext uri="{1162E1C5-73C7-4A58-AE30-91384D911F3F}">
                <p184:classification xmlns:p184="http://schemas.microsoft.com/office/powerpoint/2018/4/main" val="ftr"/>
              </p:ext>
            </p:extLst>
          </p:nvPr>
        </p:nvSpPr>
        <p:spPr>
          <a:xfrm>
            <a:off x="5773738" y="6705600"/>
            <a:ext cx="488950" cy="152400"/>
          </a:xfrm>
          <a:prstGeom prst="rect">
            <a:avLst/>
          </a:prstGeom>
        </p:spPr>
        <p:txBody>
          <a:bodyPr horzOverflow="overflow" lIns="0" tIns="0" rIns="0" bIns="0">
            <a:spAutoFit/>
          </a:bodyPr>
          <a:lstStyle/>
          <a:p>
            <a:pPr algn="ctr"/>
            <a:r>
              <a:rPr lang="en-AU" sz="10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688" r:id="rId2"/>
    <p:sldLayoutId id="2147483668" r:id="rId3"/>
    <p:sldLayoutId id="2147483671" r:id="rId4"/>
    <p:sldLayoutId id="2147483673" r:id="rId5"/>
    <p:sldLayoutId id="2147483674" r:id="rId6"/>
    <p:sldLayoutId id="2147483675" r:id="rId7"/>
    <p:sldLayoutId id="2147483676" r:id="rId8"/>
    <p:sldLayoutId id="2147483662" r:id="rId9"/>
    <p:sldLayoutId id="2147483672" r:id="rId10"/>
    <p:sldLayoutId id="2147483677" r:id="rId11"/>
    <p:sldLayoutId id="2147483678" r:id="rId12"/>
    <p:sldLayoutId id="2147483664" r:id="rId13"/>
    <p:sldLayoutId id="2147483684" r:id="rId14"/>
    <p:sldLayoutId id="2147483679" r:id="rId15"/>
    <p:sldLayoutId id="2147483687" r:id="rId16"/>
    <p:sldLayoutId id="2147483680" r:id="rId17"/>
    <p:sldLayoutId id="2147483681" r:id="rId18"/>
    <p:sldLayoutId id="2147483682" r:id="rId19"/>
    <p:sldLayoutId id="2147483685" r:id="rId20"/>
    <p:sldLayoutId id="2147483686" r:id="rId21"/>
    <p:sldLayoutId id="2147483665" r:id="rId22"/>
    <p:sldLayoutId id="2147483666" r:id="rId23"/>
    <p:sldLayoutId id="2147483667" r:id="rId24"/>
  </p:sldLayoutIdLst>
  <p:hf hdr="0" dt="0"/>
  <p:txStyles>
    <p:titleStyle>
      <a:lvl1pPr algn="l" defTabSz="914377" rtl="0" eaLnBrk="1" latinLnBrk="0" hangingPunct="1">
        <a:lnSpc>
          <a:spcPct val="90000"/>
        </a:lnSpc>
        <a:spcBef>
          <a:spcPct val="0"/>
        </a:spcBef>
        <a:buNone/>
        <a:defRPr sz="3600" kern="1200">
          <a:solidFill>
            <a:schemeClr val="tx1"/>
          </a:solidFill>
          <a:latin typeface="+mn-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hyperlink" Target="https://www.nsw.gov.au/grants-and-funding" TargetMode="External"/><Relationship Id="rId5" Type="http://schemas.openxmlformats.org/officeDocument/2006/relationships/hyperlink" Target="https://www.nsw.gov.au/grants-and-funding/grants-administration-guide" TargetMode="External"/><Relationship Id="rId4" Type="http://schemas.openxmlformats.org/officeDocument/2006/relationships/hyperlink" Target="https://arp.nsw.gov.au/m2022-07-grants-administration-guid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2C764-CDBC-427F-AFCD-F5444C2E2851}"/>
              </a:ext>
            </a:extLst>
          </p:cNvPr>
          <p:cNvSpPr>
            <a:spLocks noGrp="1"/>
          </p:cNvSpPr>
          <p:nvPr>
            <p:ph type="ctrTitle"/>
          </p:nvPr>
        </p:nvSpPr>
        <p:spPr/>
        <p:txBody>
          <a:bodyPr/>
          <a:lstStyle/>
          <a:p>
            <a:r>
              <a:rPr lang="en-AU" dirty="0"/>
              <a:t>Grants Administration Guide</a:t>
            </a:r>
          </a:p>
        </p:txBody>
      </p:sp>
    </p:spTree>
    <p:extLst>
      <p:ext uri="{BB962C8B-B14F-4D97-AF65-F5344CB8AC3E}">
        <p14:creationId xmlns:p14="http://schemas.microsoft.com/office/powerpoint/2010/main" val="4224530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24D0-633C-4E60-9301-B9B82C0B5EDA}"/>
              </a:ext>
            </a:extLst>
          </p:cNvPr>
          <p:cNvSpPr>
            <a:spLocks noGrp="1"/>
          </p:cNvSpPr>
          <p:nvPr>
            <p:ph type="title"/>
          </p:nvPr>
        </p:nvSpPr>
        <p:spPr/>
        <p:txBody>
          <a:bodyPr/>
          <a:lstStyle/>
          <a:p>
            <a:r>
              <a:rPr lang="en-AU" dirty="0">
                <a:solidFill>
                  <a:schemeClr val="bg2"/>
                </a:solidFill>
                <a:latin typeface="+mj-lt"/>
              </a:rPr>
              <a:t>Ministers</a:t>
            </a:r>
          </a:p>
        </p:txBody>
      </p:sp>
      <p:sp>
        <p:nvSpPr>
          <p:cNvPr id="3" name="Content Placeholder 2">
            <a:extLst>
              <a:ext uri="{FF2B5EF4-FFF2-40B4-BE49-F238E27FC236}">
                <a16:creationId xmlns:a16="http://schemas.microsoft.com/office/drawing/2014/main" id="{E5566D49-F58C-46E4-9333-C3E4494335DD}"/>
              </a:ext>
            </a:extLst>
          </p:cNvPr>
          <p:cNvSpPr>
            <a:spLocks noGrp="1"/>
          </p:cNvSpPr>
          <p:nvPr>
            <p:ph sz="half" idx="1"/>
          </p:nvPr>
        </p:nvSpPr>
        <p:spPr>
          <a:xfrm>
            <a:off x="360000" y="1800000"/>
            <a:ext cx="11592514" cy="4351339"/>
          </a:xfrm>
        </p:spPr>
        <p:txBody>
          <a:bodyPr/>
          <a:lstStyle/>
          <a:p>
            <a:pPr marL="457200" indent="-457200">
              <a:buAutoNum type="arabicPeriod"/>
            </a:pPr>
            <a:r>
              <a:rPr lang="en-AU" dirty="0">
                <a:latin typeface="+mn-lt"/>
              </a:rPr>
              <a:t>Compliance with the Guide (including to promote compliance to Ministerial staff and officials)</a:t>
            </a:r>
          </a:p>
          <a:p>
            <a:pPr marL="457200" indent="-457200">
              <a:buAutoNum type="arabicPeriod"/>
            </a:pPr>
            <a:r>
              <a:rPr lang="en-AU" dirty="0">
                <a:latin typeface="+mn-lt"/>
              </a:rPr>
              <a:t>Mandatory requirements:</a:t>
            </a:r>
          </a:p>
          <a:p>
            <a:pPr marL="457200" indent="-457200">
              <a:buFont typeface="Arial" panose="020B0604020202020204" pitchFamily="34" charset="0"/>
              <a:buChar char="•"/>
            </a:pPr>
            <a:r>
              <a:rPr lang="en-AU" dirty="0">
                <a:latin typeface="+mn-lt"/>
              </a:rPr>
              <a:t>Administer the grant in accordance with grant guidelines</a:t>
            </a:r>
          </a:p>
          <a:p>
            <a:pPr marL="457200" indent="-457200">
              <a:buFont typeface="Arial" panose="020B0604020202020204" pitchFamily="34" charset="0"/>
              <a:buChar char="•"/>
            </a:pPr>
            <a:r>
              <a:rPr lang="en-AU" dirty="0">
                <a:latin typeface="+mn-lt"/>
              </a:rPr>
              <a:t>Cannot approve or decline a grant without first receiving written advice from officials on the merits of the proposed grant or group of grants</a:t>
            </a:r>
          </a:p>
          <a:p>
            <a:pPr marL="457200" indent="-457200">
              <a:buFont typeface="Arial" panose="020B0604020202020204" pitchFamily="34" charset="0"/>
              <a:buChar char="•"/>
            </a:pPr>
            <a:r>
              <a:rPr lang="en-AU" dirty="0">
                <a:latin typeface="+mn-lt"/>
              </a:rPr>
              <a:t>Record the decision (to approve or decline a grant) in writing, including the reasons for the decision </a:t>
            </a:r>
            <a:r>
              <a:rPr lang="en-AU" dirty="0"/>
              <a:t>(and any departure from the recommendation of officials)</a:t>
            </a:r>
            <a:endParaRPr lang="en-AU" dirty="0">
              <a:latin typeface="+mn-lt"/>
            </a:endParaRPr>
          </a:p>
          <a:p>
            <a:pPr marL="457200" indent="-457200">
              <a:buFont typeface="Arial" panose="020B0604020202020204" pitchFamily="34" charset="0"/>
              <a:buChar char="•"/>
            </a:pPr>
            <a:r>
              <a:rPr lang="en-AU" dirty="0">
                <a:latin typeface="+mn-lt"/>
              </a:rPr>
              <a:t>May approve the awarding of a grant, or opening of a grant opportunity, using a method other than a competitive, merit-based assessment process but must have regard to the advice of officials and document the reasons for selecting the alternative process.</a:t>
            </a:r>
          </a:p>
          <a:p>
            <a:pPr marL="457200" indent="-457200">
              <a:buFont typeface="Arial" panose="020B0604020202020204" pitchFamily="34" charset="0"/>
              <a:buChar char="•"/>
            </a:pPr>
            <a:endParaRPr lang="en-AU" dirty="0">
              <a:latin typeface="+mn-lt"/>
            </a:endParaRPr>
          </a:p>
          <a:p>
            <a:pPr marL="457200" indent="-457200">
              <a:buFont typeface="Arial" panose="020B0604020202020204" pitchFamily="34" charset="0"/>
              <a:buChar char="•"/>
            </a:pPr>
            <a:endParaRPr lang="en-AU" dirty="0"/>
          </a:p>
        </p:txBody>
      </p:sp>
      <p:sp>
        <p:nvSpPr>
          <p:cNvPr id="5" name="Slide Number Placeholder 4">
            <a:extLst>
              <a:ext uri="{FF2B5EF4-FFF2-40B4-BE49-F238E27FC236}">
                <a16:creationId xmlns:a16="http://schemas.microsoft.com/office/drawing/2014/main" id="{800C188C-AE62-46A8-B47F-FDF8FD1786F0}"/>
              </a:ext>
            </a:extLst>
          </p:cNvPr>
          <p:cNvSpPr>
            <a:spLocks noGrp="1"/>
          </p:cNvSpPr>
          <p:nvPr>
            <p:ph type="sldNum" sz="quarter" idx="12"/>
          </p:nvPr>
        </p:nvSpPr>
        <p:spPr/>
        <p:txBody>
          <a:bodyPr/>
          <a:lstStyle/>
          <a:p>
            <a:fld id="{10A01DC5-1685-4615-8240-15192985C6A2}" type="slidenum">
              <a:rPr lang="en-AU" smtClean="0"/>
              <a:t>10</a:t>
            </a:fld>
            <a:endParaRPr lang="en-AU"/>
          </a:p>
        </p:txBody>
      </p:sp>
    </p:spTree>
    <p:extLst>
      <p:ext uri="{BB962C8B-B14F-4D97-AF65-F5344CB8AC3E}">
        <p14:creationId xmlns:p14="http://schemas.microsoft.com/office/powerpoint/2010/main" val="3574858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6907-FD72-4898-B85C-5E3B89FF448F}"/>
              </a:ext>
            </a:extLst>
          </p:cNvPr>
          <p:cNvSpPr>
            <a:spLocks noGrp="1"/>
          </p:cNvSpPr>
          <p:nvPr>
            <p:ph type="title"/>
          </p:nvPr>
        </p:nvSpPr>
        <p:spPr>
          <a:xfrm>
            <a:off x="360000" y="360000"/>
            <a:ext cx="9720000" cy="1009652"/>
          </a:xfrm>
        </p:spPr>
        <p:txBody>
          <a:bodyPr anchor="t">
            <a:normAutofit/>
          </a:bodyPr>
          <a:lstStyle/>
          <a:p>
            <a:r>
              <a:rPr lang="en-AU" dirty="0">
                <a:solidFill>
                  <a:schemeClr val="bg2"/>
                </a:solidFill>
                <a:latin typeface="+mj-lt"/>
              </a:rPr>
              <a:t>Officials</a:t>
            </a:r>
          </a:p>
        </p:txBody>
      </p:sp>
      <p:sp>
        <p:nvSpPr>
          <p:cNvPr id="3" name="Content Placeholder 2">
            <a:extLst>
              <a:ext uri="{FF2B5EF4-FFF2-40B4-BE49-F238E27FC236}">
                <a16:creationId xmlns:a16="http://schemas.microsoft.com/office/drawing/2014/main" id="{7DC6D7CF-398E-4758-8A9E-0F25335C7015}"/>
              </a:ext>
            </a:extLst>
          </p:cNvPr>
          <p:cNvSpPr>
            <a:spLocks noGrp="1"/>
          </p:cNvSpPr>
          <p:nvPr>
            <p:ph sz="half" idx="1"/>
          </p:nvPr>
        </p:nvSpPr>
        <p:spPr>
          <a:xfrm>
            <a:off x="360000" y="1800000"/>
            <a:ext cx="5616000" cy="4351339"/>
          </a:xfrm>
        </p:spPr>
        <p:txBody>
          <a:bodyPr>
            <a:normAutofit/>
          </a:bodyPr>
          <a:lstStyle/>
          <a:p>
            <a:pPr marL="457200" indent="-457200">
              <a:buAutoNum type="arabicPeriod"/>
            </a:pPr>
            <a:r>
              <a:rPr lang="en-AU" dirty="0">
                <a:latin typeface="+mn-lt"/>
              </a:rPr>
              <a:t>Compliance with the principles and processes in the Guide</a:t>
            </a:r>
          </a:p>
          <a:p>
            <a:pPr marL="457200" indent="-457200">
              <a:buAutoNum type="arabicPeriod"/>
            </a:pPr>
            <a:r>
              <a:rPr lang="en-AU" dirty="0">
                <a:latin typeface="+mn-lt"/>
              </a:rPr>
              <a:t>Full and frank advice to Ministers </a:t>
            </a:r>
          </a:p>
          <a:p>
            <a:pPr marL="457200" indent="-457200">
              <a:buAutoNum type="arabicPeriod"/>
            </a:pPr>
            <a:r>
              <a:rPr lang="en-AU" dirty="0">
                <a:latin typeface="+mn-lt"/>
              </a:rPr>
              <a:t>Comply with mandatory requirements in relation to:</a:t>
            </a:r>
          </a:p>
          <a:p>
            <a:pPr marL="457200" indent="-457200">
              <a:buFont typeface="Arial" panose="020B0604020202020204" pitchFamily="34" charset="0"/>
              <a:buChar char="•"/>
            </a:pPr>
            <a:r>
              <a:rPr lang="en-AU" dirty="0">
                <a:latin typeface="+mn-lt"/>
              </a:rPr>
              <a:t>Planning and designing grant opportunities</a:t>
            </a:r>
          </a:p>
          <a:p>
            <a:pPr marL="457200" indent="-457200">
              <a:buFont typeface="Arial" panose="020B0604020202020204" pitchFamily="34" charset="0"/>
              <a:buChar char="•"/>
            </a:pPr>
            <a:r>
              <a:rPr lang="en-AU" dirty="0">
                <a:latin typeface="+mn-lt"/>
              </a:rPr>
              <a:t>Assessment and decision-making</a:t>
            </a:r>
          </a:p>
          <a:p>
            <a:pPr marL="457200" indent="-457200">
              <a:buFont typeface="Arial" panose="020B0604020202020204" pitchFamily="34" charset="0"/>
              <a:buChar char="•"/>
            </a:pPr>
            <a:r>
              <a:rPr lang="en-AU" dirty="0">
                <a:latin typeface="+mn-lt"/>
              </a:rPr>
              <a:t>Providing grants and publishing grant information</a:t>
            </a:r>
          </a:p>
          <a:p>
            <a:pPr marL="457200" indent="-457200">
              <a:buFont typeface="Arial" panose="020B0604020202020204" pitchFamily="34" charset="0"/>
              <a:buChar char="•"/>
            </a:pPr>
            <a:endParaRPr lang="en-AU" dirty="0"/>
          </a:p>
        </p:txBody>
      </p:sp>
      <p:pic>
        <p:nvPicPr>
          <p:cNvPr id="7" name="Picture 6" descr="Office worker using sticky notes">
            <a:extLst>
              <a:ext uri="{FF2B5EF4-FFF2-40B4-BE49-F238E27FC236}">
                <a16:creationId xmlns:a16="http://schemas.microsoft.com/office/drawing/2014/main" id="{CA727B74-3804-4026-99F1-990DC0891397}"/>
              </a:ext>
            </a:extLst>
          </p:cNvPr>
          <p:cNvPicPr>
            <a:picLocks noChangeAspect="1"/>
          </p:cNvPicPr>
          <p:nvPr/>
        </p:nvPicPr>
        <p:blipFill>
          <a:blip r:embed="rId3">
            <a:extLst>
              <a:ext uri="{28A0092B-C50C-407E-A947-70E740481C1C}">
                <a14:useLocalDpi xmlns:a14="http://schemas.microsoft.com/office/drawing/2010/main" val="0"/>
              </a:ext>
            </a:extLst>
          </a:blip>
          <a:srcRect l="6936" r="6936"/>
          <a:stretch/>
        </p:blipFill>
        <p:spPr>
          <a:xfrm>
            <a:off x="6216000" y="1800000"/>
            <a:ext cx="5616000" cy="4351339"/>
          </a:xfrm>
          <a:prstGeom prst="rect">
            <a:avLst/>
          </a:prstGeom>
          <a:noFill/>
        </p:spPr>
      </p:pic>
      <p:sp>
        <p:nvSpPr>
          <p:cNvPr id="5" name="Slide Number Placeholder 4">
            <a:extLst>
              <a:ext uri="{FF2B5EF4-FFF2-40B4-BE49-F238E27FC236}">
                <a16:creationId xmlns:a16="http://schemas.microsoft.com/office/drawing/2014/main" id="{4B84FFBF-4D6D-4277-9F1B-FC80346FE093}"/>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spTree>
    <p:extLst>
      <p:ext uri="{BB962C8B-B14F-4D97-AF65-F5344CB8AC3E}">
        <p14:creationId xmlns:p14="http://schemas.microsoft.com/office/powerpoint/2010/main" val="1599966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3C181-B34B-4837-92AD-9AC34D8B21C9}"/>
              </a:ext>
            </a:extLst>
          </p:cNvPr>
          <p:cNvSpPr>
            <a:spLocks noGrp="1"/>
          </p:cNvSpPr>
          <p:nvPr>
            <p:ph type="title"/>
          </p:nvPr>
        </p:nvSpPr>
        <p:spPr>
          <a:xfrm>
            <a:off x="360000" y="360000"/>
            <a:ext cx="9720000" cy="1009652"/>
          </a:xfrm>
        </p:spPr>
        <p:txBody>
          <a:bodyPr anchor="t">
            <a:normAutofit/>
          </a:bodyPr>
          <a:lstStyle/>
          <a:p>
            <a:r>
              <a:rPr lang="en-AU" dirty="0">
                <a:solidFill>
                  <a:schemeClr val="bg2"/>
                </a:solidFill>
                <a:latin typeface="+mj-lt"/>
              </a:rPr>
              <a:t>Ministerial staff</a:t>
            </a:r>
          </a:p>
        </p:txBody>
      </p:sp>
      <p:pic>
        <p:nvPicPr>
          <p:cNvPr id="7" name="Picture 6" descr="Paper files on the table">
            <a:extLst>
              <a:ext uri="{FF2B5EF4-FFF2-40B4-BE49-F238E27FC236}">
                <a16:creationId xmlns:a16="http://schemas.microsoft.com/office/drawing/2014/main" id="{005D2F8C-4B71-4BB5-8A7D-BCE9C83254F5}"/>
              </a:ext>
            </a:extLst>
          </p:cNvPr>
          <p:cNvPicPr>
            <a:picLocks noChangeAspect="1"/>
          </p:cNvPicPr>
          <p:nvPr/>
        </p:nvPicPr>
        <p:blipFill rotWithShape="1">
          <a:blip r:embed="rId3">
            <a:extLst>
              <a:ext uri="{28A0092B-C50C-407E-A947-70E740481C1C}">
                <a14:useLocalDpi xmlns:a14="http://schemas.microsoft.com/office/drawing/2010/main" val="0"/>
              </a:ext>
            </a:extLst>
          </a:blip>
          <a:srcRect l="7059" r="6466" b="-2"/>
          <a:stretch/>
        </p:blipFill>
        <p:spPr>
          <a:xfrm>
            <a:off x="360000" y="1800000"/>
            <a:ext cx="5616000" cy="4351339"/>
          </a:xfrm>
          <a:prstGeom prst="rect">
            <a:avLst/>
          </a:prstGeom>
          <a:noFill/>
        </p:spPr>
      </p:pic>
      <p:sp>
        <p:nvSpPr>
          <p:cNvPr id="3" name="Content Placeholder 2">
            <a:extLst>
              <a:ext uri="{FF2B5EF4-FFF2-40B4-BE49-F238E27FC236}">
                <a16:creationId xmlns:a16="http://schemas.microsoft.com/office/drawing/2014/main" id="{31C33552-4C52-4D05-A1CE-93441F0D7F7D}"/>
              </a:ext>
            </a:extLst>
          </p:cNvPr>
          <p:cNvSpPr>
            <a:spLocks noGrp="1"/>
          </p:cNvSpPr>
          <p:nvPr>
            <p:ph sz="half" idx="2"/>
          </p:nvPr>
        </p:nvSpPr>
        <p:spPr>
          <a:xfrm>
            <a:off x="6216000" y="1800000"/>
            <a:ext cx="5616000" cy="4351339"/>
          </a:xfrm>
        </p:spPr>
        <p:txBody>
          <a:bodyPr>
            <a:normAutofit/>
          </a:bodyPr>
          <a:lstStyle/>
          <a:p>
            <a:pPr marL="457200" indent="-457200">
              <a:buAutoNum type="arabicPeriod"/>
            </a:pPr>
            <a:r>
              <a:rPr lang="en-AU" dirty="0">
                <a:latin typeface="+mn-lt"/>
              </a:rPr>
              <a:t>Compliance with the Guide</a:t>
            </a:r>
          </a:p>
          <a:p>
            <a:pPr marL="457200" indent="-457200">
              <a:buAutoNum type="arabicPeriod"/>
            </a:pPr>
            <a:r>
              <a:rPr lang="en-AU" dirty="0">
                <a:latin typeface="+mn-lt"/>
              </a:rPr>
              <a:t>Mandatory requirements:</a:t>
            </a:r>
          </a:p>
          <a:p>
            <a:pPr marL="457200" indent="-457200">
              <a:buFont typeface="Arial" panose="020B0604020202020204" pitchFamily="34" charset="0"/>
              <a:buChar char="•"/>
            </a:pPr>
            <a:r>
              <a:rPr lang="en-AU" dirty="0">
                <a:latin typeface="+mn-lt"/>
              </a:rPr>
              <a:t>Put practices and procedures in place to ensure Ministerial involvement in grants administration is consistent with the key principles and requirements in the Guide</a:t>
            </a:r>
          </a:p>
          <a:p>
            <a:pPr marL="457200" indent="-457200">
              <a:buFont typeface="Arial" panose="020B0604020202020204" pitchFamily="34" charset="0"/>
              <a:buChar char="•"/>
            </a:pPr>
            <a:r>
              <a:rPr lang="en-AU" dirty="0">
                <a:latin typeface="+mn-lt"/>
              </a:rPr>
              <a:t>Where a Minister is the decision-maker, ensure that the decision is recorded in writing and records are managed in accordance with the </a:t>
            </a:r>
            <a:r>
              <a:rPr lang="en-AU" i="1" dirty="0">
                <a:latin typeface="+mn-lt"/>
              </a:rPr>
              <a:t>State Records Act 1998</a:t>
            </a:r>
            <a:r>
              <a:rPr lang="en-AU" dirty="0">
                <a:latin typeface="+mn-lt"/>
              </a:rPr>
              <a:t> (NSW).</a:t>
            </a:r>
          </a:p>
          <a:p>
            <a:pPr marL="457200" indent="-457200">
              <a:buAutoNum type="arabicPeriod"/>
            </a:pPr>
            <a:endParaRPr lang="en-AU" dirty="0"/>
          </a:p>
        </p:txBody>
      </p:sp>
      <p:sp>
        <p:nvSpPr>
          <p:cNvPr id="5" name="Slide Number Placeholder 4">
            <a:extLst>
              <a:ext uri="{FF2B5EF4-FFF2-40B4-BE49-F238E27FC236}">
                <a16:creationId xmlns:a16="http://schemas.microsoft.com/office/drawing/2014/main" id="{326A2DC2-0A51-4EC8-A632-1A47ED75983D}"/>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12</a:t>
            </a:fld>
            <a:endParaRPr lang="en-AU"/>
          </a:p>
        </p:txBody>
      </p:sp>
    </p:spTree>
    <p:extLst>
      <p:ext uri="{BB962C8B-B14F-4D97-AF65-F5344CB8AC3E}">
        <p14:creationId xmlns:p14="http://schemas.microsoft.com/office/powerpoint/2010/main" val="3846813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0599-BD7B-41E0-AF12-CED3BFB5EC21}"/>
              </a:ext>
            </a:extLst>
          </p:cNvPr>
          <p:cNvSpPr>
            <a:spLocks noGrp="1"/>
          </p:cNvSpPr>
          <p:nvPr>
            <p:ph type="ctrTitle"/>
          </p:nvPr>
        </p:nvSpPr>
        <p:spPr/>
        <p:txBody>
          <a:bodyPr/>
          <a:lstStyle/>
          <a:p>
            <a:r>
              <a:rPr lang="en-AU" dirty="0"/>
              <a:t>What is a grant?</a:t>
            </a:r>
          </a:p>
        </p:txBody>
      </p:sp>
      <p:sp>
        <p:nvSpPr>
          <p:cNvPr id="4" name="Footer Placeholder 3">
            <a:extLst>
              <a:ext uri="{FF2B5EF4-FFF2-40B4-BE49-F238E27FC236}">
                <a16:creationId xmlns:a16="http://schemas.microsoft.com/office/drawing/2014/main" id="{479BF401-7196-49A0-BB7E-16982DC33ED6}"/>
              </a:ext>
            </a:extLst>
          </p:cNvPr>
          <p:cNvSpPr>
            <a:spLocks noGrp="1"/>
          </p:cNvSpPr>
          <p:nvPr>
            <p:ph type="ftr" sz="quarter" idx="3"/>
          </p:nvPr>
        </p:nvSpPr>
        <p:spPr/>
        <p:txBody>
          <a:bodyPr/>
          <a:lstStyle/>
          <a:p>
            <a:r>
              <a:rPr lang="en-US" dirty="0"/>
              <a:t>Grants Administration Guide</a:t>
            </a:r>
            <a:endParaRPr lang="en-AU" dirty="0"/>
          </a:p>
        </p:txBody>
      </p:sp>
      <p:sp>
        <p:nvSpPr>
          <p:cNvPr id="5" name="Text Placeholder 4">
            <a:extLst>
              <a:ext uri="{FF2B5EF4-FFF2-40B4-BE49-F238E27FC236}">
                <a16:creationId xmlns:a16="http://schemas.microsoft.com/office/drawing/2014/main" id="{BE0444DE-22D7-4B72-AC2B-9FEA2704B780}"/>
              </a:ext>
            </a:extLst>
          </p:cNvPr>
          <p:cNvSpPr>
            <a:spLocks noGrp="1"/>
          </p:cNvSpPr>
          <p:nvPr>
            <p:ph type="body" sz="quarter" idx="11"/>
          </p:nvPr>
        </p:nvSpPr>
        <p:spPr/>
        <p:txBody>
          <a:bodyPr/>
          <a:lstStyle/>
          <a:p>
            <a:r>
              <a:rPr lang="en-AU" dirty="0"/>
              <a:t>3</a:t>
            </a:r>
          </a:p>
        </p:txBody>
      </p:sp>
    </p:spTree>
    <p:extLst>
      <p:ext uri="{BB962C8B-B14F-4D97-AF65-F5344CB8AC3E}">
        <p14:creationId xmlns:p14="http://schemas.microsoft.com/office/powerpoint/2010/main" val="2652089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76907-FD72-4898-B85C-5E3B89FF448F}"/>
              </a:ext>
            </a:extLst>
          </p:cNvPr>
          <p:cNvSpPr>
            <a:spLocks noGrp="1"/>
          </p:cNvSpPr>
          <p:nvPr>
            <p:ph type="title"/>
          </p:nvPr>
        </p:nvSpPr>
        <p:spPr>
          <a:xfrm>
            <a:off x="360000" y="360000"/>
            <a:ext cx="9720000" cy="1009652"/>
          </a:xfrm>
        </p:spPr>
        <p:txBody>
          <a:bodyPr anchor="t">
            <a:normAutofit/>
          </a:bodyPr>
          <a:lstStyle/>
          <a:p>
            <a:r>
              <a:rPr lang="en-AU" dirty="0">
                <a:solidFill>
                  <a:schemeClr val="bg2"/>
                </a:solidFill>
                <a:latin typeface="+mj-lt"/>
              </a:rPr>
              <a:t>Definition</a:t>
            </a:r>
          </a:p>
        </p:txBody>
      </p:sp>
      <p:sp>
        <p:nvSpPr>
          <p:cNvPr id="3" name="Content Placeholder 2">
            <a:extLst>
              <a:ext uri="{FF2B5EF4-FFF2-40B4-BE49-F238E27FC236}">
                <a16:creationId xmlns:a16="http://schemas.microsoft.com/office/drawing/2014/main" id="{7DC6D7CF-398E-4758-8A9E-0F25335C7015}"/>
              </a:ext>
            </a:extLst>
          </p:cNvPr>
          <p:cNvSpPr>
            <a:spLocks noGrp="1"/>
          </p:cNvSpPr>
          <p:nvPr>
            <p:ph sz="half" idx="1"/>
          </p:nvPr>
        </p:nvSpPr>
        <p:spPr>
          <a:xfrm>
            <a:off x="360000" y="1800000"/>
            <a:ext cx="5616000" cy="4351339"/>
          </a:xfrm>
        </p:spPr>
        <p:txBody>
          <a:bodyPr>
            <a:normAutofit/>
          </a:bodyPr>
          <a:lstStyle/>
          <a:p>
            <a:r>
              <a:rPr lang="en-AU" dirty="0">
                <a:solidFill>
                  <a:schemeClr val="tx2"/>
                </a:solidFill>
              </a:rPr>
              <a:t>A grant is an arrangement for the provision of financial assistance by the NSW Government (or on behalf of the NSW Government) whereby money: </a:t>
            </a:r>
          </a:p>
          <a:p>
            <a:pPr marL="342900" lvl="1" indent="-342900">
              <a:buFont typeface="Arial" panose="020B0604020202020204" pitchFamily="34" charset="0"/>
              <a:buChar char="•"/>
            </a:pPr>
            <a:r>
              <a:rPr lang="en-AU" b="0" dirty="0"/>
              <a:t>is paid to a grantee other than the NSW Government</a:t>
            </a:r>
          </a:p>
          <a:p>
            <a:pPr marL="342900" lvl="1" indent="-342900">
              <a:buFont typeface="Arial" panose="020B0604020202020204" pitchFamily="34" charset="0"/>
              <a:buChar char="•"/>
            </a:pPr>
            <a:r>
              <a:rPr lang="en-AU" b="0" dirty="0"/>
              <a:t>is intended to help address one or more of the NSW Government’s policy outcomes </a:t>
            </a:r>
          </a:p>
          <a:p>
            <a:pPr marL="342900" lvl="1" indent="-342900">
              <a:buFont typeface="Arial" panose="020B0604020202020204" pitchFamily="34" charset="0"/>
              <a:buChar char="•"/>
            </a:pPr>
            <a:r>
              <a:rPr lang="en-AU" b="0" dirty="0"/>
              <a:t>is intended to assist the grantee to achieve its objectives </a:t>
            </a:r>
          </a:p>
          <a:p>
            <a:pPr marL="342900" lvl="1" indent="-342900">
              <a:buFont typeface="Arial" panose="020B0604020202020204" pitchFamily="34" charset="0"/>
              <a:buChar char="•"/>
            </a:pPr>
            <a:r>
              <a:rPr lang="en-AU" b="0" dirty="0"/>
              <a:t>does not result in the return of goods or services by the grantee of an equivalent value to the NSW Government (i.e. it is a non-reciprocal exchange).</a:t>
            </a:r>
          </a:p>
        </p:txBody>
      </p:sp>
      <p:pic>
        <p:nvPicPr>
          <p:cNvPr id="7" name="Picture 6" descr="Office clerk searching for files">
            <a:extLst>
              <a:ext uri="{FF2B5EF4-FFF2-40B4-BE49-F238E27FC236}">
                <a16:creationId xmlns:a16="http://schemas.microsoft.com/office/drawing/2014/main" id="{CA727B74-3804-4026-99F1-990DC0891397}"/>
              </a:ext>
            </a:extLst>
          </p:cNvPr>
          <p:cNvPicPr>
            <a:picLocks noChangeAspect="1"/>
          </p:cNvPicPr>
          <p:nvPr/>
        </p:nvPicPr>
        <p:blipFill rotWithShape="1">
          <a:blip r:embed="rId3">
            <a:extLst>
              <a:ext uri="{28A0092B-C50C-407E-A947-70E740481C1C}">
                <a14:useLocalDpi xmlns:a14="http://schemas.microsoft.com/office/drawing/2010/main" val="0"/>
              </a:ext>
            </a:extLst>
          </a:blip>
          <a:srcRect r="3199" b="-3"/>
          <a:stretch/>
        </p:blipFill>
        <p:spPr>
          <a:xfrm>
            <a:off x="6216000" y="1800000"/>
            <a:ext cx="5616000" cy="4351339"/>
          </a:xfrm>
          <a:prstGeom prst="rect">
            <a:avLst/>
          </a:prstGeom>
          <a:noFill/>
        </p:spPr>
      </p:pic>
      <p:sp>
        <p:nvSpPr>
          <p:cNvPr id="5" name="Slide Number Placeholder 4">
            <a:extLst>
              <a:ext uri="{FF2B5EF4-FFF2-40B4-BE49-F238E27FC236}">
                <a16:creationId xmlns:a16="http://schemas.microsoft.com/office/drawing/2014/main" id="{4B84FFBF-4D6D-4277-9F1B-FC80346FE093}"/>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14</a:t>
            </a:fld>
            <a:endParaRPr lang="en-AU"/>
          </a:p>
        </p:txBody>
      </p:sp>
    </p:spTree>
    <p:extLst>
      <p:ext uri="{BB962C8B-B14F-4D97-AF65-F5344CB8AC3E}">
        <p14:creationId xmlns:p14="http://schemas.microsoft.com/office/powerpoint/2010/main" val="4169836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3C181-B34B-4837-92AD-9AC34D8B21C9}"/>
              </a:ext>
            </a:extLst>
          </p:cNvPr>
          <p:cNvSpPr>
            <a:spLocks noGrp="1"/>
          </p:cNvSpPr>
          <p:nvPr>
            <p:ph type="title"/>
          </p:nvPr>
        </p:nvSpPr>
        <p:spPr>
          <a:xfrm>
            <a:off x="360000" y="360000"/>
            <a:ext cx="9720000" cy="1009652"/>
          </a:xfrm>
        </p:spPr>
        <p:txBody>
          <a:bodyPr anchor="t">
            <a:normAutofit/>
          </a:bodyPr>
          <a:lstStyle/>
          <a:p>
            <a:r>
              <a:rPr lang="en-AU" dirty="0">
                <a:solidFill>
                  <a:schemeClr val="bg2"/>
                </a:solidFill>
                <a:latin typeface="+mj-lt"/>
              </a:rPr>
              <a:t>A grant does not include</a:t>
            </a:r>
          </a:p>
        </p:txBody>
      </p:sp>
      <p:sp>
        <p:nvSpPr>
          <p:cNvPr id="3" name="Content Placeholder 2">
            <a:extLst>
              <a:ext uri="{FF2B5EF4-FFF2-40B4-BE49-F238E27FC236}">
                <a16:creationId xmlns:a16="http://schemas.microsoft.com/office/drawing/2014/main" id="{31C33552-4C52-4D05-A1CE-93441F0D7F7D}"/>
              </a:ext>
            </a:extLst>
          </p:cNvPr>
          <p:cNvSpPr>
            <a:spLocks noGrp="1"/>
          </p:cNvSpPr>
          <p:nvPr>
            <p:ph sz="half" idx="2"/>
          </p:nvPr>
        </p:nvSpPr>
        <p:spPr>
          <a:xfrm>
            <a:off x="360000" y="1787300"/>
            <a:ext cx="5616000" cy="4351339"/>
          </a:xfrm>
        </p:spPr>
        <p:txBody>
          <a:bodyPr>
            <a:noAutofit/>
          </a:bodyPr>
          <a:lstStyle/>
          <a:p>
            <a:pPr marL="342900" indent="-342900">
              <a:buFont typeface="Arial" panose="020B0604020202020204" pitchFamily="34" charset="0"/>
              <a:buChar char="•"/>
            </a:pPr>
            <a:r>
              <a:rPr lang="en-AU" sz="1600" dirty="0"/>
              <a:t>the purchase of goods and services for the direct use or benefit of the NSW Government (i.e. procurement or tender) </a:t>
            </a:r>
          </a:p>
          <a:p>
            <a:pPr marL="342900" indent="-342900">
              <a:buFont typeface="Arial" panose="020B0604020202020204" pitchFamily="34" charset="0"/>
              <a:buChar char="•"/>
            </a:pPr>
            <a:r>
              <a:rPr lang="en-AU" sz="1600" dirty="0"/>
              <a:t>engaging another party to carry out work on behalf of the NSW Government (i.e. commissioning) </a:t>
            </a:r>
          </a:p>
          <a:p>
            <a:pPr marL="342900" indent="-342900">
              <a:buFont typeface="Arial" panose="020B0604020202020204" pitchFamily="34" charset="0"/>
              <a:buChar char="•"/>
            </a:pPr>
            <a:r>
              <a:rPr lang="en-AU" sz="1600" dirty="0"/>
              <a:t>a gift of public property </a:t>
            </a:r>
          </a:p>
          <a:p>
            <a:pPr marL="342900" indent="-342900">
              <a:buFont typeface="Arial" panose="020B0604020202020204" pitchFamily="34" charset="0"/>
              <a:buChar char="•"/>
            </a:pPr>
            <a:r>
              <a:rPr lang="en-AU" sz="1600" dirty="0"/>
              <a:t>ex gratia and act of grace payments made to persons who have suffered a financial or other detriment as a result of the workings of government </a:t>
            </a:r>
          </a:p>
          <a:p>
            <a:pPr marL="342900" indent="-342900">
              <a:buFont typeface="Arial" panose="020B0604020202020204" pitchFamily="34" charset="0"/>
              <a:buChar char="•"/>
            </a:pPr>
            <a:r>
              <a:rPr lang="en-AU" sz="1600" dirty="0"/>
              <a:t>a payment to a person of a benefit or an entitlement established by legislation </a:t>
            </a:r>
          </a:p>
          <a:p>
            <a:pPr marL="342900" indent="-342900">
              <a:buFont typeface="Arial" panose="020B0604020202020204" pitchFamily="34" charset="0"/>
              <a:buChar char="•"/>
            </a:pPr>
            <a:r>
              <a:rPr lang="en-AU" sz="1600" dirty="0"/>
              <a:t>an arrangement that is explicitly for the purpose of the transfer of funds and/or assets between NSW Government entities or SOCs</a:t>
            </a:r>
          </a:p>
        </p:txBody>
      </p:sp>
      <p:sp>
        <p:nvSpPr>
          <p:cNvPr id="5" name="Slide Number Placeholder 4">
            <a:extLst>
              <a:ext uri="{FF2B5EF4-FFF2-40B4-BE49-F238E27FC236}">
                <a16:creationId xmlns:a16="http://schemas.microsoft.com/office/drawing/2014/main" id="{326A2DC2-0A51-4EC8-A632-1A47ED75983D}"/>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a:t>
            </a:fld>
            <a:endParaRPr lang="en-AU"/>
          </a:p>
        </p:txBody>
      </p:sp>
      <p:sp>
        <p:nvSpPr>
          <p:cNvPr id="6" name="Content Placeholder 2">
            <a:extLst>
              <a:ext uri="{FF2B5EF4-FFF2-40B4-BE49-F238E27FC236}">
                <a16:creationId xmlns:a16="http://schemas.microsoft.com/office/drawing/2014/main" id="{F0FC55D3-AC6F-4FA9-8F4F-452574845D9A}"/>
              </a:ext>
            </a:extLst>
          </p:cNvPr>
          <p:cNvSpPr txBox="1">
            <a:spLocks/>
          </p:cNvSpPr>
          <p:nvPr/>
        </p:nvSpPr>
        <p:spPr>
          <a:xfrm>
            <a:off x="6216000" y="1800000"/>
            <a:ext cx="5616000" cy="4351339"/>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AU" sz="1600" dirty="0"/>
              <a:t>a tax concession or offset </a:t>
            </a:r>
          </a:p>
          <a:p>
            <a:pPr marL="342900" indent="-342900">
              <a:buFont typeface="Arial" panose="020B0604020202020204" pitchFamily="34" charset="0"/>
              <a:buChar char="•"/>
            </a:pPr>
            <a:r>
              <a:rPr lang="en-AU" sz="1600" dirty="0"/>
              <a:t>a loan provided on commercial</a:t>
            </a:r>
          </a:p>
          <a:p>
            <a:pPr marL="342900" indent="-342900">
              <a:buFont typeface="Arial" panose="020B0604020202020204" pitchFamily="34" charset="0"/>
              <a:buChar char="•"/>
            </a:pPr>
            <a:r>
              <a:rPr lang="en-AU" sz="1600" dirty="0"/>
              <a:t> a payment of remuneration, compensation or damages</a:t>
            </a:r>
          </a:p>
          <a:p>
            <a:pPr marL="342900" indent="-342900">
              <a:buFont typeface="Arial" panose="020B0604020202020204" pitchFamily="34" charset="0"/>
              <a:buChar char="•"/>
            </a:pPr>
            <a:r>
              <a:rPr lang="en-AU" sz="1600" dirty="0"/>
              <a:t>a payment from the Commonwealth where the NSW Government is used as an intermediary to distribute funds to other parts of government or to non-government entities </a:t>
            </a:r>
          </a:p>
          <a:p>
            <a:pPr marL="342900" indent="-342900">
              <a:buFont typeface="Arial" panose="020B0604020202020204" pitchFamily="34" charset="0"/>
              <a:buChar char="•"/>
            </a:pPr>
            <a:r>
              <a:rPr lang="en-AU" sz="1600" dirty="0"/>
              <a:t>a scholarship </a:t>
            </a:r>
          </a:p>
          <a:p>
            <a:pPr marL="342900" indent="-342900">
              <a:buFont typeface="Arial" panose="020B0604020202020204" pitchFamily="34" charset="0"/>
              <a:buChar char="•"/>
            </a:pPr>
            <a:r>
              <a:rPr lang="en-AU" sz="1600" dirty="0"/>
              <a:t>a sponsorship arrangement in which the NSW Government provides money to an organisation or individuals to carry out a particular event or activity in return for sponsorship rights.</a:t>
            </a:r>
          </a:p>
        </p:txBody>
      </p:sp>
    </p:spTree>
    <p:extLst>
      <p:ext uri="{BB962C8B-B14F-4D97-AF65-F5344CB8AC3E}">
        <p14:creationId xmlns:p14="http://schemas.microsoft.com/office/powerpoint/2010/main" val="775957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0599-BD7B-41E0-AF12-CED3BFB5EC21}"/>
              </a:ext>
            </a:extLst>
          </p:cNvPr>
          <p:cNvSpPr>
            <a:spLocks noGrp="1"/>
          </p:cNvSpPr>
          <p:nvPr>
            <p:ph type="ctrTitle"/>
          </p:nvPr>
        </p:nvSpPr>
        <p:spPr/>
        <p:txBody>
          <a:bodyPr/>
          <a:lstStyle/>
          <a:p>
            <a:r>
              <a:rPr lang="en-AU" dirty="0"/>
              <a:t>Key principles of grant administration</a:t>
            </a:r>
          </a:p>
        </p:txBody>
      </p:sp>
      <p:sp>
        <p:nvSpPr>
          <p:cNvPr id="4" name="Footer Placeholder 3">
            <a:extLst>
              <a:ext uri="{FF2B5EF4-FFF2-40B4-BE49-F238E27FC236}">
                <a16:creationId xmlns:a16="http://schemas.microsoft.com/office/drawing/2014/main" id="{479BF401-7196-49A0-BB7E-16982DC33ED6}"/>
              </a:ext>
            </a:extLst>
          </p:cNvPr>
          <p:cNvSpPr>
            <a:spLocks noGrp="1"/>
          </p:cNvSpPr>
          <p:nvPr>
            <p:ph type="ftr" sz="quarter" idx="3"/>
          </p:nvPr>
        </p:nvSpPr>
        <p:spPr/>
        <p:txBody>
          <a:bodyPr/>
          <a:lstStyle/>
          <a:p>
            <a:r>
              <a:rPr lang="en-US" dirty="0"/>
              <a:t>Grants Administration Guide</a:t>
            </a:r>
            <a:endParaRPr lang="en-AU" dirty="0"/>
          </a:p>
        </p:txBody>
      </p:sp>
      <p:sp>
        <p:nvSpPr>
          <p:cNvPr id="5" name="Text Placeholder 4">
            <a:extLst>
              <a:ext uri="{FF2B5EF4-FFF2-40B4-BE49-F238E27FC236}">
                <a16:creationId xmlns:a16="http://schemas.microsoft.com/office/drawing/2014/main" id="{BE0444DE-22D7-4B72-AC2B-9FEA2704B780}"/>
              </a:ext>
            </a:extLst>
          </p:cNvPr>
          <p:cNvSpPr>
            <a:spLocks noGrp="1"/>
          </p:cNvSpPr>
          <p:nvPr>
            <p:ph type="body" sz="quarter" idx="11"/>
          </p:nvPr>
        </p:nvSpPr>
        <p:spPr/>
        <p:txBody>
          <a:bodyPr/>
          <a:lstStyle/>
          <a:p>
            <a:r>
              <a:rPr lang="en-AU" dirty="0"/>
              <a:t>4</a:t>
            </a:r>
          </a:p>
        </p:txBody>
      </p:sp>
    </p:spTree>
    <p:extLst>
      <p:ext uri="{BB962C8B-B14F-4D97-AF65-F5344CB8AC3E}">
        <p14:creationId xmlns:p14="http://schemas.microsoft.com/office/powerpoint/2010/main" val="1727846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50539-7601-41B5-8C4D-04686F543B0C}"/>
              </a:ext>
            </a:extLst>
          </p:cNvPr>
          <p:cNvSpPr>
            <a:spLocks noGrp="1"/>
          </p:cNvSpPr>
          <p:nvPr>
            <p:ph type="title"/>
          </p:nvPr>
        </p:nvSpPr>
        <p:spPr>
          <a:xfrm>
            <a:off x="360000" y="360000"/>
            <a:ext cx="9720000" cy="1009652"/>
          </a:xfrm>
        </p:spPr>
        <p:txBody>
          <a:bodyPr vert="horz" lIns="0" tIns="0" rIns="0" bIns="0" rtlCol="0" anchor="t">
            <a:normAutofit/>
          </a:bodyPr>
          <a:lstStyle/>
          <a:p>
            <a:r>
              <a:rPr lang="en-US" kern="1200" dirty="0">
                <a:solidFill>
                  <a:schemeClr val="bg2"/>
                </a:solidFill>
                <a:latin typeface="+mj-lt"/>
                <a:ea typeface="+mj-ea"/>
                <a:cs typeface="+mj-cs"/>
              </a:rPr>
              <a:t>Key principles</a:t>
            </a:r>
          </a:p>
        </p:txBody>
      </p:sp>
      <p:sp>
        <p:nvSpPr>
          <p:cNvPr id="4" name="Slide Number Placeholder 3">
            <a:extLst>
              <a:ext uri="{FF2B5EF4-FFF2-40B4-BE49-F238E27FC236}">
                <a16:creationId xmlns:a16="http://schemas.microsoft.com/office/drawing/2014/main" id="{FF9D9E2B-1028-4954-882C-482FAA055857}"/>
              </a:ext>
            </a:extLst>
          </p:cNvPr>
          <p:cNvSpPr>
            <a:spLocks noGrp="1"/>
          </p:cNvSpPr>
          <p:nvPr>
            <p:ph type="sldNum" sz="quarter" idx="12"/>
          </p:nvPr>
        </p:nvSpPr>
        <p:spPr>
          <a:xfrm>
            <a:off x="11317458" y="6516000"/>
            <a:ext cx="490542"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17</a:t>
            </a:fld>
            <a:endParaRPr lang="en-AU"/>
          </a:p>
        </p:txBody>
      </p:sp>
      <p:sp>
        <p:nvSpPr>
          <p:cNvPr id="6" name="Hexagon 5">
            <a:extLst>
              <a:ext uri="{FF2B5EF4-FFF2-40B4-BE49-F238E27FC236}">
                <a16:creationId xmlns:a16="http://schemas.microsoft.com/office/drawing/2014/main" id="{FD36321D-3FBB-4D00-84BC-098EDC9E4C25}"/>
              </a:ext>
            </a:extLst>
          </p:cNvPr>
          <p:cNvSpPr/>
          <p:nvPr/>
        </p:nvSpPr>
        <p:spPr>
          <a:xfrm>
            <a:off x="2465099" y="4022927"/>
            <a:ext cx="2551337" cy="2213205"/>
          </a:xfrm>
          <a:prstGeom prst="hexagon">
            <a:avLst/>
          </a:prstGeom>
          <a:ln w="19050">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AU" sz="1800" dirty="0">
                <a:ln w="0"/>
                <a:solidFill>
                  <a:schemeClr val="accent1"/>
                </a:solidFill>
                <a:effectLst>
                  <a:outerShdw blurRad="38100" dist="25400" dir="5400000" algn="ctr" rotWithShape="0">
                    <a:srgbClr val="6E747A">
                      <a:alpha val="43000"/>
                    </a:srgbClr>
                  </a:outerShdw>
                </a:effectLst>
              </a:rPr>
              <a:t>Proportionality</a:t>
            </a:r>
          </a:p>
        </p:txBody>
      </p:sp>
      <p:sp>
        <p:nvSpPr>
          <p:cNvPr id="9" name="Hexagon 8">
            <a:extLst>
              <a:ext uri="{FF2B5EF4-FFF2-40B4-BE49-F238E27FC236}">
                <a16:creationId xmlns:a16="http://schemas.microsoft.com/office/drawing/2014/main" id="{93005E37-9C9C-46D6-A328-516795A851C0}"/>
              </a:ext>
            </a:extLst>
          </p:cNvPr>
          <p:cNvSpPr/>
          <p:nvPr/>
        </p:nvSpPr>
        <p:spPr>
          <a:xfrm>
            <a:off x="274322" y="2835073"/>
            <a:ext cx="2551337" cy="2213205"/>
          </a:xfrm>
          <a:prstGeom prst="hexagon">
            <a:avLst/>
          </a:prstGeom>
          <a:ln w="19050">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AU" sz="2000" dirty="0">
                <a:ln w="0"/>
                <a:solidFill>
                  <a:schemeClr val="accent1"/>
                </a:solidFill>
                <a:effectLst>
                  <a:outerShdw blurRad="38100" dist="25400" dir="5400000" algn="ctr" rotWithShape="0">
                    <a:srgbClr val="6E747A">
                      <a:alpha val="43000"/>
                    </a:srgbClr>
                  </a:outerShdw>
                </a:effectLst>
              </a:rPr>
              <a:t>Robust planning and design</a:t>
            </a:r>
          </a:p>
        </p:txBody>
      </p:sp>
      <p:sp>
        <p:nvSpPr>
          <p:cNvPr id="10" name="Hexagon 9">
            <a:extLst>
              <a:ext uri="{FF2B5EF4-FFF2-40B4-BE49-F238E27FC236}">
                <a16:creationId xmlns:a16="http://schemas.microsoft.com/office/drawing/2014/main" id="{F8780BF5-A26F-4378-AFAD-90AECDE795FF}"/>
              </a:ext>
            </a:extLst>
          </p:cNvPr>
          <p:cNvSpPr/>
          <p:nvPr/>
        </p:nvSpPr>
        <p:spPr>
          <a:xfrm>
            <a:off x="4655876" y="2835073"/>
            <a:ext cx="2551337" cy="2213205"/>
          </a:xfrm>
          <a:prstGeom prst="hexagon">
            <a:avLst/>
          </a:prstGeom>
          <a:ln w="19050">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AU" sz="2000" dirty="0">
                <a:ln w="0"/>
                <a:solidFill>
                  <a:schemeClr val="accent1"/>
                </a:solidFill>
                <a:effectLst>
                  <a:outerShdw blurRad="38100" dist="25400" dir="5400000" algn="ctr" rotWithShape="0">
                    <a:srgbClr val="6E747A">
                      <a:alpha val="43000"/>
                    </a:srgbClr>
                  </a:outerShdw>
                </a:effectLst>
              </a:rPr>
              <a:t>Outcomes orientation</a:t>
            </a:r>
          </a:p>
          <a:p>
            <a:pPr algn="ctr"/>
            <a:endParaRPr lang="en-AU" dirty="0">
              <a:ln w="0"/>
              <a:solidFill>
                <a:schemeClr val="accent1"/>
              </a:solidFill>
              <a:effectLst>
                <a:outerShdw blurRad="38100" dist="25400" dir="5400000" algn="ctr" rotWithShape="0">
                  <a:srgbClr val="6E747A">
                    <a:alpha val="43000"/>
                  </a:srgbClr>
                </a:outerShdw>
              </a:effectLst>
            </a:endParaRPr>
          </a:p>
        </p:txBody>
      </p:sp>
      <p:sp>
        <p:nvSpPr>
          <p:cNvPr id="11" name="Hexagon 10">
            <a:extLst>
              <a:ext uri="{FF2B5EF4-FFF2-40B4-BE49-F238E27FC236}">
                <a16:creationId xmlns:a16="http://schemas.microsoft.com/office/drawing/2014/main" id="{90B7E9C0-A787-4C8C-A512-CDEB6CD8473D}"/>
              </a:ext>
            </a:extLst>
          </p:cNvPr>
          <p:cNvSpPr/>
          <p:nvPr/>
        </p:nvSpPr>
        <p:spPr>
          <a:xfrm>
            <a:off x="6846652" y="1608994"/>
            <a:ext cx="2551337" cy="2213205"/>
          </a:xfrm>
          <a:prstGeom prst="hexagon">
            <a:avLst/>
          </a:prstGeom>
          <a:ln w="19050">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AU" sz="2000" dirty="0">
                <a:ln w="0"/>
                <a:solidFill>
                  <a:schemeClr val="accent1"/>
                </a:solidFill>
                <a:effectLst>
                  <a:outerShdw blurRad="38100" dist="25400" dir="5400000" algn="ctr" rotWithShape="0">
                    <a:srgbClr val="6E747A">
                      <a:alpha val="43000"/>
                    </a:srgbClr>
                  </a:outerShdw>
                </a:effectLst>
              </a:rPr>
              <a:t>Value for money</a:t>
            </a:r>
          </a:p>
        </p:txBody>
      </p:sp>
      <p:sp>
        <p:nvSpPr>
          <p:cNvPr id="12" name="Hexagon 11">
            <a:extLst>
              <a:ext uri="{FF2B5EF4-FFF2-40B4-BE49-F238E27FC236}">
                <a16:creationId xmlns:a16="http://schemas.microsoft.com/office/drawing/2014/main" id="{F2015DB8-36F9-4E26-9C63-7CA6455ED217}"/>
              </a:ext>
            </a:extLst>
          </p:cNvPr>
          <p:cNvSpPr/>
          <p:nvPr/>
        </p:nvSpPr>
        <p:spPr>
          <a:xfrm>
            <a:off x="9037430" y="2815960"/>
            <a:ext cx="2551337" cy="2213205"/>
          </a:xfrm>
          <a:prstGeom prst="hexagon">
            <a:avLst/>
          </a:prstGeom>
          <a:ln w="19050">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AU" sz="2000" dirty="0">
                <a:ln w="0"/>
                <a:solidFill>
                  <a:schemeClr val="accent1"/>
                </a:solidFill>
                <a:effectLst>
                  <a:outerShdw blurRad="38100" dist="25400" dir="5400000" algn="ctr" rotWithShape="0">
                    <a:srgbClr val="6E747A">
                      <a:alpha val="43000"/>
                    </a:srgbClr>
                  </a:outerShdw>
                </a:effectLst>
              </a:rPr>
              <a:t>Probity and transparency</a:t>
            </a:r>
          </a:p>
        </p:txBody>
      </p:sp>
      <p:sp>
        <p:nvSpPr>
          <p:cNvPr id="13" name="Hexagon 12">
            <a:extLst>
              <a:ext uri="{FF2B5EF4-FFF2-40B4-BE49-F238E27FC236}">
                <a16:creationId xmlns:a16="http://schemas.microsoft.com/office/drawing/2014/main" id="{4F7713DE-63DB-49C4-BA57-9E7F6B7CEABC}"/>
              </a:ext>
            </a:extLst>
          </p:cNvPr>
          <p:cNvSpPr/>
          <p:nvPr/>
        </p:nvSpPr>
        <p:spPr>
          <a:xfrm>
            <a:off x="2427589" y="1632821"/>
            <a:ext cx="2551337" cy="2213205"/>
          </a:xfrm>
          <a:prstGeom prst="hexagon">
            <a:avLst/>
          </a:prstGeom>
          <a:ln w="19050">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AU" sz="1900" dirty="0">
                <a:ln w="0"/>
                <a:solidFill>
                  <a:schemeClr val="accent1"/>
                </a:solidFill>
                <a:effectLst>
                  <a:outerShdw blurRad="38100" dist="25400" dir="5400000" algn="ctr" rotWithShape="0">
                    <a:srgbClr val="6E747A">
                      <a:alpha val="43000"/>
                    </a:srgbClr>
                  </a:outerShdw>
                </a:effectLst>
              </a:rPr>
              <a:t>Collaboration</a:t>
            </a:r>
            <a:r>
              <a:rPr lang="en-AU" sz="2000" dirty="0">
                <a:ln w="0"/>
                <a:solidFill>
                  <a:schemeClr val="accent1"/>
                </a:solidFill>
                <a:effectLst>
                  <a:outerShdw blurRad="38100" dist="25400" dir="5400000" algn="ctr" rotWithShape="0">
                    <a:srgbClr val="6E747A">
                      <a:alpha val="43000"/>
                    </a:srgbClr>
                  </a:outerShdw>
                </a:effectLst>
              </a:rPr>
              <a:t> and partnership</a:t>
            </a:r>
          </a:p>
        </p:txBody>
      </p:sp>
      <p:sp>
        <p:nvSpPr>
          <p:cNvPr id="14" name="Hexagon 13">
            <a:extLst>
              <a:ext uri="{FF2B5EF4-FFF2-40B4-BE49-F238E27FC236}">
                <a16:creationId xmlns:a16="http://schemas.microsoft.com/office/drawing/2014/main" id="{069F239E-7707-43E1-B1AB-188C2F6EFA05}"/>
              </a:ext>
            </a:extLst>
          </p:cNvPr>
          <p:cNvSpPr/>
          <p:nvPr/>
        </p:nvSpPr>
        <p:spPr>
          <a:xfrm>
            <a:off x="6838321" y="4022926"/>
            <a:ext cx="2551337" cy="2213205"/>
          </a:xfrm>
          <a:prstGeom prst="hexagon">
            <a:avLst/>
          </a:prstGeom>
          <a:ln w="19050">
            <a:solidFill>
              <a:schemeClr val="tx2"/>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AU" sz="2000" dirty="0">
                <a:ln w="0"/>
                <a:solidFill>
                  <a:schemeClr val="accent1"/>
                </a:solidFill>
                <a:effectLst>
                  <a:outerShdw blurRad="38100" dist="25400" dir="5400000" algn="ctr" rotWithShape="0">
                    <a:srgbClr val="6E747A">
                      <a:alpha val="43000"/>
                    </a:srgbClr>
                  </a:outerShdw>
                </a:effectLst>
              </a:rPr>
              <a:t>Governance and </a:t>
            </a:r>
            <a:r>
              <a:rPr lang="en-AU" sz="1800" dirty="0">
                <a:ln w="0"/>
                <a:solidFill>
                  <a:schemeClr val="accent1"/>
                </a:solidFill>
                <a:effectLst>
                  <a:outerShdw blurRad="38100" dist="25400" dir="5400000" algn="ctr" rotWithShape="0">
                    <a:srgbClr val="6E747A">
                      <a:alpha val="43000"/>
                    </a:srgbClr>
                  </a:outerShdw>
                </a:effectLst>
              </a:rPr>
              <a:t>accountability</a:t>
            </a:r>
          </a:p>
        </p:txBody>
      </p:sp>
    </p:spTree>
    <p:extLst>
      <p:ext uri="{BB962C8B-B14F-4D97-AF65-F5344CB8AC3E}">
        <p14:creationId xmlns:p14="http://schemas.microsoft.com/office/powerpoint/2010/main" val="355336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659F-23FC-44FB-8DE6-2312C68DEE7E}"/>
              </a:ext>
            </a:extLst>
          </p:cNvPr>
          <p:cNvSpPr>
            <a:spLocks noGrp="1"/>
          </p:cNvSpPr>
          <p:nvPr>
            <p:ph type="title"/>
          </p:nvPr>
        </p:nvSpPr>
        <p:spPr/>
        <p:txBody>
          <a:bodyPr/>
          <a:lstStyle/>
          <a:p>
            <a:r>
              <a:rPr lang="en-AU" dirty="0">
                <a:solidFill>
                  <a:schemeClr val="bg2"/>
                </a:solidFill>
                <a:latin typeface="+mj-lt"/>
              </a:rPr>
              <a:t>1. Robust planning and design</a:t>
            </a:r>
          </a:p>
        </p:txBody>
      </p:sp>
      <p:sp>
        <p:nvSpPr>
          <p:cNvPr id="4" name="Slide Number Placeholder 3">
            <a:extLst>
              <a:ext uri="{FF2B5EF4-FFF2-40B4-BE49-F238E27FC236}">
                <a16:creationId xmlns:a16="http://schemas.microsoft.com/office/drawing/2014/main" id="{4CB5EDDD-4ADB-4B76-BCE0-CFEDE677A66C}"/>
              </a:ext>
            </a:extLst>
          </p:cNvPr>
          <p:cNvSpPr>
            <a:spLocks noGrp="1"/>
          </p:cNvSpPr>
          <p:nvPr>
            <p:ph type="sldNum" sz="quarter" idx="12"/>
          </p:nvPr>
        </p:nvSpPr>
        <p:spPr/>
        <p:txBody>
          <a:bodyPr/>
          <a:lstStyle/>
          <a:p>
            <a:fld id="{10A01DC5-1685-4615-8240-15192985C6A2}" type="slidenum">
              <a:rPr lang="en-AU" smtClean="0"/>
              <a:t>18</a:t>
            </a:fld>
            <a:endParaRPr lang="en-AU"/>
          </a:p>
        </p:txBody>
      </p:sp>
      <p:sp>
        <p:nvSpPr>
          <p:cNvPr id="5" name="Content Placeholder 2">
            <a:extLst>
              <a:ext uri="{FF2B5EF4-FFF2-40B4-BE49-F238E27FC236}">
                <a16:creationId xmlns:a16="http://schemas.microsoft.com/office/drawing/2014/main" id="{DAFD603E-4128-4FB0-B4B0-EABE01804678}"/>
              </a:ext>
            </a:extLst>
          </p:cNvPr>
          <p:cNvSpPr txBox="1">
            <a:spLocks/>
          </p:cNvSpPr>
          <p:nvPr/>
        </p:nvSpPr>
        <p:spPr>
          <a:xfrm>
            <a:off x="360000" y="1284514"/>
            <a:ext cx="11472000" cy="4866825"/>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latin typeface="+mn-lt"/>
            </a:endParaRPr>
          </a:p>
        </p:txBody>
      </p:sp>
      <p:pic>
        <p:nvPicPr>
          <p:cNvPr id="6" name="Picture 5" descr="A group of people discussing work in conference room meeting">
            <a:extLst>
              <a:ext uri="{FF2B5EF4-FFF2-40B4-BE49-F238E27FC236}">
                <a16:creationId xmlns:a16="http://schemas.microsoft.com/office/drawing/2014/main" id="{DFAE6C03-066F-4591-B1C2-FD5FDA783F76}"/>
              </a:ext>
            </a:extLst>
          </p:cNvPr>
          <p:cNvPicPr>
            <a:picLocks noChangeAspect="1"/>
          </p:cNvPicPr>
          <p:nvPr/>
        </p:nvPicPr>
        <p:blipFill rotWithShape="1">
          <a:blip r:embed="rId3">
            <a:extLst>
              <a:ext uri="{28A0092B-C50C-407E-A947-70E740481C1C}">
                <a14:useLocalDpi xmlns:a14="http://schemas.microsoft.com/office/drawing/2010/main" val="0"/>
              </a:ext>
            </a:extLst>
          </a:blip>
          <a:srcRect l="8050" r="5799" b="-1"/>
          <a:stretch/>
        </p:blipFill>
        <p:spPr>
          <a:xfrm>
            <a:off x="360000" y="1542256"/>
            <a:ext cx="5616000" cy="4351339"/>
          </a:xfrm>
          <a:prstGeom prst="rect">
            <a:avLst/>
          </a:prstGeom>
          <a:noFill/>
        </p:spPr>
      </p:pic>
      <p:sp>
        <p:nvSpPr>
          <p:cNvPr id="8" name="Content Placeholder 2">
            <a:extLst>
              <a:ext uri="{FF2B5EF4-FFF2-40B4-BE49-F238E27FC236}">
                <a16:creationId xmlns:a16="http://schemas.microsoft.com/office/drawing/2014/main" id="{CBD9A82C-BB9D-47C7-9241-8CF1EC0DBE6A}"/>
              </a:ext>
            </a:extLst>
          </p:cNvPr>
          <p:cNvSpPr txBox="1">
            <a:spLocks/>
          </p:cNvSpPr>
          <p:nvPr/>
        </p:nvSpPr>
        <p:spPr>
          <a:xfrm>
            <a:off x="6292714" y="1542256"/>
            <a:ext cx="5539286" cy="4866825"/>
          </a:xfrm>
          <a:prstGeom prst="rect">
            <a:avLst/>
          </a:prstGeom>
        </p:spPr>
        <p:txBody>
          <a:bodyPr vert="horz" lIns="0" tIns="0" rIns="0" bIns="0" rtlCol="0">
            <a:normAutofit lnSpcReduction="10000"/>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2"/>
                </a:solidFill>
                <a:latin typeface="+mn-lt"/>
              </a:rPr>
              <a:t>Grants should meet identified needs. </a:t>
            </a:r>
          </a:p>
          <a:p>
            <a:r>
              <a:rPr lang="en-US" sz="2400" dirty="0">
                <a:latin typeface="+mn-lt"/>
              </a:rPr>
              <a:t>In your planning, consider:</a:t>
            </a:r>
          </a:p>
          <a:p>
            <a:pPr marL="457200" lvl="3" indent="-457200"/>
            <a:r>
              <a:rPr lang="en-US" sz="2400" dirty="0">
                <a:latin typeface="+mn-lt"/>
              </a:rPr>
              <a:t>is a grant the best vehicle to achieve policy objectives?</a:t>
            </a:r>
          </a:p>
          <a:p>
            <a:pPr marL="457200" lvl="3" indent="-457200"/>
            <a:r>
              <a:rPr lang="en-US" sz="2400" dirty="0">
                <a:latin typeface="+mn-lt"/>
              </a:rPr>
              <a:t>the rationale for the grant</a:t>
            </a:r>
          </a:p>
          <a:p>
            <a:pPr marL="457200" lvl="3" indent="-457200"/>
            <a:r>
              <a:rPr lang="en-US" sz="2400" dirty="0"/>
              <a:t>co-design opportunities with grantees and stakeholders</a:t>
            </a:r>
          </a:p>
          <a:p>
            <a:pPr marL="457200" lvl="3" indent="-457200"/>
            <a:r>
              <a:rPr lang="en-US" sz="2400" dirty="0"/>
              <a:t>c</a:t>
            </a:r>
            <a:r>
              <a:rPr lang="en-US" sz="2400" dirty="0">
                <a:latin typeface="+mn-lt"/>
              </a:rPr>
              <a:t>osts and benefits</a:t>
            </a:r>
          </a:p>
          <a:p>
            <a:pPr marL="457200" lvl="3" indent="-457200"/>
            <a:r>
              <a:rPr lang="en-US" sz="2400" dirty="0"/>
              <a:t>taxation/accounting treatments</a:t>
            </a:r>
          </a:p>
          <a:p>
            <a:pPr marL="457200" lvl="3" indent="-457200"/>
            <a:r>
              <a:rPr lang="en-US" sz="2400" dirty="0">
                <a:latin typeface="+mn-lt"/>
              </a:rPr>
              <a:t>commercial considerations</a:t>
            </a:r>
          </a:p>
          <a:p>
            <a:pPr marL="457200" lvl="3" indent="-457200"/>
            <a:r>
              <a:rPr lang="en-US" sz="2400" dirty="0"/>
              <a:t>management issues (e.g. risk management).</a:t>
            </a:r>
            <a:endParaRPr lang="en-US" sz="2000" dirty="0">
              <a:latin typeface="+mn-lt"/>
            </a:endParaRPr>
          </a:p>
        </p:txBody>
      </p:sp>
    </p:spTree>
    <p:extLst>
      <p:ext uri="{BB962C8B-B14F-4D97-AF65-F5344CB8AC3E}">
        <p14:creationId xmlns:p14="http://schemas.microsoft.com/office/powerpoint/2010/main" val="1053360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659F-23FC-44FB-8DE6-2312C68DEE7E}"/>
              </a:ext>
            </a:extLst>
          </p:cNvPr>
          <p:cNvSpPr>
            <a:spLocks noGrp="1"/>
          </p:cNvSpPr>
          <p:nvPr>
            <p:ph type="title"/>
          </p:nvPr>
        </p:nvSpPr>
        <p:spPr>
          <a:xfrm>
            <a:off x="360000" y="360000"/>
            <a:ext cx="9720000" cy="1009652"/>
          </a:xfrm>
        </p:spPr>
        <p:txBody>
          <a:bodyPr vert="horz" lIns="0" tIns="0" rIns="0" bIns="0" rtlCol="0" anchor="t">
            <a:normAutofit/>
          </a:bodyPr>
          <a:lstStyle/>
          <a:p>
            <a:r>
              <a:rPr lang="en-US" kern="1200" dirty="0">
                <a:solidFill>
                  <a:schemeClr val="bg2"/>
                </a:solidFill>
                <a:latin typeface="+mn-lt"/>
                <a:ea typeface="+mj-ea"/>
                <a:cs typeface="+mj-cs"/>
              </a:rPr>
              <a:t>2. Collaboration and partnership</a:t>
            </a:r>
          </a:p>
        </p:txBody>
      </p:sp>
      <p:sp>
        <p:nvSpPr>
          <p:cNvPr id="6" name="Content Placeholder 2">
            <a:extLst>
              <a:ext uri="{FF2B5EF4-FFF2-40B4-BE49-F238E27FC236}">
                <a16:creationId xmlns:a16="http://schemas.microsoft.com/office/drawing/2014/main" id="{C3C04BEF-ED67-4F32-84A1-EFC692C288B4}"/>
              </a:ext>
            </a:extLst>
          </p:cNvPr>
          <p:cNvSpPr txBox="1">
            <a:spLocks/>
          </p:cNvSpPr>
          <p:nvPr/>
        </p:nvSpPr>
        <p:spPr>
          <a:xfrm>
            <a:off x="360000" y="1800000"/>
            <a:ext cx="5616000" cy="4351339"/>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latin typeface="+mn-lt"/>
              </a:rPr>
              <a:t>Plan early to ensure that grants are fit for purpose and address identified stakeholder needs.</a:t>
            </a:r>
          </a:p>
          <a:p>
            <a:pPr marL="457200" indent="-457200">
              <a:buFont typeface="Arial" panose="020B0604020202020204" pitchFamily="34" charset="0"/>
              <a:buChar char="•"/>
            </a:pPr>
            <a:r>
              <a:rPr lang="en-US" dirty="0">
                <a:latin typeface="+mn-lt"/>
              </a:rPr>
              <a:t>Consider the interaction of grants with other funded opportunities.</a:t>
            </a:r>
          </a:p>
          <a:p>
            <a:pPr marL="457200" indent="-457200">
              <a:buFont typeface="Arial" panose="020B0604020202020204" pitchFamily="34" charset="0"/>
              <a:buChar char="•"/>
            </a:pPr>
            <a:r>
              <a:rPr lang="en-US" dirty="0">
                <a:latin typeface="+mn-lt"/>
              </a:rPr>
              <a:t>Collaborate with other agencies and levels of government to ensure clear lines of responsibility.</a:t>
            </a:r>
          </a:p>
          <a:p>
            <a:pPr marL="457200" indent="-457200">
              <a:buFont typeface="Arial" panose="020B0604020202020204" pitchFamily="34" charset="0"/>
              <a:buChar char="•"/>
            </a:pPr>
            <a:r>
              <a:rPr lang="en-US" dirty="0">
                <a:latin typeface="+mn-lt"/>
              </a:rPr>
              <a:t>Consult to identify and address risks – this will improve the design and delivery of grants.  </a:t>
            </a:r>
          </a:p>
          <a:p>
            <a:pPr marL="457200" indent="-457200">
              <a:buFont typeface="Arial" panose="020B0604020202020204" pitchFamily="34" charset="0"/>
              <a:buChar char="•"/>
            </a:pPr>
            <a:endParaRPr lang="en-US" dirty="0">
              <a:latin typeface="+mn-lt"/>
            </a:endParaRP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7" name="Picture 6" descr="Happy team members">
            <a:extLst>
              <a:ext uri="{FF2B5EF4-FFF2-40B4-BE49-F238E27FC236}">
                <a16:creationId xmlns:a16="http://schemas.microsoft.com/office/drawing/2014/main" id="{CD537B15-CA72-4707-A6E8-F5F519BAB46B}"/>
              </a:ext>
            </a:extLst>
          </p:cNvPr>
          <p:cNvPicPr>
            <a:picLocks noChangeAspect="1"/>
          </p:cNvPicPr>
          <p:nvPr/>
        </p:nvPicPr>
        <p:blipFill rotWithShape="1">
          <a:blip r:embed="rId3">
            <a:extLst>
              <a:ext uri="{28A0092B-C50C-407E-A947-70E740481C1C}">
                <a14:useLocalDpi xmlns:a14="http://schemas.microsoft.com/office/drawing/2010/main" val="0"/>
              </a:ext>
            </a:extLst>
          </a:blip>
          <a:srcRect l="6094" r="7755" b="-1"/>
          <a:stretch/>
        </p:blipFill>
        <p:spPr>
          <a:xfrm>
            <a:off x="6216000" y="1800000"/>
            <a:ext cx="5616000" cy="4351339"/>
          </a:xfrm>
          <a:prstGeom prst="rect">
            <a:avLst/>
          </a:prstGeom>
          <a:noFill/>
        </p:spPr>
      </p:pic>
      <p:sp>
        <p:nvSpPr>
          <p:cNvPr id="4" name="Slide Number Placeholder 3">
            <a:extLst>
              <a:ext uri="{FF2B5EF4-FFF2-40B4-BE49-F238E27FC236}">
                <a16:creationId xmlns:a16="http://schemas.microsoft.com/office/drawing/2014/main" id="{4CB5EDDD-4ADB-4B76-BCE0-CFEDE677A66C}"/>
              </a:ext>
            </a:extLst>
          </p:cNvPr>
          <p:cNvSpPr>
            <a:spLocks noGrp="1"/>
          </p:cNvSpPr>
          <p:nvPr>
            <p:ph type="sldNum" sz="quarter" idx="12"/>
          </p:nvPr>
        </p:nvSpPr>
        <p:spPr>
          <a:xfrm>
            <a:off x="11317458" y="6516000"/>
            <a:ext cx="490542"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19</a:t>
            </a:fld>
            <a:endParaRPr lang="en-AU"/>
          </a:p>
        </p:txBody>
      </p:sp>
      <p:sp>
        <p:nvSpPr>
          <p:cNvPr id="5" name="Content Placeholder 2">
            <a:extLst>
              <a:ext uri="{FF2B5EF4-FFF2-40B4-BE49-F238E27FC236}">
                <a16:creationId xmlns:a16="http://schemas.microsoft.com/office/drawing/2014/main" id="{DAFD603E-4128-4FB0-B4B0-EABE01804678}"/>
              </a:ext>
            </a:extLst>
          </p:cNvPr>
          <p:cNvSpPr txBox="1">
            <a:spLocks/>
          </p:cNvSpPr>
          <p:nvPr/>
        </p:nvSpPr>
        <p:spPr>
          <a:xfrm>
            <a:off x="360000" y="1284514"/>
            <a:ext cx="11472000" cy="4866825"/>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3482263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6211B-55F5-48FC-9C0F-D39E8EDA71F0}"/>
              </a:ext>
            </a:extLst>
          </p:cNvPr>
          <p:cNvSpPr>
            <a:spLocks noGrp="1"/>
          </p:cNvSpPr>
          <p:nvPr>
            <p:ph type="title"/>
          </p:nvPr>
        </p:nvSpPr>
        <p:spPr/>
        <p:txBody>
          <a:bodyPr/>
          <a:lstStyle/>
          <a:p>
            <a:r>
              <a:rPr lang="en-US" dirty="0"/>
              <a:t>Contents </a:t>
            </a:r>
            <a:endParaRPr lang="en-AU" dirty="0"/>
          </a:p>
        </p:txBody>
      </p:sp>
      <p:graphicFrame>
        <p:nvGraphicFramePr>
          <p:cNvPr id="6" name="Table 6">
            <a:extLst>
              <a:ext uri="{FF2B5EF4-FFF2-40B4-BE49-F238E27FC236}">
                <a16:creationId xmlns:a16="http://schemas.microsoft.com/office/drawing/2014/main" id="{B987BE5E-0801-4903-A09B-BD33824ABE7B}"/>
              </a:ext>
            </a:extLst>
          </p:cNvPr>
          <p:cNvGraphicFramePr>
            <a:graphicFrameLocks noGrp="1"/>
          </p:cNvGraphicFramePr>
          <p:nvPr>
            <p:ph type="tbl" sz="quarter" idx="13"/>
            <p:extLst>
              <p:ext uri="{D42A27DB-BD31-4B8C-83A1-F6EECF244321}">
                <p14:modId xmlns:p14="http://schemas.microsoft.com/office/powerpoint/2010/main" val="965495372"/>
              </p:ext>
            </p:extLst>
          </p:nvPr>
        </p:nvGraphicFramePr>
        <p:xfrm>
          <a:off x="456779" y="2000091"/>
          <a:ext cx="11143038" cy="4348460"/>
        </p:xfrm>
        <a:graphic>
          <a:graphicData uri="http://schemas.openxmlformats.org/drawingml/2006/table">
            <a:tbl>
              <a:tblPr firstRow="1">
                <a:tableStyleId>{5C22544A-7EE6-4342-B048-85BDC9FD1C3A}</a:tableStyleId>
              </a:tblPr>
              <a:tblGrid>
                <a:gridCol w="4402000">
                  <a:extLst>
                    <a:ext uri="{9D8B030D-6E8A-4147-A177-3AD203B41FA5}">
                      <a16:colId xmlns:a16="http://schemas.microsoft.com/office/drawing/2014/main" val="383876704"/>
                    </a:ext>
                  </a:extLst>
                </a:gridCol>
                <a:gridCol w="6741038">
                  <a:extLst>
                    <a:ext uri="{9D8B030D-6E8A-4147-A177-3AD203B41FA5}">
                      <a16:colId xmlns:a16="http://schemas.microsoft.com/office/drawing/2014/main" val="561543118"/>
                    </a:ext>
                  </a:extLst>
                </a:gridCol>
              </a:tblGrid>
              <a:tr h="434846">
                <a:tc>
                  <a:txBody>
                    <a:bodyPr/>
                    <a:lstStyle/>
                    <a:p>
                      <a:pPr marL="342900" indent="-342900" algn="l">
                        <a:buAutoNum type="arabicPeriod"/>
                      </a:pPr>
                      <a:r>
                        <a:rPr lang="en-US" dirty="0">
                          <a:solidFill>
                            <a:schemeClr val="tx1"/>
                          </a:solidFill>
                        </a:rPr>
                        <a:t>Overview</a:t>
                      </a:r>
                      <a:endParaRPr lang="en-AU"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dirty="0">
                          <a:solidFill>
                            <a:schemeClr val="tx1"/>
                          </a:solidFill>
                        </a:rPr>
                        <a:t>4. Key principles of grants administration</a:t>
                      </a:r>
                      <a:endParaRPr lang="en-AU"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2666548"/>
                  </a:ext>
                </a:extLst>
              </a:tr>
              <a:tr h="434846">
                <a:tc>
                  <a:txBody>
                    <a:bodyPr/>
                    <a:lstStyle/>
                    <a:p>
                      <a:pPr algn="l"/>
                      <a:r>
                        <a:rPr lang="en-US" dirty="0">
                          <a:solidFill>
                            <a:schemeClr val="tx1"/>
                          </a:solidFill>
                        </a:rPr>
                        <a:t>What does the Guide cover?</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solidFill>
                            <a:schemeClr val="tx1"/>
                          </a:solidFill>
                        </a:rPr>
                        <a:t>Seven key principles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83850"/>
                  </a:ext>
                </a:extLst>
              </a:tr>
              <a:tr h="43484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solidFill>
                            <a:schemeClr val="tx1"/>
                          </a:solidFill>
                        </a:rPr>
                        <a:t>Compliance with the Guide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chemeClr val="tx1"/>
                          </a:solidFill>
                          <a:effectLst/>
                          <a:uLnTx/>
                          <a:uFillTx/>
                          <a:latin typeface="Public Sans Light"/>
                          <a:ea typeface="+mn-ea"/>
                          <a:cs typeface="+mn-cs"/>
                        </a:rPr>
                        <a:t>Grants must always serve a public purpose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6972416"/>
                  </a:ext>
                </a:extLst>
              </a:tr>
              <a:tr h="43484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b="1"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AU"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159402"/>
                  </a:ext>
                </a:extLst>
              </a:tr>
              <a:tr h="43484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b="1" dirty="0">
                          <a:solidFill>
                            <a:schemeClr val="tx1"/>
                          </a:solidFill>
                        </a:rPr>
                        <a:t>2. Responsibilities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b="1" dirty="0">
                          <a:solidFill>
                            <a:schemeClr val="tx1"/>
                          </a:solidFill>
                        </a:rPr>
                        <a:t>5. Process of grants administration</a:t>
                      </a:r>
                      <a:endParaRPr lang="en-AU" b="1"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3588875"/>
                  </a:ext>
                </a:extLst>
              </a:tr>
              <a:tr h="43484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solidFill>
                            <a:schemeClr val="tx1"/>
                          </a:solidFill>
                        </a:rPr>
                        <a:t>Ministers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solidFill>
                            <a:schemeClr val="tx1"/>
                          </a:solidFill>
                        </a:rPr>
                        <a:t>Planning and promoting grant opportunities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64162767"/>
                  </a:ext>
                </a:extLst>
              </a:tr>
              <a:tr h="43484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solidFill>
                            <a:schemeClr val="tx1"/>
                          </a:solidFill>
                        </a:rPr>
                        <a:t>Officials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solidFill>
                            <a:schemeClr val="tx1"/>
                          </a:solidFill>
                        </a:rPr>
                        <a:t>Assessing applications and providing grants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9086047"/>
                  </a:ext>
                </a:extLst>
              </a:tr>
              <a:tr h="43484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Ministerial staff</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dirty="0"/>
                        <a:t>Publishing information, monitoring and evaluation</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09308153"/>
                  </a:ext>
                </a:extLst>
              </a:tr>
              <a:tr h="43484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lang="en-AU" b="1"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AU"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8185509"/>
                  </a:ext>
                </a:extLst>
              </a:tr>
              <a:tr h="434846">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AU" b="1" dirty="0">
                          <a:solidFill>
                            <a:schemeClr val="tx1"/>
                          </a:solidFill>
                        </a:rPr>
                        <a:t>3.  What is a grant?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AU" b="1" dirty="0"/>
                        <a:t>6. Contacts and additional resources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7542062"/>
                  </a:ext>
                </a:extLst>
              </a:tr>
            </a:tbl>
          </a:graphicData>
        </a:graphic>
      </p:graphicFrame>
      <p:sp>
        <p:nvSpPr>
          <p:cNvPr id="4" name="Slide Number Placeholder 3">
            <a:extLst>
              <a:ext uri="{FF2B5EF4-FFF2-40B4-BE49-F238E27FC236}">
                <a16:creationId xmlns:a16="http://schemas.microsoft.com/office/drawing/2014/main" id="{28CFD662-59DF-414A-B26A-A10A588CDBDF}"/>
              </a:ext>
            </a:extLst>
          </p:cNvPr>
          <p:cNvSpPr>
            <a:spLocks noGrp="1"/>
          </p:cNvSpPr>
          <p:nvPr>
            <p:ph type="sldNum" sz="quarter" idx="12"/>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987527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659F-23FC-44FB-8DE6-2312C68DEE7E}"/>
              </a:ext>
            </a:extLst>
          </p:cNvPr>
          <p:cNvSpPr>
            <a:spLocks noGrp="1"/>
          </p:cNvSpPr>
          <p:nvPr>
            <p:ph type="title"/>
          </p:nvPr>
        </p:nvSpPr>
        <p:spPr>
          <a:xfrm>
            <a:off x="360000" y="360000"/>
            <a:ext cx="9720000" cy="1009652"/>
          </a:xfrm>
        </p:spPr>
        <p:txBody>
          <a:bodyPr vert="horz" lIns="0" tIns="0" rIns="0" bIns="0" rtlCol="0" anchor="t">
            <a:normAutofit/>
          </a:bodyPr>
          <a:lstStyle/>
          <a:p>
            <a:r>
              <a:rPr lang="en-US" sz="3600" kern="1200" dirty="0">
                <a:solidFill>
                  <a:schemeClr val="bg2"/>
                </a:solidFill>
                <a:latin typeface="+mj-lt"/>
                <a:ea typeface="+mj-ea"/>
                <a:cs typeface="+mj-cs"/>
              </a:rPr>
              <a:t>3. Proportionality</a:t>
            </a:r>
          </a:p>
        </p:txBody>
      </p:sp>
      <p:sp>
        <p:nvSpPr>
          <p:cNvPr id="6" name="TextBox 5">
            <a:extLst>
              <a:ext uri="{FF2B5EF4-FFF2-40B4-BE49-F238E27FC236}">
                <a16:creationId xmlns:a16="http://schemas.microsoft.com/office/drawing/2014/main" id="{18A57B25-DAC4-4568-8D54-B36C11A1A0AC}"/>
              </a:ext>
            </a:extLst>
          </p:cNvPr>
          <p:cNvSpPr txBox="1"/>
          <p:nvPr/>
        </p:nvSpPr>
        <p:spPr>
          <a:xfrm>
            <a:off x="6335980" y="1734312"/>
            <a:ext cx="5472020" cy="4442817"/>
          </a:xfrm>
          <a:prstGeom prst="rect">
            <a:avLst/>
          </a:prstGeom>
        </p:spPr>
        <p:txBody>
          <a:bodyPr vert="horz" lIns="0" tIns="0" rIns="0" bIns="0" rtlCol="0">
            <a:normAutofit/>
          </a:bodyPr>
          <a:lstStyle/>
          <a:p>
            <a:pPr defTabSz="914377">
              <a:spcAft>
                <a:spcPts val="1200"/>
              </a:spcAft>
            </a:pPr>
            <a:r>
              <a:rPr lang="en-AU" sz="1700" dirty="0">
                <a:solidFill>
                  <a:schemeClr val="tx2"/>
                </a:solidFill>
              </a:rPr>
              <a:t>Customise the administration of grants with regard to their scale and complexity.</a:t>
            </a:r>
          </a:p>
          <a:p>
            <a:pPr defTabSz="914377">
              <a:spcAft>
                <a:spcPts val="1200"/>
              </a:spcAft>
            </a:pPr>
            <a:r>
              <a:rPr lang="en-AU" sz="1700" dirty="0"/>
              <a:t>Grant guidelines, application processes, grant agreements and reporting and acquittal requirements should be tailored to the particular grant.</a:t>
            </a:r>
          </a:p>
          <a:p>
            <a:pPr defTabSz="914377">
              <a:spcAft>
                <a:spcPts val="1200"/>
              </a:spcAft>
            </a:pPr>
            <a:r>
              <a:rPr lang="en-AU" sz="1700" dirty="0"/>
              <a:t>For example, the volume, detail and frequency of grant reporting requirements, and rigour of acquittal procedures should be proportional to the risks involved and the intended policy outcomes. </a:t>
            </a:r>
          </a:p>
          <a:p>
            <a:pPr defTabSz="914377">
              <a:spcAft>
                <a:spcPts val="1200"/>
              </a:spcAft>
            </a:pPr>
            <a:r>
              <a:rPr lang="en-AU" sz="1700" dirty="0"/>
              <a:t>There may be opportunities to reduce the burden of reporting requirements, while managing risks. </a:t>
            </a:r>
          </a:p>
          <a:p>
            <a:pPr defTabSz="914377">
              <a:spcAft>
                <a:spcPts val="1200"/>
              </a:spcAft>
            </a:pPr>
            <a:r>
              <a:rPr lang="en-AU" sz="1700" dirty="0"/>
              <a:t>Any consideration of proportionality in the planning and design of grant opportunities should be documented. </a:t>
            </a:r>
          </a:p>
        </p:txBody>
      </p:sp>
      <p:pic>
        <p:nvPicPr>
          <p:cNvPr id="8" name="Picture 7" descr="Angled shot of pen on a graph">
            <a:extLst>
              <a:ext uri="{FF2B5EF4-FFF2-40B4-BE49-F238E27FC236}">
                <a16:creationId xmlns:a16="http://schemas.microsoft.com/office/drawing/2014/main" id="{6D772222-A357-4639-B29E-6817F478E17B}"/>
              </a:ext>
            </a:extLst>
          </p:cNvPr>
          <p:cNvPicPr>
            <a:picLocks noChangeAspect="1"/>
          </p:cNvPicPr>
          <p:nvPr/>
        </p:nvPicPr>
        <p:blipFill rotWithShape="1">
          <a:blip r:embed="rId3">
            <a:extLst>
              <a:ext uri="{28A0092B-C50C-407E-A947-70E740481C1C}">
                <a14:useLocalDpi xmlns:a14="http://schemas.microsoft.com/office/drawing/2010/main" val="0"/>
              </a:ext>
            </a:extLst>
          </a:blip>
          <a:srcRect r="13291" b="2"/>
          <a:stretch/>
        </p:blipFill>
        <p:spPr>
          <a:xfrm>
            <a:off x="20" y="1576800"/>
            <a:ext cx="5975980" cy="4600330"/>
          </a:xfrm>
          <a:prstGeom prst="rect">
            <a:avLst/>
          </a:prstGeom>
          <a:noFill/>
        </p:spPr>
      </p:pic>
      <p:sp>
        <p:nvSpPr>
          <p:cNvPr id="4" name="Slide Number Placeholder 3">
            <a:extLst>
              <a:ext uri="{FF2B5EF4-FFF2-40B4-BE49-F238E27FC236}">
                <a16:creationId xmlns:a16="http://schemas.microsoft.com/office/drawing/2014/main" id="{4CB5EDDD-4ADB-4B76-BCE0-CFEDE677A66C}"/>
              </a:ext>
            </a:extLst>
          </p:cNvPr>
          <p:cNvSpPr>
            <a:spLocks noGrp="1"/>
          </p:cNvSpPr>
          <p:nvPr>
            <p:ph type="sldNum" sz="quarter" idx="12"/>
          </p:nvPr>
        </p:nvSpPr>
        <p:spPr>
          <a:xfrm>
            <a:off x="11317458" y="6516000"/>
            <a:ext cx="490542"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20</a:t>
            </a:fld>
            <a:endParaRPr lang="en-AU"/>
          </a:p>
        </p:txBody>
      </p:sp>
      <p:sp>
        <p:nvSpPr>
          <p:cNvPr id="5" name="Content Placeholder 2">
            <a:extLst>
              <a:ext uri="{FF2B5EF4-FFF2-40B4-BE49-F238E27FC236}">
                <a16:creationId xmlns:a16="http://schemas.microsoft.com/office/drawing/2014/main" id="{DAFD603E-4128-4FB0-B4B0-EABE01804678}"/>
              </a:ext>
            </a:extLst>
          </p:cNvPr>
          <p:cNvSpPr txBox="1">
            <a:spLocks/>
          </p:cNvSpPr>
          <p:nvPr/>
        </p:nvSpPr>
        <p:spPr>
          <a:xfrm>
            <a:off x="360000" y="1284514"/>
            <a:ext cx="11472000" cy="4866825"/>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3770697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659F-23FC-44FB-8DE6-2312C68DEE7E}"/>
              </a:ext>
            </a:extLst>
          </p:cNvPr>
          <p:cNvSpPr>
            <a:spLocks noGrp="1"/>
          </p:cNvSpPr>
          <p:nvPr>
            <p:ph type="title"/>
          </p:nvPr>
        </p:nvSpPr>
        <p:spPr>
          <a:xfrm>
            <a:off x="360000" y="360000"/>
            <a:ext cx="9720000" cy="1009652"/>
          </a:xfrm>
        </p:spPr>
        <p:txBody>
          <a:bodyPr anchor="t">
            <a:normAutofit/>
          </a:bodyPr>
          <a:lstStyle/>
          <a:p>
            <a:r>
              <a:rPr lang="en-AU" dirty="0">
                <a:solidFill>
                  <a:schemeClr val="bg2"/>
                </a:solidFill>
                <a:latin typeface="+mj-lt"/>
              </a:rPr>
              <a:t>4. An outcomes orientation</a:t>
            </a:r>
          </a:p>
        </p:txBody>
      </p:sp>
      <p:sp>
        <p:nvSpPr>
          <p:cNvPr id="11" name="Content Placeholder 2">
            <a:extLst>
              <a:ext uri="{FF2B5EF4-FFF2-40B4-BE49-F238E27FC236}">
                <a16:creationId xmlns:a16="http://schemas.microsoft.com/office/drawing/2014/main" id="{15E176A6-2641-9DEF-B2E6-4FE0396EFB0F}"/>
              </a:ext>
            </a:extLst>
          </p:cNvPr>
          <p:cNvSpPr>
            <a:spLocks noGrp="1"/>
          </p:cNvSpPr>
          <p:nvPr>
            <p:ph sz="half" idx="1"/>
          </p:nvPr>
        </p:nvSpPr>
        <p:spPr>
          <a:xfrm>
            <a:off x="360000" y="1800000"/>
            <a:ext cx="5616000" cy="4512665"/>
          </a:xfrm>
        </p:spPr>
        <p:txBody>
          <a:bodyPr/>
          <a:lstStyle/>
          <a:p>
            <a:r>
              <a:rPr lang="en-US" dirty="0">
                <a:solidFill>
                  <a:schemeClr val="tx2"/>
                </a:solidFill>
                <a:latin typeface="+mn-lt"/>
              </a:rPr>
              <a:t>Grants administration should be focused on achieving government objectives. </a:t>
            </a:r>
          </a:p>
          <a:p>
            <a:r>
              <a:rPr lang="en-US" dirty="0">
                <a:latin typeface="+mn-lt"/>
              </a:rPr>
              <a:t>Grant opportunities must comply with </a:t>
            </a:r>
            <a:r>
              <a:rPr lang="en-US" i="1" dirty="0">
                <a:latin typeface="+mn-lt"/>
              </a:rPr>
              <a:t>TPP18-06 NSW Government Business Case Guidelines:</a:t>
            </a:r>
          </a:p>
          <a:p>
            <a:pPr marL="342900" indent="-342900">
              <a:buFont typeface="Arial" panose="020B0604020202020204" pitchFamily="34" charset="0"/>
              <a:buChar char="•"/>
            </a:pPr>
            <a:r>
              <a:rPr lang="en-US" dirty="0">
                <a:latin typeface="+mn-lt"/>
              </a:rPr>
              <a:t>develop objectives that are outcomes and benefits-focused</a:t>
            </a:r>
          </a:p>
          <a:p>
            <a:pPr marL="342900" indent="-342900">
              <a:buFont typeface="Arial" panose="020B0604020202020204" pitchFamily="34" charset="0"/>
              <a:buChar char="•"/>
            </a:pPr>
            <a:r>
              <a:rPr lang="en-US" dirty="0">
                <a:latin typeface="+mn-lt"/>
              </a:rPr>
              <a:t>document how the grant’s inputs and activities will lead to desired outcomes</a:t>
            </a:r>
          </a:p>
          <a:p>
            <a:pPr marL="342900" indent="-342900">
              <a:buFont typeface="Arial" panose="020B0604020202020204" pitchFamily="34" charset="0"/>
              <a:buChar char="•"/>
            </a:pPr>
            <a:r>
              <a:rPr lang="en-US" dirty="0">
                <a:latin typeface="+mn-lt"/>
              </a:rPr>
              <a:t>plan for monitoring and evaluation (including performance measures)</a:t>
            </a:r>
          </a:p>
          <a:p>
            <a:pPr marL="342900" indent="-342900">
              <a:buFont typeface="Arial" panose="020B0604020202020204" pitchFamily="34" charset="0"/>
              <a:buChar char="•"/>
            </a:pPr>
            <a:r>
              <a:rPr lang="en-US" dirty="0">
                <a:latin typeface="+mn-lt"/>
              </a:rPr>
              <a:t>specific requirements exist for grants over a certain value.</a:t>
            </a:r>
          </a:p>
        </p:txBody>
      </p:sp>
      <p:pic>
        <p:nvPicPr>
          <p:cNvPr id="6" name="Picture 5" descr="Red dot with arrows pointing to it">
            <a:extLst>
              <a:ext uri="{FF2B5EF4-FFF2-40B4-BE49-F238E27FC236}">
                <a16:creationId xmlns:a16="http://schemas.microsoft.com/office/drawing/2014/main" id="{E33EE952-F25F-483E-A53B-67A4CADFFF51}"/>
              </a:ext>
            </a:extLst>
          </p:cNvPr>
          <p:cNvPicPr>
            <a:picLocks noChangeAspect="1"/>
          </p:cNvPicPr>
          <p:nvPr/>
        </p:nvPicPr>
        <p:blipFill rotWithShape="1">
          <a:blip r:embed="rId3">
            <a:extLst>
              <a:ext uri="{28A0092B-C50C-407E-A947-70E740481C1C}">
                <a14:useLocalDpi xmlns:a14="http://schemas.microsoft.com/office/drawing/2010/main" val="0"/>
              </a:ext>
            </a:extLst>
          </a:blip>
          <a:srcRect l="13850" r="-1" b="-1"/>
          <a:stretch/>
        </p:blipFill>
        <p:spPr>
          <a:xfrm>
            <a:off x="6216000" y="1800000"/>
            <a:ext cx="5616000" cy="4351339"/>
          </a:xfrm>
          <a:prstGeom prst="rect">
            <a:avLst/>
          </a:prstGeom>
          <a:noFill/>
        </p:spPr>
      </p:pic>
      <p:sp>
        <p:nvSpPr>
          <p:cNvPr id="4" name="Slide Number Placeholder 3">
            <a:extLst>
              <a:ext uri="{FF2B5EF4-FFF2-40B4-BE49-F238E27FC236}">
                <a16:creationId xmlns:a16="http://schemas.microsoft.com/office/drawing/2014/main" id="{4CB5EDDD-4ADB-4B76-BCE0-CFEDE677A66C}"/>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21</a:t>
            </a:fld>
            <a:endParaRPr lang="en-AU"/>
          </a:p>
        </p:txBody>
      </p:sp>
      <p:sp>
        <p:nvSpPr>
          <p:cNvPr id="5" name="Content Placeholder 2">
            <a:extLst>
              <a:ext uri="{FF2B5EF4-FFF2-40B4-BE49-F238E27FC236}">
                <a16:creationId xmlns:a16="http://schemas.microsoft.com/office/drawing/2014/main" id="{DAFD603E-4128-4FB0-B4B0-EABE01804678}"/>
              </a:ext>
            </a:extLst>
          </p:cNvPr>
          <p:cNvSpPr txBox="1">
            <a:spLocks/>
          </p:cNvSpPr>
          <p:nvPr/>
        </p:nvSpPr>
        <p:spPr>
          <a:xfrm>
            <a:off x="360000" y="1284514"/>
            <a:ext cx="11472000" cy="4866825"/>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18840162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659F-23FC-44FB-8DE6-2312C68DEE7E}"/>
              </a:ext>
            </a:extLst>
          </p:cNvPr>
          <p:cNvSpPr>
            <a:spLocks noGrp="1"/>
          </p:cNvSpPr>
          <p:nvPr>
            <p:ph type="title"/>
          </p:nvPr>
        </p:nvSpPr>
        <p:spPr>
          <a:xfrm>
            <a:off x="360000" y="360000"/>
            <a:ext cx="9720000" cy="1009652"/>
          </a:xfrm>
        </p:spPr>
        <p:txBody>
          <a:bodyPr anchor="t">
            <a:normAutofit/>
          </a:bodyPr>
          <a:lstStyle/>
          <a:p>
            <a:r>
              <a:rPr lang="en-AU" dirty="0">
                <a:solidFill>
                  <a:schemeClr val="bg2"/>
                </a:solidFill>
                <a:latin typeface="+mj-lt"/>
              </a:rPr>
              <a:t>5. Achieving value for money </a:t>
            </a:r>
          </a:p>
        </p:txBody>
      </p:sp>
      <p:pic>
        <p:nvPicPr>
          <p:cNvPr id="6" name="Picture 5" descr="Technology abstract with upwards arrows">
            <a:extLst>
              <a:ext uri="{FF2B5EF4-FFF2-40B4-BE49-F238E27FC236}">
                <a16:creationId xmlns:a16="http://schemas.microsoft.com/office/drawing/2014/main" id="{537B9FC7-D8DC-4B10-B0AA-BDE18401B602}"/>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360000" y="1905641"/>
            <a:ext cx="5063127" cy="3911266"/>
          </a:xfrm>
          <a:prstGeom prst="rect">
            <a:avLst/>
          </a:prstGeom>
          <a:noFill/>
        </p:spPr>
      </p:pic>
      <p:sp>
        <p:nvSpPr>
          <p:cNvPr id="11" name="Content Placeholder 3">
            <a:extLst>
              <a:ext uri="{FF2B5EF4-FFF2-40B4-BE49-F238E27FC236}">
                <a16:creationId xmlns:a16="http://schemas.microsoft.com/office/drawing/2014/main" id="{5AE49344-7A08-0327-0C9E-A6FA4DC74148}"/>
              </a:ext>
            </a:extLst>
          </p:cNvPr>
          <p:cNvSpPr>
            <a:spLocks noGrp="1"/>
          </p:cNvSpPr>
          <p:nvPr>
            <p:ph sz="half" idx="2"/>
          </p:nvPr>
        </p:nvSpPr>
        <p:spPr>
          <a:xfrm>
            <a:off x="5596569" y="1559860"/>
            <a:ext cx="6595431" cy="4591480"/>
          </a:xfrm>
        </p:spPr>
        <p:txBody>
          <a:bodyPr/>
          <a:lstStyle/>
          <a:p>
            <a:r>
              <a:rPr lang="en-AU" dirty="0">
                <a:solidFill>
                  <a:schemeClr val="tx2"/>
                </a:solidFill>
                <a:latin typeface="+mn-lt"/>
              </a:rPr>
              <a:t>Value for money should be a key consideration across the grant life cycle – from initial design through to implementation and evaluation. </a:t>
            </a:r>
          </a:p>
          <a:p>
            <a:r>
              <a:rPr lang="en-AU" sz="1800" dirty="0">
                <a:latin typeface="+mn-lt"/>
              </a:rPr>
              <a:t>This requires an assessment of lifetime benefits of a grant opportunity against lifetime costs</a:t>
            </a:r>
          </a:p>
          <a:p>
            <a:r>
              <a:rPr lang="en-AU" sz="1800" dirty="0">
                <a:latin typeface="+mn-lt"/>
              </a:rPr>
              <a:t>For a grant opportunity to proceed, officials </a:t>
            </a:r>
            <a:r>
              <a:rPr lang="en-AU" sz="1800" b="1" dirty="0">
                <a:latin typeface="+mn-lt"/>
              </a:rPr>
              <a:t>must</a:t>
            </a:r>
            <a:r>
              <a:rPr lang="en-AU" sz="1800" dirty="0">
                <a:latin typeface="+mn-lt"/>
              </a:rPr>
              <a:t> demonstrate how it will deliver value for money. </a:t>
            </a:r>
          </a:p>
          <a:p>
            <a:r>
              <a:rPr lang="en-AU" sz="1800" dirty="0">
                <a:latin typeface="+mn-lt"/>
              </a:rPr>
              <a:t>Additional documentation may be required for grant programs or opportunities over a certain value:</a:t>
            </a:r>
          </a:p>
          <a:p>
            <a:pPr marL="342900" indent="-342900">
              <a:buFont typeface="Arial" panose="020B0604020202020204" pitchFamily="34" charset="0"/>
              <a:buChar char="•"/>
            </a:pPr>
            <a:r>
              <a:rPr lang="en-AU" sz="1800" dirty="0">
                <a:latin typeface="+mn-lt"/>
              </a:rPr>
              <a:t>Business case (TPP18-06).</a:t>
            </a:r>
          </a:p>
          <a:p>
            <a:pPr marL="342900" indent="-342900">
              <a:buFont typeface="Arial" panose="020B0604020202020204" pitchFamily="34" charset="0"/>
              <a:buChar char="•"/>
            </a:pPr>
            <a:r>
              <a:rPr lang="en-AU" sz="1800" dirty="0">
                <a:latin typeface="+mn-lt"/>
              </a:rPr>
              <a:t>Cost-benefit analysis (TPP17-03):</a:t>
            </a:r>
          </a:p>
          <a:p>
            <a:pPr marL="702900" lvl="4" indent="-342900"/>
            <a:r>
              <a:rPr lang="en-AU" sz="1600" dirty="0"/>
              <a:t>Benefit-cost ratio</a:t>
            </a:r>
          </a:p>
          <a:p>
            <a:pPr marL="702900" lvl="4" indent="-342900"/>
            <a:r>
              <a:rPr lang="en-AU" sz="1600" dirty="0">
                <a:latin typeface="+mn-lt"/>
              </a:rPr>
              <a:t>Net present </a:t>
            </a:r>
            <a:r>
              <a:rPr lang="en-AU" sz="1600" dirty="0"/>
              <a:t>value</a:t>
            </a:r>
          </a:p>
        </p:txBody>
      </p:sp>
      <p:sp>
        <p:nvSpPr>
          <p:cNvPr id="4" name="Slide Number Placeholder 3">
            <a:extLst>
              <a:ext uri="{FF2B5EF4-FFF2-40B4-BE49-F238E27FC236}">
                <a16:creationId xmlns:a16="http://schemas.microsoft.com/office/drawing/2014/main" id="{4CB5EDDD-4ADB-4B76-BCE0-CFEDE677A66C}"/>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22</a:t>
            </a:fld>
            <a:endParaRPr lang="en-AU"/>
          </a:p>
        </p:txBody>
      </p:sp>
      <p:sp>
        <p:nvSpPr>
          <p:cNvPr id="5" name="Content Placeholder 2">
            <a:extLst>
              <a:ext uri="{FF2B5EF4-FFF2-40B4-BE49-F238E27FC236}">
                <a16:creationId xmlns:a16="http://schemas.microsoft.com/office/drawing/2014/main" id="{DAFD603E-4128-4FB0-B4B0-EABE01804678}"/>
              </a:ext>
            </a:extLst>
          </p:cNvPr>
          <p:cNvSpPr txBox="1">
            <a:spLocks/>
          </p:cNvSpPr>
          <p:nvPr/>
        </p:nvSpPr>
        <p:spPr>
          <a:xfrm>
            <a:off x="360000" y="1649175"/>
            <a:ext cx="11472000" cy="4866825"/>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1367004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659F-23FC-44FB-8DE6-2312C68DEE7E}"/>
              </a:ext>
            </a:extLst>
          </p:cNvPr>
          <p:cNvSpPr>
            <a:spLocks noGrp="1"/>
          </p:cNvSpPr>
          <p:nvPr>
            <p:ph type="title"/>
          </p:nvPr>
        </p:nvSpPr>
        <p:spPr>
          <a:xfrm>
            <a:off x="360000" y="360000"/>
            <a:ext cx="9720000" cy="1009652"/>
          </a:xfrm>
        </p:spPr>
        <p:txBody>
          <a:bodyPr anchor="t">
            <a:normAutofit/>
          </a:bodyPr>
          <a:lstStyle/>
          <a:p>
            <a:r>
              <a:rPr lang="en-AU" dirty="0">
                <a:solidFill>
                  <a:schemeClr val="bg2"/>
                </a:solidFill>
                <a:latin typeface="+mj-lt"/>
              </a:rPr>
              <a:t>6. Governance and accountability </a:t>
            </a:r>
          </a:p>
        </p:txBody>
      </p:sp>
      <p:pic>
        <p:nvPicPr>
          <p:cNvPr id="6" name="Picture 5" descr="Law books section in library">
            <a:extLst>
              <a:ext uri="{FF2B5EF4-FFF2-40B4-BE49-F238E27FC236}">
                <a16:creationId xmlns:a16="http://schemas.microsoft.com/office/drawing/2014/main" id="{3C836FCB-80AD-41AA-8CBD-92762AFD7322}"/>
              </a:ext>
            </a:extLst>
          </p:cNvPr>
          <p:cNvPicPr>
            <a:picLocks noChangeAspect="1"/>
          </p:cNvPicPr>
          <p:nvPr/>
        </p:nvPicPr>
        <p:blipFill rotWithShape="1">
          <a:blip r:embed="rId3">
            <a:extLst>
              <a:ext uri="{28A0092B-C50C-407E-A947-70E740481C1C}">
                <a14:useLocalDpi xmlns:a14="http://schemas.microsoft.com/office/drawing/2010/main" val="0"/>
              </a:ext>
            </a:extLst>
          </a:blip>
          <a:srcRect l="10762" r="3087" b="-1"/>
          <a:stretch/>
        </p:blipFill>
        <p:spPr>
          <a:xfrm>
            <a:off x="6216000" y="1800000"/>
            <a:ext cx="5616000" cy="4351339"/>
          </a:xfrm>
          <a:prstGeom prst="rect">
            <a:avLst/>
          </a:prstGeom>
          <a:noFill/>
        </p:spPr>
      </p:pic>
      <p:sp>
        <p:nvSpPr>
          <p:cNvPr id="13" name="Content Placeholder 3">
            <a:extLst>
              <a:ext uri="{FF2B5EF4-FFF2-40B4-BE49-F238E27FC236}">
                <a16:creationId xmlns:a16="http://schemas.microsoft.com/office/drawing/2014/main" id="{F4F908EF-C13B-3662-DD48-6112EAF6B7F3}"/>
              </a:ext>
            </a:extLst>
          </p:cNvPr>
          <p:cNvSpPr>
            <a:spLocks noGrp="1"/>
          </p:cNvSpPr>
          <p:nvPr>
            <p:ph sz="half" idx="2"/>
          </p:nvPr>
        </p:nvSpPr>
        <p:spPr>
          <a:xfrm>
            <a:off x="360000" y="1799999"/>
            <a:ext cx="5616000" cy="4351339"/>
          </a:xfrm>
        </p:spPr>
        <p:txBody>
          <a:bodyPr/>
          <a:lstStyle/>
          <a:p>
            <a:r>
              <a:rPr lang="en-US" dirty="0">
                <a:latin typeface="+mn-lt"/>
              </a:rPr>
              <a:t>Solid governance and accountability structures are the foundation of good grants administration. </a:t>
            </a:r>
          </a:p>
          <a:p>
            <a:r>
              <a:rPr lang="en-US" dirty="0">
                <a:latin typeface="+mn-lt"/>
              </a:rPr>
              <a:t>This should be facilitated by:</a:t>
            </a:r>
          </a:p>
          <a:p>
            <a:pPr marL="342900" indent="-342900">
              <a:buFont typeface="Arial" panose="020B0604020202020204" pitchFamily="34" charset="0"/>
              <a:buChar char="•"/>
            </a:pPr>
            <a:r>
              <a:rPr lang="en-US" dirty="0">
                <a:latin typeface="+mn-lt"/>
              </a:rPr>
              <a:t>grant guidelines </a:t>
            </a:r>
          </a:p>
          <a:p>
            <a:pPr marL="342900" indent="-342900">
              <a:buFont typeface="Arial" panose="020B0604020202020204" pitchFamily="34" charset="0"/>
              <a:buChar char="•"/>
            </a:pPr>
            <a:r>
              <a:rPr lang="en-US" dirty="0">
                <a:latin typeface="+mn-lt"/>
              </a:rPr>
              <a:t>documented roles and responsibilities</a:t>
            </a:r>
          </a:p>
          <a:p>
            <a:pPr marL="342900" indent="-342900">
              <a:buFont typeface="Arial" panose="020B0604020202020204" pitchFamily="34" charset="0"/>
              <a:buChar char="•"/>
            </a:pPr>
            <a:r>
              <a:rPr lang="en-US" dirty="0">
                <a:latin typeface="+mn-lt"/>
              </a:rPr>
              <a:t>record-keeping</a:t>
            </a:r>
          </a:p>
          <a:p>
            <a:pPr marL="342900" indent="-342900">
              <a:buFont typeface="Arial" panose="020B0604020202020204" pitchFamily="34" charset="0"/>
              <a:buChar char="•"/>
            </a:pPr>
            <a:r>
              <a:rPr lang="en-US" dirty="0">
                <a:latin typeface="+mn-lt"/>
              </a:rPr>
              <a:t>grant agreements that are fit for purpose and easy to understand</a:t>
            </a:r>
          </a:p>
          <a:p>
            <a:pPr marL="342900" indent="-342900">
              <a:buFont typeface="Arial" panose="020B0604020202020204" pitchFamily="34" charset="0"/>
              <a:buChar char="•"/>
            </a:pPr>
            <a:endParaRPr lang="en-US" dirty="0">
              <a:latin typeface="+mn-lt"/>
            </a:endParaRPr>
          </a:p>
        </p:txBody>
      </p:sp>
      <p:sp>
        <p:nvSpPr>
          <p:cNvPr id="4" name="Slide Number Placeholder 3">
            <a:extLst>
              <a:ext uri="{FF2B5EF4-FFF2-40B4-BE49-F238E27FC236}">
                <a16:creationId xmlns:a16="http://schemas.microsoft.com/office/drawing/2014/main" id="{4CB5EDDD-4ADB-4B76-BCE0-CFEDE677A66C}"/>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23</a:t>
            </a:fld>
            <a:endParaRPr lang="en-AU"/>
          </a:p>
        </p:txBody>
      </p:sp>
      <p:sp>
        <p:nvSpPr>
          <p:cNvPr id="5" name="Content Placeholder 2">
            <a:extLst>
              <a:ext uri="{FF2B5EF4-FFF2-40B4-BE49-F238E27FC236}">
                <a16:creationId xmlns:a16="http://schemas.microsoft.com/office/drawing/2014/main" id="{DAFD603E-4128-4FB0-B4B0-EABE01804678}"/>
              </a:ext>
            </a:extLst>
          </p:cNvPr>
          <p:cNvSpPr txBox="1">
            <a:spLocks/>
          </p:cNvSpPr>
          <p:nvPr/>
        </p:nvSpPr>
        <p:spPr>
          <a:xfrm>
            <a:off x="360000" y="1284514"/>
            <a:ext cx="11472000" cy="4866825"/>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1637739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659F-23FC-44FB-8DE6-2312C68DEE7E}"/>
              </a:ext>
            </a:extLst>
          </p:cNvPr>
          <p:cNvSpPr>
            <a:spLocks noGrp="1"/>
          </p:cNvSpPr>
          <p:nvPr>
            <p:ph type="title"/>
          </p:nvPr>
        </p:nvSpPr>
        <p:spPr>
          <a:xfrm>
            <a:off x="360000" y="360000"/>
            <a:ext cx="9720000" cy="1009652"/>
          </a:xfrm>
        </p:spPr>
        <p:txBody>
          <a:bodyPr anchor="t">
            <a:normAutofit/>
          </a:bodyPr>
          <a:lstStyle/>
          <a:p>
            <a:r>
              <a:rPr lang="en-AU" dirty="0">
                <a:solidFill>
                  <a:schemeClr val="bg2"/>
                </a:solidFill>
                <a:latin typeface="+mj-lt"/>
              </a:rPr>
              <a:t>7. Probity and transparency</a:t>
            </a:r>
          </a:p>
        </p:txBody>
      </p:sp>
      <p:sp>
        <p:nvSpPr>
          <p:cNvPr id="11" name="Content Placeholder 2">
            <a:extLst>
              <a:ext uri="{FF2B5EF4-FFF2-40B4-BE49-F238E27FC236}">
                <a16:creationId xmlns:a16="http://schemas.microsoft.com/office/drawing/2014/main" id="{AEC87761-5EEA-DE5D-24CF-2AD0CB9D92FD}"/>
              </a:ext>
            </a:extLst>
          </p:cNvPr>
          <p:cNvSpPr>
            <a:spLocks noGrp="1"/>
          </p:cNvSpPr>
          <p:nvPr>
            <p:ph sz="half" idx="1"/>
          </p:nvPr>
        </p:nvSpPr>
        <p:spPr>
          <a:xfrm>
            <a:off x="6096000" y="1602890"/>
            <a:ext cx="5712000" cy="4548450"/>
          </a:xfrm>
        </p:spPr>
        <p:txBody>
          <a:bodyPr/>
          <a:lstStyle/>
          <a:p>
            <a:r>
              <a:rPr lang="en-US" sz="1800" dirty="0">
                <a:latin typeface="+mn-lt"/>
              </a:rPr>
              <a:t>Grants should be administered honestly, impartially and with integrity and accountability </a:t>
            </a:r>
          </a:p>
          <a:p>
            <a:r>
              <a:rPr lang="en-US" sz="1800" dirty="0">
                <a:latin typeface="+mn-lt"/>
              </a:rPr>
              <a:t>Grants administration should:</a:t>
            </a:r>
          </a:p>
          <a:p>
            <a:pPr marL="342900" indent="-342900">
              <a:buFont typeface="Arial" panose="020B0604020202020204" pitchFamily="34" charset="0"/>
              <a:buChar char="•"/>
            </a:pPr>
            <a:r>
              <a:rPr lang="en-US" sz="1800" dirty="0">
                <a:latin typeface="+mn-lt"/>
              </a:rPr>
              <a:t>be open to scrutiny</a:t>
            </a:r>
          </a:p>
          <a:p>
            <a:pPr marL="342900" indent="-342900">
              <a:buFont typeface="Arial" panose="020B0604020202020204" pitchFamily="34" charset="0"/>
              <a:buChar char="•"/>
            </a:pPr>
            <a:r>
              <a:rPr lang="en-US" sz="1800" dirty="0">
                <a:latin typeface="+mn-lt"/>
              </a:rPr>
              <a:t>be well-documented and supported by good record-keeping</a:t>
            </a:r>
          </a:p>
          <a:p>
            <a:pPr marL="342900" indent="-342900">
              <a:buFont typeface="Arial" panose="020B0604020202020204" pitchFamily="34" charset="0"/>
              <a:buChar char="•"/>
            </a:pPr>
            <a:r>
              <a:rPr lang="en-US" sz="1800" dirty="0">
                <a:latin typeface="+mn-lt"/>
              </a:rPr>
              <a:t>have internal controls in place to prevent fraud and corruption – officials </a:t>
            </a:r>
            <a:r>
              <a:rPr lang="en-US" sz="1800" b="1" dirty="0">
                <a:latin typeface="+mn-lt"/>
              </a:rPr>
              <a:t>must </a:t>
            </a:r>
            <a:r>
              <a:rPr lang="en-US" sz="1800" dirty="0">
                <a:latin typeface="+mn-lt"/>
              </a:rPr>
              <a:t>develop fraud controls for grants administration</a:t>
            </a:r>
          </a:p>
          <a:p>
            <a:pPr marL="342900" indent="-342900">
              <a:buFont typeface="Arial" panose="020B0604020202020204" pitchFamily="34" charset="0"/>
              <a:buChar char="•"/>
            </a:pPr>
            <a:r>
              <a:rPr lang="en-US" sz="1800" dirty="0">
                <a:latin typeface="+mn-lt"/>
              </a:rPr>
              <a:t>ensure transparent and systematic application and selection processes</a:t>
            </a:r>
          </a:p>
          <a:p>
            <a:pPr marL="342900" indent="-342900">
              <a:buFont typeface="Arial" panose="020B0604020202020204" pitchFamily="34" charset="0"/>
              <a:buChar char="•"/>
            </a:pPr>
            <a:r>
              <a:rPr lang="en-US" sz="1800" dirty="0">
                <a:latin typeface="+mn-lt"/>
              </a:rPr>
              <a:t>manage private interests – officials </a:t>
            </a:r>
            <a:r>
              <a:rPr lang="en-US" sz="1800" b="1" dirty="0">
                <a:latin typeface="+mn-lt"/>
              </a:rPr>
              <a:t>must</a:t>
            </a:r>
            <a:r>
              <a:rPr lang="en-US" sz="1800" dirty="0">
                <a:latin typeface="+mn-lt"/>
              </a:rPr>
              <a:t> develop a plan for managing conflicts</a:t>
            </a:r>
          </a:p>
          <a:p>
            <a:pPr marL="342900" indent="-342900">
              <a:buFont typeface="Arial" panose="020B0604020202020204" pitchFamily="34" charset="0"/>
              <a:buChar char="•"/>
            </a:pPr>
            <a:endParaRPr lang="en-US" dirty="0">
              <a:latin typeface="+mn-lt"/>
            </a:endParaRPr>
          </a:p>
        </p:txBody>
      </p:sp>
      <p:pic>
        <p:nvPicPr>
          <p:cNvPr id="6" name="Picture 5" descr="Pen pointing to a graph on a screen">
            <a:extLst>
              <a:ext uri="{FF2B5EF4-FFF2-40B4-BE49-F238E27FC236}">
                <a16:creationId xmlns:a16="http://schemas.microsoft.com/office/drawing/2014/main" id="{1513E791-B40C-49C4-8C58-C5C775BF1DA4}"/>
              </a:ext>
            </a:extLst>
          </p:cNvPr>
          <p:cNvPicPr>
            <a:picLocks noChangeAspect="1"/>
          </p:cNvPicPr>
          <p:nvPr/>
        </p:nvPicPr>
        <p:blipFill rotWithShape="1">
          <a:blip r:embed="rId3">
            <a:extLst>
              <a:ext uri="{28A0092B-C50C-407E-A947-70E740481C1C}">
                <a14:useLocalDpi xmlns:a14="http://schemas.microsoft.com/office/drawing/2010/main" val="0"/>
              </a:ext>
            </a:extLst>
          </a:blip>
          <a:srcRect l="13850" r="-1" b="-1"/>
          <a:stretch/>
        </p:blipFill>
        <p:spPr>
          <a:xfrm>
            <a:off x="468000" y="1798580"/>
            <a:ext cx="5532001" cy="4351339"/>
          </a:xfrm>
          <a:prstGeom prst="rect">
            <a:avLst/>
          </a:prstGeom>
          <a:noFill/>
        </p:spPr>
      </p:pic>
      <p:sp>
        <p:nvSpPr>
          <p:cNvPr id="4" name="Slide Number Placeholder 3">
            <a:extLst>
              <a:ext uri="{FF2B5EF4-FFF2-40B4-BE49-F238E27FC236}">
                <a16:creationId xmlns:a16="http://schemas.microsoft.com/office/drawing/2014/main" id="{4CB5EDDD-4ADB-4B76-BCE0-CFEDE677A66C}"/>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24</a:t>
            </a:fld>
            <a:endParaRPr lang="en-AU"/>
          </a:p>
        </p:txBody>
      </p:sp>
      <p:sp>
        <p:nvSpPr>
          <p:cNvPr id="5" name="Content Placeholder 2">
            <a:extLst>
              <a:ext uri="{FF2B5EF4-FFF2-40B4-BE49-F238E27FC236}">
                <a16:creationId xmlns:a16="http://schemas.microsoft.com/office/drawing/2014/main" id="{DAFD603E-4128-4FB0-B4B0-EABE01804678}"/>
              </a:ext>
            </a:extLst>
          </p:cNvPr>
          <p:cNvSpPr txBox="1">
            <a:spLocks/>
          </p:cNvSpPr>
          <p:nvPr/>
        </p:nvSpPr>
        <p:spPr>
          <a:xfrm>
            <a:off x="360000" y="1284514"/>
            <a:ext cx="11472000" cy="4866825"/>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1657071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659F-23FC-44FB-8DE6-2312C68DEE7E}"/>
              </a:ext>
            </a:extLst>
          </p:cNvPr>
          <p:cNvSpPr>
            <a:spLocks noGrp="1"/>
          </p:cNvSpPr>
          <p:nvPr>
            <p:ph type="title"/>
          </p:nvPr>
        </p:nvSpPr>
        <p:spPr>
          <a:xfrm>
            <a:off x="360000" y="360000"/>
            <a:ext cx="9720000" cy="1009652"/>
          </a:xfrm>
        </p:spPr>
        <p:txBody>
          <a:bodyPr anchor="t">
            <a:normAutofit/>
          </a:bodyPr>
          <a:lstStyle/>
          <a:p>
            <a:r>
              <a:rPr lang="en-AU" dirty="0">
                <a:solidFill>
                  <a:schemeClr val="bg2"/>
                </a:solidFill>
                <a:latin typeface="+mj-lt"/>
              </a:rPr>
              <a:t>The public interest </a:t>
            </a:r>
          </a:p>
        </p:txBody>
      </p:sp>
      <p:sp>
        <p:nvSpPr>
          <p:cNvPr id="11" name="Content Placeholder 2">
            <a:extLst>
              <a:ext uri="{FF2B5EF4-FFF2-40B4-BE49-F238E27FC236}">
                <a16:creationId xmlns:a16="http://schemas.microsoft.com/office/drawing/2014/main" id="{AEC87761-5EEA-DE5D-24CF-2AD0CB9D92FD}"/>
              </a:ext>
            </a:extLst>
          </p:cNvPr>
          <p:cNvSpPr>
            <a:spLocks noGrp="1"/>
          </p:cNvSpPr>
          <p:nvPr>
            <p:ph sz="half" idx="1"/>
          </p:nvPr>
        </p:nvSpPr>
        <p:spPr>
          <a:xfrm>
            <a:off x="240002" y="2484120"/>
            <a:ext cx="5712000" cy="3301459"/>
          </a:xfrm>
        </p:spPr>
        <p:txBody>
          <a:bodyPr/>
          <a:lstStyle/>
          <a:p>
            <a:r>
              <a:rPr lang="en-US" dirty="0">
                <a:solidFill>
                  <a:schemeClr val="tx2"/>
                </a:solidFill>
                <a:latin typeface="+mn-lt"/>
              </a:rPr>
              <a:t>The allocation of grants may at times have a political benefit – but they should </a:t>
            </a:r>
            <a:r>
              <a:rPr lang="en-US" b="1" dirty="0">
                <a:solidFill>
                  <a:schemeClr val="tx2"/>
                </a:solidFill>
                <a:latin typeface="+mn-lt"/>
              </a:rPr>
              <a:t>always</a:t>
            </a:r>
            <a:r>
              <a:rPr lang="en-US" dirty="0">
                <a:solidFill>
                  <a:schemeClr val="tx2"/>
                </a:solidFill>
                <a:latin typeface="+mn-lt"/>
              </a:rPr>
              <a:t> serve a public purpose. </a:t>
            </a:r>
          </a:p>
          <a:p>
            <a:r>
              <a:rPr lang="en-US" dirty="0">
                <a:latin typeface="+mn-lt"/>
              </a:rPr>
              <a:t>The allocation of grants which benefit private interests over the public interest may result in a breach of public trust or amount to unlawful or improper conduct. </a:t>
            </a:r>
          </a:p>
        </p:txBody>
      </p:sp>
      <p:pic>
        <p:nvPicPr>
          <p:cNvPr id="6" name="Picture 5" descr="City lights focused in magnifying glass">
            <a:extLst>
              <a:ext uri="{FF2B5EF4-FFF2-40B4-BE49-F238E27FC236}">
                <a16:creationId xmlns:a16="http://schemas.microsoft.com/office/drawing/2014/main" id="{1513E791-B40C-49C4-8C58-C5C775BF1DA4}"/>
              </a:ext>
            </a:extLst>
          </p:cNvPr>
          <p:cNvPicPr>
            <a:picLocks noChangeAspect="1"/>
          </p:cNvPicPr>
          <p:nvPr/>
        </p:nvPicPr>
        <p:blipFill>
          <a:blip r:embed="rId3">
            <a:extLst>
              <a:ext uri="{28A0092B-C50C-407E-A947-70E740481C1C}">
                <a14:useLocalDpi xmlns:a14="http://schemas.microsoft.com/office/drawing/2010/main" val="0"/>
              </a:ext>
            </a:extLst>
          </a:blip>
          <a:srcRect l="7633" r="7633"/>
          <a:stretch/>
        </p:blipFill>
        <p:spPr>
          <a:xfrm>
            <a:off x="6239999" y="1584826"/>
            <a:ext cx="5532001" cy="4351339"/>
          </a:xfrm>
          <a:prstGeom prst="rect">
            <a:avLst/>
          </a:prstGeom>
          <a:noFill/>
        </p:spPr>
      </p:pic>
      <p:sp>
        <p:nvSpPr>
          <p:cNvPr id="4" name="Slide Number Placeholder 3">
            <a:extLst>
              <a:ext uri="{FF2B5EF4-FFF2-40B4-BE49-F238E27FC236}">
                <a16:creationId xmlns:a16="http://schemas.microsoft.com/office/drawing/2014/main" id="{4CB5EDDD-4ADB-4B76-BCE0-CFEDE677A66C}"/>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25</a:t>
            </a:fld>
            <a:endParaRPr lang="en-AU"/>
          </a:p>
        </p:txBody>
      </p:sp>
      <p:sp>
        <p:nvSpPr>
          <p:cNvPr id="5" name="Content Placeholder 2">
            <a:extLst>
              <a:ext uri="{FF2B5EF4-FFF2-40B4-BE49-F238E27FC236}">
                <a16:creationId xmlns:a16="http://schemas.microsoft.com/office/drawing/2014/main" id="{DAFD603E-4128-4FB0-B4B0-EABE01804678}"/>
              </a:ext>
            </a:extLst>
          </p:cNvPr>
          <p:cNvSpPr txBox="1">
            <a:spLocks/>
          </p:cNvSpPr>
          <p:nvPr/>
        </p:nvSpPr>
        <p:spPr>
          <a:xfrm>
            <a:off x="360000" y="1284514"/>
            <a:ext cx="11472000" cy="4866825"/>
          </a:xfrm>
          <a:prstGeom prst="rect">
            <a:avLst/>
          </a:prstGeom>
        </p:spPr>
        <p:txBody>
          <a:bodyPr vert="horz" lIns="0" tIns="0" rIns="0" bIns="0" rtlCol="0">
            <a:norm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j-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26234245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55119-8071-4F9F-9CF6-2661D3302EC8}"/>
              </a:ext>
            </a:extLst>
          </p:cNvPr>
          <p:cNvSpPr>
            <a:spLocks noGrp="1"/>
          </p:cNvSpPr>
          <p:nvPr>
            <p:ph type="title"/>
          </p:nvPr>
        </p:nvSpPr>
        <p:spPr>
          <a:xfrm>
            <a:off x="360000" y="360000"/>
            <a:ext cx="9720000" cy="1009652"/>
          </a:xfrm>
        </p:spPr>
        <p:txBody>
          <a:bodyPr anchor="t">
            <a:normAutofit fontScale="90000"/>
          </a:bodyPr>
          <a:lstStyle/>
          <a:p>
            <a:r>
              <a:rPr lang="en-AU" dirty="0">
                <a:solidFill>
                  <a:schemeClr val="bg2"/>
                </a:solidFill>
                <a:latin typeface="+mj-lt"/>
              </a:rPr>
              <a:t>Reducing the risk of unlawful or improper conduct in the context of grants administration </a:t>
            </a:r>
          </a:p>
        </p:txBody>
      </p:sp>
      <p:pic>
        <p:nvPicPr>
          <p:cNvPr id="7" name="Content Placeholder 6" descr="Pen placed on top of a signature line">
            <a:extLst>
              <a:ext uri="{FF2B5EF4-FFF2-40B4-BE49-F238E27FC236}">
                <a16:creationId xmlns:a16="http://schemas.microsoft.com/office/drawing/2014/main" id="{DCF528A9-868F-4924-995E-16A03252996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13850" r="-1" b="-1"/>
          <a:stretch/>
        </p:blipFill>
        <p:spPr>
          <a:xfrm>
            <a:off x="360000" y="1800000"/>
            <a:ext cx="5616000" cy="4351339"/>
          </a:xfrm>
          <a:noFill/>
        </p:spPr>
      </p:pic>
      <p:sp>
        <p:nvSpPr>
          <p:cNvPr id="4" name="Content Placeholder 3">
            <a:extLst>
              <a:ext uri="{FF2B5EF4-FFF2-40B4-BE49-F238E27FC236}">
                <a16:creationId xmlns:a16="http://schemas.microsoft.com/office/drawing/2014/main" id="{90550D4F-49DB-46B7-8774-62D0AE0DDA95}"/>
              </a:ext>
            </a:extLst>
          </p:cNvPr>
          <p:cNvSpPr>
            <a:spLocks noGrp="1"/>
          </p:cNvSpPr>
          <p:nvPr>
            <p:ph sz="half" idx="2"/>
          </p:nvPr>
        </p:nvSpPr>
        <p:spPr>
          <a:xfrm>
            <a:off x="6216000" y="1800000"/>
            <a:ext cx="5616000" cy="4351339"/>
          </a:xfrm>
        </p:spPr>
        <p:txBody>
          <a:bodyPr>
            <a:normAutofit lnSpcReduction="10000"/>
          </a:bodyPr>
          <a:lstStyle/>
          <a:p>
            <a:r>
              <a:rPr lang="en-AU" dirty="0">
                <a:latin typeface="+mn-lt"/>
              </a:rPr>
              <a:t>Practical measures:</a:t>
            </a:r>
          </a:p>
          <a:p>
            <a:pPr marL="342900" indent="-342900">
              <a:buFont typeface="Arial" panose="020B0604020202020204" pitchFamily="34" charset="0"/>
              <a:buChar char="•"/>
            </a:pPr>
            <a:r>
              <a:rPr lang="en-AU" dirty="0">
                <a:latin typeface="+mn-lt"/>
              </a:rPr>
              <a:t>record-keeping requirements – recording recommendations and grant decisions in writing</a:t>
            </a:r>
          </a:p>
          <a:p>
            <a:pPr marL="342900" indent="-342900">
              <a:buFont typeface="Arial" panose="020B0604020202020204" pitchFamily="34" charset="0"/>
              <a:buChar char="•"/>
            </a:pPr>
            <a:r>
              <a:rPr lang="en-AU" dirty="0">
                <a:latin typeface="+mn-lt"/>
              </a:rPr>
              <a:t>mandatory requirement to manage conflicts of interest when designing the assessment process for grants</a:t>
            </a:r>
          </a:p>
          <a:p>
            <a:pPr marL="342900" indent="-342900">
              <a:buFont typeface="Arial" panose="020B0604020202020204" pitchFamily="34" charset="0"/>
              <a:buChar char="•"/>
            </a:pPr>
            <a:r>
              <a:rPr lang="en-AU" dirty="0">
                <a:latin typeface="+mn-lt"/>
              </a:rPr>
              <a:t>fraud controls</a:t>
            </a:r>
          </a:p>
          <a:p>
            <a:pPr marL="342900" indent="-342900">
              <a:buFont typeface="Arial" panose="020B0604020202020204" pitchFamily="34" charset="0"/>
              <a:buChar char="•"/>
            </a:pPr>
            <a:r>
              <a:rPr lang="en-AU" dirty="0">
                <a:latin typeface="+mn-lt"/>
              </a:rPr>
              <a:t>publishing grant information and decisions online.</a:t>
            </a:r>
          </a:p>
          <a:p>
            <a:r>
              <a:rPr lang="en-AU" dirty="0">
                <a:solidFill>
                  <a:schemeClr val="tx2"/>
                </a:solidFill>
                <a:latin typeface="+mn-lt"/>
              </a:rPr>
              <a:t>Probity and transparency should be prioritised in all aspects of grants administration.</a:t>
            </a:r>
          </a:p>
          <a:p>
            <a:pPr marL="342900" indent="-342900">
              <a:buFont typeface="Arial" panose="020B0604020202020204" pitchFamily="34" charset="0"/>
              <a:buChar char="•"/>
            </a:pPr>
            <a:endParaRPr lang="en-AU" dirty="0"/>
          </a:p>
          <a:p>
            <a:pPr marL="342900" indent="-342900">
              <a:buFont typeface="Arial" panose="020B0604020202020204" pitchFamily="34" charset="0"/>
              <a:buChar char="•"/>
            </a:pPr>
            <a:endParaRPr lang="en-AU" dirty="0"/>
          </a:p>
        </p:txBody>
      </p:sp>
      <p:sp>
        <p:nvSpPr>
          <p:cNvPr id="5" name="Slide Number Placeholder 4">
            <a:extLst>
              <a:ext uri="{FF2B5EF4-FFF2-40B4-BE49-F238E27FC236}">
                <a16:creationId xmlns:a16="http://schemas.microsoft.com/office/drawing/2014/main" id="{530224E7-CC4E-4BCE-9868-9F72AD47CA31}"/>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26</a:t>
            </a:fld>
            <a:endParaRPr lang="en-AU"/>
          </a:p>
        </p:txBody>
      </p:sp>
    </p:spTree>
    <p:extLst>
      <p:ext uri="{BB962C8B-B14F-4D97-AF65-F5344CB8AC3E}">
        <p14:creationId xmlns:p14="http://schemas.microsoft.com/office/powerpoint/2010/main" val="1087632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5DB0F-23BD-4165-87E8-102E15B94921}"/>
              </a:ext>
            </a:extLst>
          </p:cNvPr>
          <p:cNvSpPr>
            <a:spLocks noGrp="1"/>
          </p:cNvSpPr>
          <p:nvPr>
            <p:ph type="title"/>
          </p:nvPr>
        </p:nvSpPr>
        <p:spPr>
          <a:xfrm>
            <a:off x="360000" y="360000"/>
            <a:ext cx="10795680" cy="1009652"/>
          </a:xfrm>
        </p:spPr>
        <p:txBody>
          <a:bodyPr/>
          <a:lstStyle/>
          <a:p>
            <a:r>
              <a:rPr lang="en-AU" dirty="0">
                <a:solidFill>
                  <a:schemeClr val="bg2"/>
                </a:solidFill>
              </a:rPr>
              <a:t>Legislative and policy framework </a:t>
            </a:r>
            <a:endParaRPr lang="en-AU" dirty="0"/>
          </a:p>
        </p:txBody>
      </p:sp>
      <p:sp>
        <p:nvSpPr>
          <p:cNvPr id="4" name="Content Placeholder 3">
            <a:extLst>
              <a:ext uri="{FF2B5EF4-FFF2-40B4-BE49-F238E27FC236}">
                <a16:creationId xmlns:a16="http://schemas.microsoft.com/office/drawing/2014/main" id="{FDC65407-13AB-45DD-893D-E5AFE54F8132}"/>
              </a:ext>
            </a:extLst>
          </p:cNvPr>
          <p:cNvSpPr>
            <a:spLocks noGrp="1"/>
          </p:cNvSpPr>
          <p:nvPr>
            <p:ph sz="half" idx="2"/>
          </p:nvPr>
        </p:nvSpPr>
        <p:spPr>
          <a:xfrm>
            <a:off x="360000" y="1531620"/>
            <a:ext cx="11448000" cy="4770120"/>
          </a:xfrm>
        </p:spPr>
        <p:txBody>
          <a:bodyPr/>
          <a:lstStyle/>
          <a:p>
            <a:r>
              <a:rPr lang="en-AU" sz="1600" b="1" dirty="0">
                <a:latin typeface="+mn-lt"/>
              </a:rPr>
              <a:t>Key Government Sector Legislation</a:t>
            </a:r>
          </a:p>
          <a:p>
            <a:pPr marL="285750" indent="-285750">
              <a:buFont typeface="Arial" panose="020B0604020202020204" pitchFamily="34" charset="0"/>
              <a:buChar char="•"/>
            </a:pPr>
            <a:r>
              <a:rPr lang="en-AU" sz="1400" i="1" dirty="0">
                <a:latin typeface="+mn-lt"/>
              </a:rPr>
              <a:t>Government Sector Finance Act 2018 </a:t>
            </a:r>
            <a:r>
              <a:rPr lang="en-AU" sz="1400" dirty="0">
                <a:latin typeface="+mn-lt"/>
              </a:rPr>
              <a:t>(NSW) (GSF Act) – principles for the expenditure of money and financial management</a:t>
            </a:r>
          </a:p>
          <a:p>
            <a:pPr marL="285750" indent="-285750">
              <a:buFont typeface="Arial" panose="020B0604020202020204" pitchFamily="34" charset="0"/>
              <a:buChar char="•"/>
            </a:pPr>
            <a:r>
              <a:rPr lang="en-AU" sz="1400" i="1" dirty="0">
                <a:latin typeface="+mn-lt"/>
              </a:rPr>
              <a:t>Government Sector Employment Act 2013 </a:t>
            </a:r>
            <a:r>
              <a:rPr lang="en-AU" sz="1400" dirty="0">
                <a:latin typeface="+mn-lt"/>
              </a:rPr>
              <a:t>(NSW) – establishes the Ethical Framework for the NSW Government Sector</a:t>
            </a:r>
          </a:p>
          <a:p>
            <a:pPr marL="285750" indent="-285750">
              <a:buFont typeface="Arial" panose="020B0604020202020204" pitchFamily="34" charset="0"/>
              <a:buChar char="•"/>
            </a:pPr>
            <a:r>
              <a:rPr lang="en-AU" sz="1400" i="1" dirty="0">
                <a:latin typeface="+mn-lt"/>
              </a:rPr>
              <a:t>Government Information (Public Access) Act 2009 </a:t>
            </a:r>
            <a:r>
              <a:rPr lang="en-AU" sz="1400" dirty="0">
                <a:latin typeface="+mn-lt"/>
              </a:rPr>
              <a:t>(NSW) – encourages proactive release of government information</a:t>
            </a:r>
          </a:p>
          <a:p>
            <a:pPr>
              <a:spcBef>
                <a:spcPts val="1200"/>
              </a:spcBef>
            </a:pPr>
            <a:r>
              <a:rPr lang="en-AU" sz="1600" b="1" dirty="0">
                <a:latin typeface="+mn-lt"/>
              </a:rPr>
              <a:t>Integrity framework</a:t>
            </a:r>
          </a:p>
          <a:p>
            <a:pPr marL="285750" indent="-285750">
              <a:buFont typeface="Arial" panose="020B0604020202020204" pitchFamily="34" charset="0"/>
              <a:buChar char="•"/>
            </a:pPr>
            <a:r>
              <a:rPr lang="en-AU" sz="1400" i="1" dirty="0">
                <a:latin typeface="+mn-lt"/>
              </a:rPr>
              <a:t>Independent Commission Against Corruption Act 1998 </a:t>
            </a:r>
            <a:r>
              <a:rPr lang="en-AU" sz="1400" dirty="0">
                <a:latin typeface="+mn-lt"/>
              </a:rPr>
              <a:t>(NSW); Ministerial Code of Conduct; NSW Office Holder’s Staff Code of Conduct</a:t>
            </a:r>
          </a:p>
          <a:p>
            <a:pPr marL="285750" indent="-285750">
              <a:buFont typeface="Arial" panose="020B0604020202020204" pitchFamily="34" charset="0"/>
              <a:buChar char="•"/>
            </a:pPr>
            <a:r>
              <a:rPr lang="en-AU" sz="1400" dirty="0">
                <a:latin typeface="+mn-lt"/>
              </a:rPr>
              <a:t>Independent Commission Against Corruption, NSW Ombudsman and the Audit Office of NSW – investigate complaints of maladministration and serious and substantial waste of public money.</a:t>
            </a:r>
          </a:p>
          <a:p>
            <a:pPr>
              <a:spcBef>
                <a:spcPts val="1200"/>
              </a:spcBef>
            </a:pPr>
            <a:r>
              <a:rPr lang="en-AU" sz="1600" b="1" dirty="0">
                <a:latin typeface="+mn-lt"/>
              </a:rPr>
              <a:t>Financial management and investment policies</a:t>
            </a:r>
          </a:p>
          <a:p>
            <a:pPr marL="285750" indent="-285750">
              <a:buFont typeface="Arial" panose="020B0604020202020204" pitchFamily="34" charset="0"/>
              <a:buChar char="•"/>
            </a:pPr>
            <a:r>
              <a:rPr lang="en-AU" sz="1400" dirty="0">
                <a:latin typeface="+mn-lt"/>
              </a:rPr>
              <a:t>Internal Audit and Risk Management Policy for the General Government Sector (TPP 20-08) – assists agencies in fulfilling legislative obligations under the GSF Act. </a:t>
            </a:r>
          </a:p>
          <a:p>
            <a:pPr marL="285750" indent="-285750">
              <a:buFont typeface="Arial" panose="020B0604020202020204" pitchFamily="34" charset="0"/>
              <a:buChar char="•"/>
            </a:pPr>
            <a:r>
              <a:rPr lang="en-AU" sz="1400" dirty="0">
                <a:latin typeface="+mn-lt"/>
              </a:rPr>
              <a:t>NSW Government Business Case Guidelines (TPP 18-06) – assists agencies to prepare business cases. </a:t>
            </a:r>
          </a:p>
          <a:p>
            <a:pPr algn="ctr"/>
            <a:r>
              <a:rPr lang="en-AU" sz="1400" i="1" dirty="0">
                <a:latin typeface="+mn-lt"/>
              </a:rPr>
              <a:t>Compliance with the Guide is a legislative requirement under the GSF Act.</a:t>
            </a:r>
          </a:p>
          <a:p>
            <a:pPr marL="285750" indent="-285750">
              <a:buFont typeface="Arial" panose="020B0604020202020204" pitchFamily="34" charset="0"/>
              <a:buChar char="•"/>
            </a:pPr>
            <a:endParaRPr lang="en-AU" sz="1400" dirty="0">
              <a:latin typeface="+mn-lt"/>
            </a:endParaRPr>
          </a:p>
          <a:p>
            <a:endParaRPr lang="en-AU" sz="1600" dirty="0">
              <a:latin typeface="+mn-lt"/>
            </a:endParaRPr>
          </a:p>
        </p:txBody>
      </p:sp>
      <p:sp>
        <p:nvSpPr>
          <p:cNvPr id="5" name="Slide Number Placeholder 4">
            <a:extLst>
              <a:ext uri="{FF2B5EF4-FFF2-40B4-BE49-F238E27FC236}">
                <a16:creationId xmlns:a16="http://schemas.microsoft.com/office/drawing/2014/main" id="{317C23CC-C205-4035-B01D-03B2AF2D69EB}"/>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428751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0599-BD7B-41E0-AF12-CED3BFB5EC21}"/>
              </a:ext>
            </a:extLst>
          </p:cNvPr>
          <p:cNvSpPr>
            <a:spLocks noGrp="1"/>
          </p:cNvSpPr>
          <p:nvPr>
            <p:ph type="ctrTitle"/>
          </p:nvPr>
        </p:nvSpPr>
        <p:spPr/>
        <p:txBody>
          <a:bodyPr/>
          <a:lstStyle/>
          <a:p>
            <a:r>
              <a:rPr lang="en-AU" dirty="0"/>
              <a:t>Process of grant administration</a:t>
            </a:r>
          </a:p>
        </p:txBody>
      </p:sp>
      <p:sp>
        <p:nvSpPr>
          <p:cNvPr id="4" name="Footer Placeholder 3">
            <a:extLst>
              <a:ext uri="{FF2B5EF4-FFF2-40B4-BE49-F238E27FC236}">
                <a16:creationId xmlns:a16="http://schemas.microsoft.com/office/drawing/2014/main" id="{479BF401-7196-49A0-BB7E-16982DC33ED6}"/>
              </a:ext>
            </a:extLst>
          </p:cNvPr>
          <p:cNvSpPr>
            <a:spLocks noGrp="1"/>
          </p:cNvSpPr>
          <p:nvPr>
            <p:ph type="ftr" sz="quarter" idx="3"/>
          </p:nvPr>
        </p:nvSpPr>
        <p:spPr/>
        <p:txBody>
          <a:bodyPr/>
          <a:lstStyle/>
          <a:p>
            <a:r>
              <a:rPr lang="en-US" dirty="0"/>
              <a:t>Grants Administration Guide</a:t>
            </a:r>
            <a:endParaRPr lang="en-AU" dirty="0"/>
          </a:p>
        </p:txBody>
      </p:sp>
      <p:sp>
        <p:nvSpPr>
          <p:cNvPr id="5" name="Text Placeholder 4">
            <a:extLst>
              <a:ext uri="{FF2B5EF4-FFF2-40B4-BE49-F238E27FC236}">
                <a16:creationId xmlns:a16="http://schemas.microsoft.com/office/drawing/2014/main" id="{BE0444DE-22D7-4B72-AC2B-9FEA2704B780}"/>
              </a:ext>
            </a:extLst>
          </p:cNvPr>
          <p:cNvSpPr>
            <a:spLocks noGrp="1"/>
          </p:cNvSpPr>
          <p:nvPr>
            <p:ph type="body" sz="quarter" idx="11"/>
          </p:nvPr>
        </p:nvSpPr>
        <p:spPr/>
        <p:txBody>
          <a:bodyPr/>
          <a:lstStyle/>
          <a:p>
            <a:r>
              <a:rPr lang="en-AU" dirty="0"/>
              <a:t>5</a:t>
            </a:r>
          </a:p>
        </p:txBody>
      </p:sp>
    </p:spTree>
    <p:extLst>
      <p:ext uri="{BB962C8B-B14F-4D97-AF65-F5344CB8AC3E}">
        <p14:creationId xmlns:p14="http://schemas.microsoft.com/office/powerpoint/2010/main" val="377385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84A9947-776E-422A-B8DB-CD8244C850FD}"/>
              </a:ext>
            </a:extLst>
          </p:cNvPr>
          <p:cNvSpPr txBox="1"/>
          <p:nvPr/>
        </p:nvSpPr>
        <p:spPr>
          <a:xfrm>
            <a:off x="1581151" y="3864952"/>
            <a:ext cx="2887981" cy="2677656"/>
          </a:xfrm>
          <a:prstGeom prst="rect">
            <a:avLst/>
          </a:prstGeom>
          <a:noFill/>
          <a:ln>
            <a:noFill/>
          </a:ln>
        </p:spPr>
        <p:txBody>
          <a:bodyPr wrap="square" rtlCol="0">
            <a:spAutoFit/>
          </a:bodyPr>
          <a:lstStyle/>
          <a:p>
            <a:pPr>
              <a:spcAft>
                <a:spcPts val="600"/>
              </a:spcAft>
            </a:pPr>
            <a:r>
              <a:rPr lang="en-AU" sz="1600" dirty="0"/>
              <a:t>Select an appropriate assessment process:</a:t>
            </a:r>
          </a:p>
          <a:p>
            <a:pPr marL="285750" indent="-285750">
              <a:spcAft>
                <a:spcPts val="600"/>
              </a:spcAft>
              <a:buFont typeface="Arial" panose="020B0604020202020204" pitchFamily="34" charset="0"/>
              <a:buChar char="•"/>
            </a:pPr>
            <a:r>
              <a:rPr lang="en-AU" sz="1100" dirty="0"/>
              <a:t>The type of assessment process will depend on the grant.</a:t>
            </a:r>
          </a:p>
          <a:p>
            <a:pPr marL="285750" indent="-285750">
              <a:spcAft>
                <a:spcPts val="600"/>
              </a:spcAft>
              <a:buFont typeface="Arial" panose="020B0604020202020204" pitchFamily="34" charset="0"/>
              <a:buChar char="•"/>
            </a:pPr>
            <a:r>
              <a:rPr lang="en-AU" sz="1100" dirty="0"/>
              <a:t>If a method other than a competitive, merit-based selection process is used, officials must document the justification and outline the risk mitigation strategies. This must be approved by the relevant Minister (or head of agency or delegate).</a:t>
            </a:r>
          </a:p>
          <a:p>
            <a:pPr marL="285750" indent="-285750">
              <a:spcAft>
                <a:spcPts val="600"/>
              </a:spcAft>
              <a:buFont typeface="Arial" panose="020B0604020202020204" pitchFamily="34" charset="0"/>
              <a:buChar char="•"/>
            </a:pPr>
            <a:r>
              <a:rPr lang="en-AU" sz="1100" dirty="0"/>
              <a:t>Consider and develop a plan to manage conflicts of interest. </a:t>
            </a:r>
          </a:p>
        </p:txBody>
      </p:sp>
      <p:sp>
        <p:nvSpPr>
          <p:cNvPr id="2" name="Title 1">
            <a:extLst>
              <a:ext uri="{FF2B5EF4-FFF2-40B4-BE49-F238E27FC236}">
                <a16:creationId xmlns:a16="http://schemas.microsoft.com/office/drawing/2014/main" id="{39D59FF1-588E-46CE-A671-F0F459660301}"/>
              </a:ext>
            </a:extLst>
          </p:cNvPr>
          <p:cNvSpPr>
            <a:spLocks noGrp="1"/>
          </p:cNvSpPr>
          <p:nvPr>
            <p:ph type="title"/>
          </p:nvPr>
        </p:nvSpPr>
        <p:spPr>
          <a:xfrm>
            <a:off x="360000" y="360000"/>
            <a:ext cx="9720000" cy="600120"/>
          </a:xfrm>
        </p:spPr>
        <p:txBody>
          <a:bodyPr/>
          <a:lstStyle/>
          <a:p>
            <a:r>
              <a:rPr lang="en-AU" dirty="0">
                <a:solidFill>
                  <a:schemeClr val="bg2"/>
                </a:solidFill>
                <a:latin typeface="+mj-lt"/>
              </a:rPr>
              <a:t>Planning and designing the grant opportunity</a:t>
            </a:r>
          </a:p>
        </p:txBody>
      </p:sp>
      <p:sp>
        <p:nvSpPr>
          <p:cNvPr id="4" name="Slide Number Placeholder 3">
            <a:extLst>
              <a:ext uri="{FF2B5EF4-FFF2-40B4-BE49-F238E27FC236}">
                <a16:creationId xmlns:a16="http://schemas.microsoft.com/office/drawing/2014/main" id="{AE15A735-C9F0-4CC4-B712-0546C0BACDC0}"/>
              </a:ext>
            </a:extLst>
          </p:cNvPr>
          <p:cNvSpPr>
            <a:spLocks noGrp="1"/>
          </p:cNvSpPr>
          <p:nvPr>
            <p:ph type="sldNum" sz="quarter" idx="12"/>
          </p:nvPr>
        </p:nvSpPr>
        <p:spPr/>
        <p:txBody>
          <a:bodyPr/>
          <a:lstStyle/>
          <a:p>
            <a:fld id="{10A01DC5-1685-4615-8240-15192985C6A2}" type="slidenum">
              <a:rPr lang="en-AU" smtClean="0"/>
              <a:t>29</a:t>
            </a:fld>
            <a:endParaRPr lang="en-AU"/>
          </a:p>
        </p:txBody>
      </p:sp>
      <p:sp>
        <p:nvSpPr>
          <p:cNvPr id="9" name="TextBox 8">
            <a:extLst>
              <a:ext uri="{FF2B5EF4-FFF2-40B4-BE49-F238E27FC236}">
                <a16:creationId xmlns:a16="http://schemas.microsoft.com/office/drawing/2014/main" id="{8A2EC620-55ED-4DE8-8FB0-0A6BBD3FADB9}"/>
              </a:ext>
            </a:extLst>
          </p:cNvPr>
          <p:cNvSpPr txBox="1"/>
          <p:nvPr/>
        </p:nvSpPr>
        <p:spPr>
          <a:xfrm>
            <a:off x="281940" y="1370877"/>
            <a:ext cx="2804160" cy="1877437"/>
          </a:xfrm>
          <a:prstGeom prst="rect">
            <a:avLst/>
          </a:prstGeom>
          <a:noFill/>
          <a:ln>
            <a:noFill/>
          </a:ln>
        </p:spPr>
        <p:txBody>
          <a:bodyPr wrap="square" rtlCol="0">
            <a:spAutoFit/>
          </a:bodyPr>
          <a:lstStyle/>
          <a:p>
            <a:pPr>
              <a:spcAft>
                <a:spcPts val="600"/>
              </a:spcAft>
            </a:pPr>
            <a:r>
              <a:rPr lang="en-AU" sz="1800" dirty="0"/>
              <a:t>Mandatory requirements and general guidance:</a:t>
            </a:r>
          </a:p>
          <a:p>
            <a:pPr marL="342900" indent="-342900">
              <a:spcAft>
                <a:spcPts val="600"/>
              </a:spcAft>
              <a:buFont typeface="Arial" panose="020B0604020202020204" pitchFamily="34" charset="0"/>
              <a:buChar char="•"/>
            </a:pPr>
            <a:r>
              <a:rPr lang="en-AU" sz="1400" i="1" dirty="0"/>
              <a:t>TPP 18-06 NSW Government Business Case Guidelines</a:t>
            </a:r>
          </a:p>
          <a:p>
            <a:pPr marL="342900" indent="-342900">
              <a:spcAft>
                <a:spcPts val="600"/>
              </a:spcAft>
              <a:buFont typeface="Arial" panose="020B0604020202020204" pitchFamily="34" charset="0"/>
              <a:buChar char="•"/>
            </a:pPr>
            <a:r>
              <a:rPr lang="en-AU" sz="1400" i="1" dirty="0"/>
              <a:t>TPP 17-03 NSW Government Guide to Cost-Benefit Analysis </a:t>
            </a:r>
          </a:p>
        </p:txBody>
      </p:sp>
      <p:sp>
        <p:nvSpPr>
          <p:cNvPr id="10" name="Rectangle 9">
            <a:extLst>
              <a:ext uri="{FF2B5EF4-FFF2-40B4-BE49-F238E27FC236}">
                <a16:creationId xmlns:a16="http://schemas.microsoft.com/office/drawing/2014/main" id="{0B9D4AFE-243D-4FF5-8A17-D96183FC966D}"/>
              </a:ext>
            </a:extLst>
          </p:cNvPr>
          <p:cNvSpPr/>
          <p:nvPr/>
        </p:nvSpPr>
        <p:spPr>
          <a:xfrm>
            <a:off x="3246120" y="1398036"/>
            <a:ext cx="2804160" cy="2196508"/>
          </a:xfrm>
          <a:prstGeom prst="rect">
            <a:avLst/>
          </a:prstGeom>
          <a:ln>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dirty="0"/>
          </a:p>
        </p:txBody>
      </p:sp>
      <p:sp>
        <p:nvSpPr>
          <p:cNvPr id="11" name="TextBox 10">
            <a:extLst>
              <a:ext uri="{FF2B5EF4-FFF2-40B4-BE49-F238E27FC236}">
                <a16:creationId xmlns:a16="http://schemas.microsoft.com/office/drawing/2014/main" id="{75A8256D-042C-4E07-9A09-0B499D47A38E}"/>
              </a:ext>
            </a:extLst>
          </p:cNvPr>
          <p:cNvSpPr txBox="1"/>
          <p:nvPr/>
        </p:nvSpPr>
        <p:spPr>
          <a:xfrm>
            <a:off x="3246120" y="1369652"/>
            <a:ext cx="2804160" cy="2246769"/>
          </a:xfrm>
          <a:prstGeom prst="rect">
            <a:avLst/>
          </a:prstGeom>
          <a:noFill/>
        </p:spPr>
        <p:txBody>
          <a:bodyPr wrap="square" rtlCol="0">
            <a:spAutoFit/>
          </a:bodyPr>
          <a:lstStyle/>
          <a:p>
            <a:pPr>
              <a:spcAft>
                <a:spcPts val="600"/>
              </a:spcAft>
            </a:pPr>
            <a:r>
              <a:rPr lang="en-AU" sz="1600" dirty="0"/>
              <a:t>Assess and manage risk – program risk, grantee risk and governance risks.</a:t>
            </a:r>
          </a:p>
          <a:p>
            <a:pPr marL="285750" indent="-285750">
              <a:spcAft>
                <a:spcPts val="600"/>
              </a:spcAft>
              <a:buFont typeface="Arial" panose="020B0604020202020204" pitchFamily="34" charset="0"/>
              <a:buChar char="•"/>
            </a:pPr>
            <a:r>
              <a:rPr lang="en-AU" sz="1100" i="1" dirty="0"/>
              <a:t>NSW Treasury Risk Management Toolkit</a:t>
            </a:r>
          </a:p>
          <a:p>
            <a:pPr marL="285750" indent="-285750">
              <a:spcAft>
                <a:spcPts val="600"/>
              </a:spcAft>
              <a:buFont typeface="Arial" panose="020B0604020202020204" pitchFamily="34" charset="0"/>
              <a:buChar char="•"/>
            </a:pPr>
            <a:r>
              <a:rPr lang="en-AU" sz="1100" i="1" dirty="0"/>
              <a:t>TPP 20-08 Internal Audit and Risk Management Policy for the General Government Sector</a:t>
            </a:r>
          </a:p>
          <a:p>
            <a:pPr marL="285750" indent="-285750">
              <a:spcAft>
                <a:spcPts val="600"/>
              </a:spcAft>
              <a:buFont typeface="Arial" panose="020B0604020202020204" pitchFamily="34" charset="0"/>
              <a:buChar char="•"/>
            </a:pPr>
            <a:r>
              <a:rPr lang="en-AU" sz="1100" i="1" dirty="0"/>
              <a:t>Supplier due diligence: a guide for NSW public sector agencies</a:t>
            </a:r>
          </a:p>
        </p:txBody>
      </p:sp>
      <p:sp>
        <p:nvSpPr>
          <p:cNvPr id="8" name="Rectangle 7">
            <a:extLst>
              <a:ext uri="{FF2B5EF4-FFF2-40B4-BE49-F238E27FC236}">
                <a16:creationId xmlns:a16="http://schemas.microsoft.com/office/drawing/2014/main" id="{D4D8762D-E596-4F2E-9FB4-DAAF95358760}"/>
              </a:ext>
            </a:extLst>
          </p:cNvPr>
          <p:cNvSpPr/>
          <p:nvPr/>
        </p:nvSpPr>
        <p:spPr>
          <a:xfrm>
            <a:off x="281940" y="1408075"/>
            <a:ext cx="2804160" cy="2196508"/>
          </a:xfrm>
          <a:prstGeom prst="rect">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dirty="0">
              <a:ln>
                <a:solidFill>
                  <a:schemeClr val="tx2"/>
                </a:solidFill>
              </a:ln>
            </a:endParaRPr>
          </a:p>
        </p:txBody>
      </p:sp>
      <p:sp>
        <p:nvSpPr>
          <p:cNvPr id="12" name="TextBox 11">
            <a:extLst>
              <a:ext uri="{FF2B5EF4-FFF2-40B4-BE49-F238E27FC236}">
                <a16:creationId xmlns:a16="http://schemas.microsoft.com/office/drawing/2014/main" id="{7E060222-44D4-47B1-91D2-D42E2D9BB2B4}"/>
              </a:ext>
            </a:extLst>
          </p:cNvPr>
          <p:cNvSpPr txBox="1"/>
          <p:nvPr/>
        </p:nvSpPr>
        <p:spPr>
          <a:xfrm>
            <a:off x="6210300" y="1394783"/>
            <a:ext cx="2804160" cy="1308050"/>
          </a:xfrm>
          <a:prstGeom prst="rect">
            <a:avLst/>
          </a:prstGeom>
          <a:noFill/>
          <a:ln>
            <a:noFill/>
          </a:ln>
        </p:spPr>
        <p:txBody>
          <a:bodyPr wrap="square" rtlCol="0">
            <a:spAutoFit/>
          </a:bodyPr>
          <a:lstStyle/>
          <a:p>
            <a:pPr>
              <a:spcAft>
                <a:spcPts val="600"/>
              </a:spcAft>
            </a:pPr>
            <a:r>
              <a:rPr lang="en-AU" sz="1600" dirty="0"/>
              <a:t>Develop the key elements of a grant opportunity:</a:t>
            </a:r>
          </a:p>
          <a:p>
            <a:pPr marL="171450" indent="-171450">
              <a:spcAft>
                <a:spcPts val="600"/>
              </a:spcAft>
              <a:buFont typeface="Arial" panose="020B0604020202020204" pitchFamily="34" charset="0"/>
              <a:buChar char="•"/>
            </a:pPr>
            <a:r>
              <a:rPr lang="en-AU" sz="1400" dirty="0"/>
              <a:t>Method in which grants are offered (competitive, non-competitive, ad hoc)</a:t>
            </a:r>
          </a:p>
        </p:txBody>
      </p:sp>
      <p:sp>
        <p:nvSpPr>
          <p:cNvPr id="13" name="Rectangle 12">
            <a:extLst>
              <a:ext uri="{FF2B5EF4-FFF2-40B4-BE49-F238E27FC236}">
                <a16:creationId xmlns:a16="http://schemas.microsoft.com/office/drawing/2014/main" id="{CCB4285E-D7C5-4D74-BA2F-2DC0ABF39FF6}"/>
              </a:ext>
            </a:extLst>
          </p:cNvPr>
          <p:cNvSpPr/>
          <p:nvPr/>
        </p:nvSpPr>
        <p:spPr>
          <a:xfrm>
            <a:off x="6210300" y="1394783"/>
            <a:ext cx="2804160" cy="2196508"/>
          </a:xfrm>
          <a:prstGeom prst="rect">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dirty="0">
              <a:ln>
                <a:solidFill>
                  <a:schemeClr val="tx2"/>
                </a:solidFill>
              </a:ln>
            </a:endParaRPr>
          </a:p>
        </p:txBody>
      </p:sp>
      <p:sp>
        <p:nvSpPr>
          <p:cNvPr id="15" name="Rectangle 14">
            <a:extLst>
              <a:ext uri="{FF2B5EF4-FFF2-40B4-BE49-F238E27FC236}">
                <a16:creationId xmlns:a16="http://schemas.microsoft.com/office/drawing/2014/main" id="{663AFB1E-2F95-4A31-A772-80A354305FAD}"/>
              </a:ext>
            </a:extLst>
          </p:cNvPr>
          <p:cNvSpPr/>
          <p:nvPr/>
        </p:nvSpPr>
        <p:spPr>
          <a:xfrm>
            <a:off x="1537336" y="3863329"/>
            <a:ext cx="2887980" cy="2720135"/>
          </a:xfrm>
          <a:prstGeom prst="rect">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dirty="0">
              <a:ln>
                <a:solidFill>
                  <a:schemeClr val="tx2"/>
                </a:solidFill>
              </a:ln>
            </a:endParaRPr>
          </a:p>
        </p:txBody>
      </p:sp>
      <p:sp>
        <p:nvSpPr>
          <p:cNvPr id="16" name="TextBox 15">
            <a:extLst>
              <a:ext uri="{FF2B5EF4-FFF2-40B4-BE49-F238E27FC236}">
                <a16:creationId xmlns:a16="http://schemas.microsoft.com/office/drawing/2014/main" id="{6FD7721F-DA4B-45A5-802B-F90C6987C73C}"/>
              </a:ext>
            </a:extLst>
          </p:cNvPr>
          <p:cNvSpPr txBox="1"/>
          <p:nvPr/>
        </p:nvSpPr>
        <p:spPr>
          <a:xfrm>
            <a:off x="7743824" y="3912929"/>
            <a:ext cx="2800350" cy="2031325"/>
          </a:xfrm>
          <a:prstGeom prst="rect">
            <a:avLst/>
          </a:prstGeom>
          <a:noFill/>
          <a:ln>
            <a:noFill/>
          </a:ln>
        </p:spPr>
        <p:txBody>
          <a:bodyPr wrap="square" rtlCol="0">
            <a:spAutoFit/>
          </a:bodyPr>
          <a:lstStyle/>
          <a:p>
            <a:pPr>
              <a:spcAft>
                <a:spcPts val="600"/>
              </a:spcAft>
            </a:pPr>
            <a:r>
              <a:rPr lang="en-AU" sz="1600" dirty="0"/>
              <a:t>Develop grant guidelines and associated materials:</a:t>
            </a:r>
          </a:p>
          <a:p>
            <a:pPr marL="171450" indent="-171450">
              <a:spcAft>
                <a:spcPts val="600"/>
              </a:spcAft>
              <a:buFont typeface="Arial" panose="020B0604020202020204" pitchFamily="34" charset="0"/>
              <a:buChar char="•"/>
            </a:pPr>
            <a:r>
              <a:rPr lang="en-AU" sz="1200" dirty="0"/>
              <a:t>The Guide specifies minimum requirements for grants guidelines.</a:t>
            </a:r>
          </a:p>
          <a:p>
            <a:pPr marL="171450" indent="-171450">
              <a:spcAft>
                <a:spcPts val="600"/>
              </a:spcAft>
              <a:buFont typeface="Arial" panose="020B0604020202020204" pitchFamily="34" charset="0"/>
              <a:buChar char="•"/>
            </a:pPr>
            <a:r>
              <a:rPr lang="en-AU" sz="1200" dirty="0"/>
              <a:t>Guidelines are required for all grants, including ad hoc or one off grants (minimum information required differs).</a:t>
            </a:r>
            <a:endParaRPr lang="en-AU" sz="1050" dirty="0"/>
          </a:p>
        </p:txBody>
      </p:sp>
      <p:sp>
        <p:nvSpPr>
          <p:cNvPr id="17" name="Rectangle 16">
            <a:extLst>
              <a:ext uri="{FF2B5EF4-FFF2-40B4-BE49-F238E27FC236}">
                <a16:creationId xmlns:a16="http://schemas.microsoft.com/office/drawing/2014/main" id="{F1DD78E6-C30D-4837-BC01-BE4F77FBC083}"/>
              </a:ext>
            </a:extLst>
          </p:cNvPr>
          <p:cNvSpPr/>
          <p:nvPr/>
        </p:nvSpPr>
        <p:spPr>
          <a:xfrm>
            <a:off x="4648200" y="3860771"/>
            <a:ext cx="2800350" cy="2720134"/>
          </a:xfrm>
          <a:prstGeom prst="rect">
            <a:avLst/>
          </a:prstGeom>
          <a:noFill/>
          <a:ln>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dirty="0">
              <a:ln>
                <a:solidFill>
                  <a:schemeClr val="tx2"/>
                </a:solidFill>
              </a:ln>
            </a:endParaRPr>
          </a:p>
        </p:txBody>
      </p:sp>
      <p:sp>
        <p:nvSpPr>
          <p:cNvPr id="18" name="TextBox 17">
            <a:extLst>
              <a:ext uri="{FF2B5EF4-FFF2-40B4-BE49-F238E27FC236}">
                <a16:creationId xmlns:a16="http://schemas.microsoft.com/office/drawing/2014/main" id="{5FE4E16B-5C22-4461-ABD9-B771E7D49AAF}"/>
              </a:ext>
            </a:extLst>
          </p:cNvPr>
          <p:cNvSpPr txBox="1"/>
          <p:nvPr/>
        </p:nvSpPr>
        <p:spPr>
          <a:xfrm>
            <a:off x="9174480" y="1394783"/>
            <a:ext cx="2804160" cy="2292935"/>
          </a:xfrm>
          <a:prstGeom prst="rect">
            <a:avLst/>
          </a:prstGeom>
          <a:noFill/>
          <a:ln>
            <a:noFill/>
          </a:ln>
        </p:spPr>
        <p:txBody>
          <a:bodyPr wrap="square" rtlCol="0">
            <a:spAutoFit/>
          </a:bodyPr>
          <a:lstStyle/>
          <a:p>
            <a:pPr>
              <a:spcAft>
                <a:spcPts val="600"/>
              </a:spcAft>
            </a:pPr>
            <a:r>
              <a:rPr lang="en-AU" sz="1600" dirty="0"/>
              <a:t>Determine the selection criteria:</a:t>
            </a:r>
          </a:p>
          <a:p>
            <a:pPr marL="285750" indent="-285750">
              <a:spcAft>
                <a:spcPts val="600"/>
              </a:spcAft>
              <a:buFont typeface="Arial" panose="020B0604020202020204" pitchFamily="34" charset="0"/>
              <a:buChar char="•"/>
            </a:pPr>
            <a:r>
              <a:rPr lang="en-AU" sz="1400" dirty="0"/>
              <a:t>All grants should have clear eligibility criteria</a:t>
            </a:r>
          </a:p>
          <a:p>
            <a:pPr marL="285750" indent="-285750">
              <a:spcAft>
                <a:spcPts val="600"/>
              </a:spcAft>
              <a:buFont typeface="Arial" panose="020B0604020202020204" pitchFamily="34" charset="0"/>
              <a:buChar char="•"/>
            </a:pPr>
            <a:r>
              <a:rPr lang="en-AU" sz="1400" dirty="0"/>
              <a:t>Competitive grants (and some non-competitive grants) should also have assessment criteria</a:t>
            </a:r>
          </a:p>
          <a:p>
            <a:pPr>
              <a:spcAft>
                <a:spcPts val="600"/>
              </a:spcAft>
            </a:pPr>
            <a:endParaRPr lang="en-AU" sz="1200" i="1" dirty="0"/>
          </a:p>
        </p:txBody>
      </p:sp>
      <p:sp>
        <p:nvSpPr>
          <p:cNvPr id="19" name="Rectangle 18">
            <a:extLst>
              <a:ext uri="{FF2B5EF4-FFF2-40B4-BE49-F238E27FC236}">
                <a16:creationId xmlns:a16="http://schemas.microsoft.com/office/drawing/2014/main" id="{AEE6B764-2E0E-47A5-ABF3-BCD81B75AF80}"/>
              </a:ext>
            </a:extLst>
          </p:cNvPr>
          <p:cNvSpPr/>
          <p:nvPr/>
        </p:nvSpPr>
        <p:spPr>
          <a:xfrm>
            <a:off x="9174480" y="1394783"/>
            <a:ext cx="2804160" cy="2196508"/>
          </a:xfrm>
          <a:prstGeom prst="rect">
            <a:avLst/>
          </a:prstGeom>
          <a:noFill/>
          <a:ln>
            <a:solidFill>
              <a:schemeClr val="bg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dirty="0">
              <a:ln>
                <a:solidFill>
                  <a:schemeClr val="tx2"/>
                </a:solidFill>
              </a:ln>
            </a:endParaRPr>
          </a:p>
        </p:txBody>
      </p:sp>
      <p:sp>
        <p:nvSpPr>
          <p:cNvPr id="20" name="TextBox 19">
            <a:extLst>
              <a:ext uri="{FF2B5EF4-FFF2-40B4-BE49-F238E27FC236}">
                <a16:creationId xmlns:a16="http://schemas.microsoft.com/office/drawing/2014/main" id="{ED51C8FD-AFBB-498E-8897-12DE183D7D04}"/>
              </a:ext>
            </a:extLst>
          </p:cNvPr>
          <p:cNvSpPr txBox="1"/>
          <p:nvPr/>
        </p:nvSpPr>
        <p:spPr>
          <a:xfrm>
            <a:off x="4684395" y="3896603"/>
            <a:ext cx="2800350" cy="3231654"/>
          </a:xfrm>
          <a:prstGeom prst="rect">
            <a:avLst/>
          </a:prstGeom>
          <a:noFill/>
          <a:ln>
            <a:noFill/>
          </a:ln>
        </p:spPr>
        <p:txBody>
          <a:bodyPr wrap="square" rtlCol="0">
            <a:spAutoFit/>
          </a:bodyPr>
          <a:lstStyle/>
          <a:p>
            <a:pPr>
              <a:spcAft>
                <a:spcPts val="600"/>
              </a:spcAft>
            </a:pPr>
            <a:r>
              <a:rPr lang="en-AU" sz="1600" dirty="0"/>
              <a:t>Identify the designated decision-maker:</a:t>
            </a:r>
          </a:p>
          <a:p>
            <a:pPr marL="285750" indent="-285750">
              <a:spcAft>
                <a:spcPts val="600"/>
              </a:spcAft>
              <a:buFont typeface="Arial" panose="020B0604020202020204" pitchFamily="34" charset="0"/>
              <a:buChar char="•"/>
            </a:pPr>
            <a:r>
              <a:rPr lang="en-AU" sz="1400" dirty="0"/>
              <a:t>This may be a Minister, an official, or a board or Committee.</a:t>
            </a:r>
          </a:p>
          <a:p>
            <a:pPr marL="285750" indent="-285750">
              <a:spcAft>
                <a:spcPts val="600"/>
              </a:spcAft>
              <a:buFont typeface="Arial" panose="020B0604020202020204" pitchFamily="34" charset="0"/>
              <a:buChar char="•"/>
            </a:pPr>
            <a:r>
              <a:rPr lang="en-AU" sz="1400" dirty="0"/>
              <a:t>This will be influenced by the administrative burden of the grant assessment process as well as the potential for conflicts of interest to arise.</a:t>
            </a:r>
          </a:p>
          <a:p>
            <a:pPr marL="285750" indent="-285750">
              <a:spcAft>
                <a:spcPts val="600"/>
              </a:spcAft>
              <a:buFont typeface="Arial" panose="020B0604020202020204" pitchFamily="34" charset="0"/>
              <a:buChar char="•"/>
            </a:pPr>
            <a:endParaRPr lang="en-AU" sz="1400" dirty="0"/>
          </a:p>
          <a:p>
            <a:pPr>
              <a:spcAft>
                <a:spcPts val="600"/>
              </a:spcAft>
            </a:pPr>
            <a:endParaRPr lang="en-AU" sz="1200" i="1" dirty="0"/>
          </a:p>
        </p:txBody>
      </p:sp>
      <p:sp>
        <p:nvSpPr>
          <p:cNvPr id="21" name="Rectangle 20">
            <a:extLst>
              <a:ext uri="{FF2B5EF4-FFF2-40B4-BE49-F238E27FC236}">
                <a16:creationId xmlns:a16="http://schemas.microsoft.com/office/drawing/2014/main" id="{53CFB6D7-D573-4AB9-8292-B4033562C996}"/>
              </a:ext>
            </a:extLst>
          </p:cNvPr>
          <p:cNvSpPr/>
          <p:nvPr/>
        </p:nvSpPr>
        <p:spPr>
          <a:xfrm>
            <a:off x="7719060" y="3860770"/>
            <a:ext cx="2887980" cy="2720133"/>
          </a:xfrm>
          <a:prstGeom prst="rect">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AU" dirty="0">
              <a:ln>
                <a:solidFill>
                  <a:schemeClr val="tx2"/>
                </a:solidFill>
              </a:ln>
            </a:endParaRPr>
          </a:p>
        </p:txBody>
      </p:sp>
    </p:spTree>
    <p:extLst>
      <p:ext uri="{BB962C8B-B14F-4D97-AF65-F5344CB8AC3E}">
        <p14:creationId xmlns:p14="http://schemas.microsoft.com/office/powerpoint/2010/main" val="721359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2414F-F4B6-2DAA-A440-24E5E528CE6F}"/>
              </a:ext>
            </a:extLst>
          </p:cNvPr>
          <p:cNvSpPr>
            <a:spLocks noGrp="1"/>
          </p:cNvSpPr>
          <p:nvPr>
            <p:ph type="ctrTitle"/>
          </p:nvPr>
        </p:nvSpPr>
        <p:spPr/>
        <p:txBody>
          <a:bodyPr/>
          <a:lstStyle/>
          <a:p>
            <a:r>
              <a:rPr lang="en-US" dirty="0"/>
              <a:t>Overview</a:t>
            </a:r>
            <a:endParaRPr lang="en-AU" dirty="0"/>
          </a:p>
        </p:txBody>
      </p:sp>
      <p:sp>
        <p:nvSpPr>
          <p:cNvPr id="4" name="Footer Placeholder 3">
            <a:extLst>
              <a:ext uri="{FF2B5EF4-FFF2-40B4-BE49-F238E27FC236}">
                <a16:creationId xmlns:a16="http://schemas.microsoft.com/office/drawing/2014/main" id="{EC9E4F11-D241-CF0C-C4E3-38506C51F392}"/>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dirty="0"/>
              <a:t>Grants Administration Guide</a:t>
            </a:r>
            <a:endParaRPr lang="en-AU" dirty="0"/>
          </a:p>
        </p:txBody>
      </p:sp>
      <p:sp>
        <p:nvSpPr>
          <p:cNvPr id="5" name="Text Placeholder 4">
            <a:extLst>
              <a:ext uri="{FF2B5EF4-FFF2-40B4-BE49-F238E27FC236}">
                <a16:creationId xmlns:a16="http://schemas.microsoft.com/office/drawing/2014/main" id="{46663A16-6102-2FFB-9FCE-58D7706CC2F1}"/>
              </a:ext>
            </a:extLst>
          </p:cNvPr>
          <p:cNvSpPr>
            <a:spLocks noGrp="1"/>
          </p:cNvSpPr>
          <p:nvPr>
            <p:ph type="body" sz="quarter" idx="11"/>
          </p:nvPr>
        </p:nvSpPr>
        <p:spPr/>
        <p:txBody>
          <a:bodyPr/>
          <a:lstStyle/>
          <a:p>
            <a:r>
              <a:rPr lang="en-AU" dirty="0"/>
              <a:t>1</a:t>
            </a:r>
          </a:p>
        </p:txBody>
      </p:sp>
    </p:spTree>
    <p:extLst>
      <p:ext uri="{BB962C8B-B14F-4D97-AF65-F5344CB8AC3E}">
        <p14:creationId xmlns:p14="http://schemas.microsoft.com/office/powerpoint/2010/main" val="3934557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lls of Newspaper">
            <a:extLst>
              <a:ext uri="{FF2B5EF4-FFF2-40B4-BE49-F238E27FC236}">
                <a16:creationId xmlns:a16="http://schemas.microsoft.com/office/drawing/2014/main" id="{E3802336-B42D-4A25-A245-3096D5621BF5}"/>
              </a:ext>
            </a:extLst>
          </p:cNvPr>
          <p:cNvPicPr>
            <a:picLocks noChangeAspect="1"/>
          </p:cNvPicPr>
          <p:nvPr/>
        </p:nvPicPr>
        <p:blipFill rotWithShape="1">
          <a:blip r:embed="rId3">
            <a:extLst>
              <a:ext uri="{28A0092B-C50C-407E-A947-70E740481C1C}">
                <a14:useLocalDpi xmlns:a14="http://schemas.microsoft.com/office/drawing/2010/main" val="0"/>
              </a:ext>
            </a:extLst>
          </a:blip>
          <a:srcRect l="41897" r="9048" b="-1"/>
          <a:stretch/>
        </p:blipFill>
        <p:spPr>
          <a:xfrm>
            <a:off x="20" y="10"/>
            <a:ext cx="5039980" cy="6857990"/>
          </a:xfrm>
          <a:prstGeom prst="rect">
            <a:avLst/>
          </a:prstGeom>
          <a:noFill/>
        </p:spPr>
      </p:pic>
      <p:sp>
        <p:nvSpPr>
          <p:cNvPr id="2" name="Title 1">
            <a:extLst>
              <a:ext uri="{FF2B5EF4-FFF2-40B4-BE49-F238E27FC236}">
                <a16:creationId xmlns:a16="http://schemas.microsoft.com/office/drawing/2014/main" id="{39D59FF1-588E-46CE-A671-F0F459660301}"/>
              </a:ext>
            </a:extLst>
          </p:cNvPr>
          <p:cNvSpPr>
            <a:spLocks noGrp="1"/>
          </p:cNvSpPr>
          <p:nvPr>
            <p:ph type="title"/>
          </p:nvPr>
        </p:nvSpPr>
        <p:spPr>
          <a:xfrm>
            <a:off x="5400000" y="360000"/>
            <a:ext cx="5490298" cy="1009652"/>
          </a:xfrm>
        </p:spPr>
        <p:txBody>
          <a:bodyPr vert="horz" lIns="0" tIns="0" rIns="0" bIns="0" rtlCol="0" anchor="t">
            <a:normAutofit/>
          </a:bodyPr>
          <a:lstStyle/>
          <a:p>
            <a:r>
              <a:rPr lang="en-US" kern="1200" dirty="0">
                <a:solidFill>
                  <a:schemeClr val="bg2"/>
                </a:solidFill>
                <a:latin typeface="+mj-lt"/>
                <a:ea typeface="+mj-ea"/>
                <a:cs typeface="+mj-cs"/>
              </a:rPr>
              <a:t>Promoting the grant opportunity</a:t>
            </a:r>
          </a:p>
        </p:txBody>
      </p:sp>
      <p:sp>
        <p:nvSpPr>
          <p:cNvPr id="7" name="TextBox 6">
            <a:extLst>
              <a:ext uri="{FF2B5EF4-FFF2-40B4-BE49-F238E27FC236}">
                <a16:creationId xmlns:a16="http://schemas.microsoft.com/office/drawing/2014/main" id="{AC183CDB-F2CC-4BF4-8D7F-297358BFC766}"/>
              </a:ext>
            </a:extLst>
          </p:cNvPr>
          <p:cNvSpPr txBox="1"/>
          <p:nvPr/>
        </p:nvSpPr>
        <p:spPr>
          <a:xfrm>
            <a:off x="5400000" y="2420422"/>
            <a:ext cx="6478588" cy="4185578"/>
          </a:xfrm>
          <a:prstGeom prst="rect">
            <a:avLst/>
          </a:prstGeom>
        </p:spPr>
        <p:txBody>
          <a:bodyPr vert="horz" lIns="0" tIns="0" rIns="0" bIns="0" rtlCol="0">
            <a:normAutofit/>
          </a:bodyPr>
          <a:lstStyle/>
          <a:p>
            <a:pPr marL="342900" indent="-342900" defTabSz="914377">
              <a:lnSpc>
                <a:spcPct val="90000"/>
              </a:lnSpc>
              <a:spcAft>
                <a:spcPts val="1200"/>
              </a:spcAft>
              <a:buFont typeface="Arial" panose="020B0604020202020204" pitchFamily="34" charset="0"/>
              <a:buChar char="•"/>
            </a:pPr>
            <a:r>
              <a:rPr lang="en-US" sz="2000" dirty="0"/>
              <a:t>Promote grant opportunities in a way that supports open, transparent and equitable access to grants.</a:t>
            </a:r>
          </a:p>
          <a:p>
            <a:pPr marL="342900" indent="-342900" defTabSz="914377">
              <a:lnSpc>
                <a:spcPct val="90000"/>
              </a:lnSpc>
              <a:spcAft>
                <a:spcPts val="1200"/>
              </a:spcAft>
              <a:buFont typeface="Arial" panose="020B0604020202020204" pitchFamily="34" charset="0"/>
              <a:buChar char="•"/>
            </a:pPr>
            <a:r>
              <a:rPr lang="en-US" sz="2000" dirty="0"/>
              <a:t>Greater awareness of grant opportunities may lead to higher </a:t>
            </a:r>
            <a:r>
              <a:rPr lang="en-US" sz="2000" dirty="0" err="1"/>
              <a:t>calibre</a:t>
            </a:r>
            <a:r>
              <a:rPr lang="en-US" sz="2000" dirty="0"/>
              <a:t> of grant applicants. </a:t>
            </a:r>
          </a:p>
          <a:p>
            <a:pPr marL="342900" indent="-342900" defTabSz="914377">
              <a:lnSpc>
                <a:spcPct val="90000"/>
              </a:lnSpc>
              <a:spcAft>
                <a:spcPts val="1200"/>
              </a:spcAft>
              <a:buFont typeface="Arial" panose="020B0604020202020204" pitchFamily="34" charset="0"/>
              <a:buChar char="•"/>
            </a:pPr>
            <a:r>
              <a:rPr lang="en-US" sz="2000" dirty="0"/>
              <a:t>Open grant opportunities must be published on the NSW Government Grants and Funding Finder.</a:t>
            </a:r>
          </a:p>
          <a:p>
            <a:pPr marL="342900" lvl="1" indent="-342900" defTabSz="914377">
              <a:lnSpc>
                <a:spcPct val="90000"/>
              </a:lnSpc>
              <a:spcAft>
                <a:spcPts val="1200"/>
              </a:spcAft>
              <a:buFont typeface="Arial" panose="020B0604020202020204" pitchFamily="34" charset="0"/>
              <a:buChar char="•"/>
            </a:pPr>
            <a:r>
              <a:rPr lang="en-US" sz="2000" dirty="0"/>
              <a:t>Guidelines for one off and ad hoc grants must be prepared but do not have to be published (other information does need to be published). </a:t>
            </a:r>
            <a:endParaRPr lang="en-US" sz="3600" dirty="0"/>
          </a:p>
        </p:txBody>
      </p:sp>
      <p:sp>
        <p:nvSpPr>
          <p:cNvPr id="4" name="Slide Number Placeholder 3">
            <a:extLst>
              <a:ext uri="{FF2B5EF4-FFF2-40B4-BE49-F238E27FC236}">
                <a16:creationId xmlns:a16="http://schemas.microsoft.com/office/drawing/2014/main" id="{AE15A735-C9F0-4CC4-B712-0546C0BACDC0}"/>
              </a:ext>
            </a:extLst>
          </p:cNvPr>
          <p:cNvSpPr>
            <a:spLocks noGrp="1"/>
          </p:cNvSpPr>
          <p:nvPr>
            <p:ph type="sldNum" sz="quarter" idx="12"/>
          </p:nvPr>
        </p:nvSpPr>
        <p:spPr>
          <a:xfrm>
            <a:off x="11317458" y="6516000"/>
            <a:ext cx="490542"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30</a:t>
            </a:fld>
            <a:endParaRPr lang="en-AU"/>
          </a:p>
        </p:txBody>
      </p:sp>
    </p:spTree>
    <p:extLst>
      <p:ext uri="{BB962C8B-B14F-4D97-AF65-F5344CB8AC3E}">
        <p14:creationId xmlns:p14="http://schemas.microsoft.com/office/powerpoint/2010/main" val="1257112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FDC62FCF-B88F-4B62-8661-21C3E539F7EF}"/>
              </a:ext>
            </a:extLst>
          </p:cNvPr>
          <p:cNvGraphicFramePr/>
          <p:nvPr>
            <p:extLst>
              <p:ext uri="{D42A27DB-BD31-4B8C-83A1-F6EECF244321}">
                <p14:modId xmlns:p14="http://schemas.microsoft.com/office/powerpoint/2010/main" val="4220202425"/>
              </p:ext>
            </p:extLst>
          </p:nvPr>
        </p:nvGraphicFramePr>
        <p:xfrm>
          <a:off x="71919" y="0"/>
          <a:ext cx="12120081"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9D59FF1-588E-46CE-A671-F0F459660301}"/>
              </a:ext>
            </a:extLst>
          </p:cNvPr>
          <p:cNvSpPr>
            <a:spLocks noGrp="1"/>
          </p:cNvSpPr>
          <p:nvPr>
            <p:ph type="title"/>
          </p:nvPr>
        </p:nvSpPr>
        <p:spPr/>
        <p:txBody>
          <a:bodyPr/>
          <a:lstStyle/>
          <a:p>
            <a:r>
              <a:rPr lang="en-AU" dirty="0">
                <a:solidFill>
                  <a:schemeClr val="bg2"/>
                </a:solidFill>
                <a:latin typeface="+mj-lt"/>
              </a:rPr>
              <a:t>Receiving and assessing grant applications</a:t>
            </a:r>
          </a:p>
        </p:txBody>
      </p:sp>
      <p:sp>
        <p:nvSpPr>
          <p:cNvPr id="4" name="Slide Number Placeholder 3">
            <a:extLst>
              <a:ext uri="{FF2B5EF4-FFF2-40B4-BE49-F238E27FC236}">
                <a16:creationId xmlns:a16="http://schemas.microsoft.com/office/drawing/2014/main" id="{AE15A735-C9F0-4CC4-B712-0546C0BACDC0}"/>
              </a:ext>
            </a:extLst>
          </p:cNvPr>
          <p:cNvSpPr>
            <a:spLocks noGrp="1"/>
          </p:cNvSpPr>
          <p:nvPr>
            <p:ph type="sldNum" sz="quarter" idx="12"/>
          </p:nvPr>
        </p:nvSpPr>
        <p:spPr/>
        <p:txBody>
          <a:bodyPr/>
          <a:lstStyle/>
          <a:p>
            <a:fld id="{10A01DC5-1685-4615-8240-15192985C6A2}" type="slidenum">
              <a:rPr lang="en-AU" smtClean="0"/>
              <a:t>31</a:t>
            </a:fld>
            <a:endParaRPr lang="en-AU"/>
          </a:p>
        </p:txBody>
      </p:sp>
      <p:sp>
        <p:nvSpPr>
          <p:cNvPr id="7" name="TextBox 6">
            <a:extLst>
              <a:ext uri="{FF2B5EF4-FFF2-40B4-BE49-F238E27FC236}">
                <a16:creationId xmlns:a16="http://schemas.microsoft.com/office/drawing/2014/main" id="{AC183CDB-F2CC-4BF4-8D7F-297358BFC766}"/>
              </a:ext>
            </a:extLst>
          </p:cNvPr>
          <p:cNvSpPr txBox="1"/>
          <p:nvPr/>
        </p:nvSpPr>
        <p:spPr>
          <a:xfrm>
            <a:off x="360000" y="1202499"/>
            <a:ext cx="10957458" cy="461665"/>
          </a:xfrm>
          <a:prstGeom prst="rect">
            <a:avLst/>
          </a:prstGeom>
          <a:noFill/>
        </p:spPr>
        <p:txBody>
          <a:bodyPr wrap="square" rtlCol="0">
            <a:spAutoFit/>
          </a:bodyPr>
          <a:lstStyle/>
          <a:p>
            <a:r>
              <a:rPr lang="en-AU" dirty="0"/>
              <a:t>Grants must be administered in accordance with the grant guidelines. </a:t>
            </a:r>
          </a:p>
        </p:txBody>
      </p:sp>
      <p:sp>
        <p:nvSpPr>
          <p:cNvPr id="6" name="TextBox 5">
            <a:extLst>
              <a:ext uri="{FF2B5EF4-FFF2-40B4-BE49-F238E27FC236}">
                <a16:creationId xmlns:a16="http://schemas.microsoft.com/office/drawing/2014/main" id="{E712F9CD-8D70-4C74-BB3E-1C8CDE59761B}"/>
              </a:ext>
            </a:extLst>
          </p:cNvPr>
          <p:cNvSpPr txBox="1"/>
          <p:nvPr/>
        </p:nvSpPr>
        <p:spPr>
          <a:xfrm>
            <a:off x="653230" y="4305276"/>
            <a:ext cx="10957458" cy="461665"/>
          </a:xfrm>
          <a:prstGeom prst="rect">
            <a:avLst/>
          </a:prstGeom>
          <a:noFill/>
        </p:spPr>
        <p:txBody>
          <a:bodyPr wrap="square" rtlCol="0">
            <a:spAutoFit/>
          </a:bodyPr>
          <a:lstStyle/>
          <a:p>
            <a:pPr algn="ctr"/>
            <a:r>
              <a:rPr lang="en-AU" i="1" dirty="0"/>
              <a:t>General process of receiving and assessing applications.</a:t>
            </a:r>
          </a:p>
        </p:txBody>
      </p:sp>
      <p:sp>
        <p:nvSpPr>
          <p:cNvPr id="5" name="TextBox 4">
            <a:extLst>
              <a:ext uri="{FF2B5EF4-FFF2-40B4-BE49-F238E27FC236}">
                <a16:creationId xmlns:a16="http://schemas.microsoft.com/office/drawing/2014/main" id="{7CCFE47E-2CA7-4D1D-BD22-222C92FF2B2D}"/>
              </a:ext>
            </a:extLst>
          </p:cNvPr>
          <p:cNvSpPr txBox="1"/>
          <p:nvPr/>
        </p:nvSpPr>
        <p:spPr>
          <a:xfrm>
            <a:off x="494852" y="5682664"/>
            <a:ext cx="10601294" cy="461665"/>
          </a:xfrm>
          <a:prstGeom prst="rect">
            <a:avLst/>
          </a:prstGeom>
          <a:noFill/>
        </p:spPr>
        <p:txBody>
          <a:bodyPr wrap="square" rtlCol="0">
            <a:spAutoFit/>
          </a:bodyPr>
          <a:lstStyle/>
          <a:p>
            <a:r>
              <a:rPr lang="en-AU" dirty="0"/>
              <a:t>All decisions in the selection process </a:t>
            </a:r>
            <a:r>
              <a:rPr lang="en-AU" b="1" dirty="0"/>
              <a:t>must</a:t>
            </a:r>
            <a:r>
              <a:rPr lang="en-AU" dirty="0"/>
              <a:t> be documented</a:t>
            </a:r>
          </a:p>
        </p:txBody>
      </p:sp>
    </p:spTree>
    <p:extLst>
      <p:ext uri="{BB962C8B-B14F-4D97-AF65-F5344CB8AC3E}">
        <p14:creationId xmlns:p14="http://schemas.microsoft.com/office/powerpoint/2010/main" val="12857114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5DB0F-23BD-4165-87E8-102E15B94921}"/>
              </a:ext>
            </a:extLst>
          </p:cNvPr>
          <p:cNvSpPr>
            <a:spLocks noGrp="1"/>
          </p:cNvSpPr>
          <p:nvPr>
            <p:ph type="title"/>
          </p:nvPr>
        </p:nvSpPr>
        <p:spPr>
          <a:xfrm>
            <a:off x="360000" y="360000"/>
            <a:ext cx="10795680" cy="1009652"/>
          </a:xfrm>
        </p:spPr>
        <p:txBody>
          <a:bodyPr/>
          <a:lstStyle/>
          <a:p>
            <a:r>
              <a:rPr lang="en-AU" dirty="0">
                <a:solidFill>
                  <a:schemeClr val="bg2"/>
                </a:solidFill>
              </a:rPr>
              <a:t>Briefing the decision-maker</a:t>
            </a:r>
            <a:endParaRPr lang="en-AU" dirty="0"/>
          </a:p>
        </p:txBody>
      </p:sp>
      <p:sp>
        <p:nvSpPr>
          <p:cNvPr id="4" name="Content Placeholder 3">
            <a:extLst>
              <a:ext uri="{FF2B5EF4-FFF2-40B4-BE49-F238E27FC236}">
                <a16:creationId xmlns:a16="http://schemas.microsoft.com/office/drawing/2014/main" id="{FDC65407-13AB-45DD-893D-E5AFE54F8132}"/>
              </a:ext>
            </a:extLst>
          </p:cNvPr>
          <p:cNvSpPr>
            <a:spLocks noGrp="1"/>
          </p:cNvSpPr>
          <p:nvPr>
            <p:ph sz="half" idx="2"/>
          </p:nvPr>
        </p:nvSpPr>
        <p:spPr>
          <a:xfrm>
            <a:off x="360000" y="1638980"/>
            <a:ext cx="5888400" cy="4770120"/>
          </a:xfrm>
        </p:spPr>
        <p:txBody>
          <a:bodyPr/>
          <a:lstStyle/>
          <a:p>
            <a:r>
              <a:rPr lang="en-AU" sz="1600" dirty="0">
                <a:latin typeface="Public Sans (NSW) SemiBold" pitchFamily="2" charset="0"/>
              </a:rPr>
              <a:t>Where the decision-maker is a Minister</a:t>
            </a:r>
          </a:p>
          <a:p>
            <a:r>
              <a:rPr lang="en-AU" sz="1400" i="1" dirty="0">
                <a:latin typeface="+mn-lt"/>
              </a:rPr>
              <a:t>At a minimum, officials must provide the following written advice:</a:t>
            </a:r>
          </a:p>
          <a:p>
            <a:pPr marL="285750" lvl="1" indent="-285750">
              <a:buFont typeface="Arial" panose="020B0604020202020204" pitchFamily="34" charset="0"/>
              <a:buChar char="•"/>
            </a:pPr>
            <a:r>
              <a:rPr lang="en-AU" sz="1200" b="0" dirty="0"/>
              <a:t>Application and selection process</a:t>
            </a:r>
          </a:p>
          <a:p>
            <a:pPr marL="285750" lvl="1" indent="-285750">
              <a:buFont typeface="Arial" panose="020B0604020202020204" pitchFamily="34" charset="0"/>
              <a:buChar char="•"/>
            </a:pPr>
            <a:r>
              <a:rPr lang="en-AU" sz="1200" b="0" dirty="0">
                <a:latin typeface="+mn-lt"/>
              </a:rPr>
              <a:t>Eligibility and assessment criteria</a:t>
            </a:r>
          </a:p>
          <a:p>
            <a:pPr marL="285750" lvl="1" indent="-285750">
              <a:buFont typeface="Arial" panose="020B0604020202020204" pitchFamily="34" charset="0"/>
              <a:buChar char="•"/>
            </a:pPr>
            <a:r>
              <a:rPr lang="en-AU" sz="1200" b="0" dirty="0"/>
              <a:t>Merits of the proposed grant having regard to value for money</a:t>
            </a:r>
          </a:p>
          <a:p>
            <a:pPr marL="285750" lvl="1" indent="-285750">
              <a:buFont typeface="Arial" panose="020B0604020202020204" pitchFamily="34" charset="0"/>
              <a:buChar char="•"/>
            </a:pPr>
            <a:r>
              <a:rPr lang="en-AU" sz="1200" b="0" dirty="0"/>
              <a:t>Recommended grantees and proposed funding amounts for each</a:t>
            </a:r>
          </a:p>
          <a:p>
            <a:pPr marL="285750" lvl="1" indent="-285750">
              <a:buFont typeface="Arial" panose="020B0604020202020204" pitchFamily="34" charset="0"/>
              <a:buChar char="•"/>
            </a:pPr>
            <a:r>
              <a:rPr lang="en-AU" sz="1200" b="0" dirty="0">
                <a:latin typeface="+mn-lt"/>
              </a:rPr>
              <a:t>Consideration of input provided from key stakeholders (e.g. MPs, responsible Minister, Ministerial staff and other Ministers)</a:t>
            </a:r>
            <a:endParaRPr lang="en-AU" sz="1200" b="0" i="1" dirty="0"/>
          </a:p>
          <a:p>
            <a:pPr lvl="1"/>
            <a:r>
              <a:rPr lang="en-AU" sz="1600" b="0" dirty="0">
                <a:latin typeface="Public Sans (NSW) SemiBold" pitchFamily="2" charset="0"/>
              </a:rPr>
              <a:t>Meeting the assessment criteria </a:t>
            </a:r>
          </a:p>
          <a:p>
            <a:pPr lvl="1"/>
            <a:r>
              <a:rPr lang="en-AU" sz="1400" b="0" i="1" dirty="0"/>
              <a:t>Officials should at a minimum indicate which grant applications:</a:t>
            </a:r>
          </a:p>
          <a:p>
            <a:pPr marL="266700" lvl="1" indent="-266700">
              <a:buFont typeface="Arial" panose="020B0604020202020204" pitchFamily="34" charset="0"/>
              <a:buChar char="•"/>
            </a:pPr>
            <a:r>
              <a:rPr lang="en-AU" sz="1200" b="0" dirty="0">
                <a:latin typeface="+mn-lt"/>
              </a:rPr>
              <a:t>Fully meet assessment criteria</a:t>
            </a:r>
          </a:p>
          <a:p>
            <a:pPr marL="266700" lvl="1" indent="-266700">
              <a:buFont typeface="Arial" panose="020B0604020202020204" pitchFamily="34" charset="0"/>
              <a:buChar char="•"/>
            </a:pPr>
            <a:r>
              <a:rPr lang="en-AU" sz="1200" b="0" dirty="0"/>
              <a:t>Partially meet assessment criteria</a:t>
            </a:r>
          </a:p>
          <a:p>
            <a:pPr marL="266700" lvl="1" indent="-266700">
              <a:buFont typeface="Arial" panose="020B0604020202020204" pitchFamily="34" charset="0"/>
              <a:buChar char="•"/>
            </a:pPr>
            <a:r>
              <a:rPr lang="en-AU" sz="1200" b="0" dirty="0">
                <a:latin typeface="+mn-lt"/>
              </a:rPr>
              <a:t>Do not meet any of the assessment criteri</a:t>
            </a:r>
            <a:r>
              <a:rPr lang="en-AU" sz="1200" b="0" i="1" dirty="0">
                <a:latin typeface="+mn-lt"/>
              </a:rPr>
              <a:t>a</a:t>
            </a:r>
            <a:endParaRPr lang="en-AU" sz="1200" b="0" i="1" dirty="0"/>
          </a:p>
          <a:p>
            <a:pPr lvl="1"/>
            <a:r>
              <a:rPr lang="en-AU" sz="1600" b="0" dirty="0">
                <a:latin typeface="Public Sans (NSW) SemiBold" pitchFamily="2" charset="0"/>
              </a:rPr>
              <a:t>Probity Advice</a:t>
            </a:r>
          </a:p>
          <a:p>
            <a:pPr lvl="1"/>
            <a:r>
              <a:rPr lang="en-AU" sz="1600" b="0" dirty="0">
                <a:latin typeface="Public Sans (NSW) SemiBold" pitchFamily="2" charset="0"/>
              </a:rPr>
              <a:t>Assessment team recommendations</a:t>
            </a:r>
          </a:p>
          <a:p>
            <a:pPr marL="171450" lvl="1" indent="-171450">
              <a:buFontTx/>
              <a:buChar char="-"/>
            </a:pPr>
            <a:endParaRPr lang="en-AU" sz="1200" i="1" dirty="0">
              <a:latin typeface="+mn-lt"/>
            </a:endParaRPr>
          </a:p>
          <a:p>
            <a:endParaRPr lang="en-AU" sz="1400" dirty="0">
              <a:latin typeface="+mn-lt"/>
            </a:endParaRPr>
          </a:p>
          <a:p>
            <a:endParaRPr lang="en-AU" sz="1600" dirty="0">
              <a:latin typeface="+mn-lt"/>
            </a:endParaRPr>
          </a:p>
        </p:txBody>
      </p:sp>
      <p:sp>
        <p:nvSpPr>
          <p:cNvPr id="5" name="Slide Number Placeholder 4">
            <a:extLst>
              <a:ext uri="{FF2B5EF4-FFF2-40B4-BE49-F238E27FC236}">
                <a16:creationId xmlns:a16="http://schemas.microsoft.com/office/drawing/2014/main" id="{317C23CC-C205-4035-B01D-03B2AF2D69EB}"/>
              </a:ext>
            </a:extLst>
          </p:cNvPr>
          <p:cNvSpPr>
            <a:spLocks noGrp="1"/>
          </p:cNvSpPr>
          <p:nvPr>
            <p:ph type="sldNum" sz="quarter" idx="12"/>
          </p:nvPr>
        </p:nvSpPr>
        <p:spPr/>
        <p:txBody>
          <a:bodyPr/>
          <a:lstStyle/>
          <a:p>
            <a:fld id="{10A01DC5-1685-4615-8240-15192985C6A2}" type="slidenum">
              <a:rPr lang="en-AU" smtClean="0"/>
              <a:t>32</a:t>
            </a:fld>
            <a:endParaRPr lang="en-AU"/>
          </a:p>
        </p:txBody>
      </p:sp>
      <p:pic>
        <p:nvPicPr>
          <p:cNvPr id="6" name="Picture 5">
            <a:extLst>
              <a:ext uri="{FF2B5EF4-FFF2-40B4-BE49-F238E27FC236}">
                <a16:creationId xmlns:a16="http://schemas.microsoft.com/office/drawing/2014/main" id="{8C16803E-C7DD-4AD1-A4E1-319EB984039F}"/>
              </a:ext>
            </a:extLst>
          </p:cNvPr>
          <p:cNvPicPr>
            <a:picLocks noChangeAspect="1"/>
          </p:cNvPicPr>
          <p:nvPr/>
        </p:nvPicPr>
        <p:blipFill>
          <a:blip r:embed="rId3"/>
          <a:stretch>
            <a:fillRect/>
          </a:stretch>
        </p:blipFill>
        <p:spPr>
          <a:xfrm>
            <a:off x="7873001" y="1638980"/>
            <a:ext cx="3798300" cy="4654168"/>
          </a:xfrm>
          <a:prstGeom prst="rect">
            <a:avLst/>
          </a:prstGeom>
        </p:spPr>
      </p:pic>
    </p:spTree>
    <p:extLst>
      <p:ext uri="{BB962C8B-B14F-4D97-AF65-F5344CB8AC3E}">
        <p14:creationId xmlns:p14="http://schemas.microsoft.com/office/powerpoint/2010/main" val="1281302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Colored paperclips on layered pages">
            <a:extLst>
              <a:ext uri="{FF2B5EF4-FFF2-40B4-BE49-F238E27FC236}">
                <a16:creationId xmlns:a16="http://schemas.microsoft.com/office/drawing/2014/main" id="{1EC2F51A-71CC-424E-AD55-FCD3420ECBAA}"/>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1139" r="39806" b="-1"/>
          <a:stretch/>
        </p:blipFill>
        <p:spPr>
          <a:xfrm>
            <a:off x="20" y="10"/>
            <a:ext cx="5039980" cy="6857990"/>
          </a:xfrm>
          <a:noFill/>
        </p:spPr>
      </p:pic>
      <p:sp>
        <p:nvSpPr>
          <p:cNvPr id="2" name="Title 1">
            <a:extLst>
              <a:ext uri="{FF2B5EF4-FFF2-40B4-BE49-F238E27FC236}">
                <a16:creationId xmlns:a16="http://schemas.microsoft.com/office/drawing/2014/main" id="{DF7A6701-BF29-4FC3-B34A-E5D975A622D5}"/>
              </a:ext>
            </a:extLst>
          </p:cNvPr>
          <p:cNvSpPr>
            <a:spLocks noGrp="1"/>
          </p:cNvSpPr>
          <p:nvPr>
            <p:ph type="title"/>
          </p:nvPr>
        </p:nvSpPr>
        <p:spPr>
          <a:xfrm>
            <a:off x="5400000" y="360000"/>
            <a:ext cx="5490298" cy="1009652"/>
          </a:xfrm>
        </p:spPr>
        <p:txBody>
          <a:bodyPr anchor="t">
            <a:normAutofit/>
          </a:bodyPr>
          <a:lstStyle/>
          <a:p>
            <a:r>
              <a:rPr lang="en-AU" dirty="0"/>
              <a:t>Requirements for decision-makers</a:t>
            </a:r>
          </a:p>
        </p:txBody>
      </p:sp>
      <p:sp>
        <p:nvSpPr>
          <p:cNvPr id="3" name="Content Placeholder 2">
            <a:extLst>
              <a:ext uri="{FF2B5EF4-FFF2-40B4-BE49-F238E27FC236}">
                <a16:creationId xmlns:a16="http://schemas.microsoft.com/office/drawing/2014/main" id="{FBBBC0FE-4499-4071-9163-AD1642E5EF1F}"/>
              </a:ext>
            </a:extLst>
          </p:cNvPr>
          <p:cNvSpPr>
            <a:spLocks noGrp="1"/>
          </p:cNvSpPr>
          <p:nvPr>
            <p:ph type="body" sz="quarter" idx="14"/>
          </p:nvPr>
        </p:nvSpPr>
        <p:spPr>
          <a:xfrm>
            <a:off x="5400000" y="1800224"/>
            <a:ext cx="6478588" cy="4697775"/>
          </a:xfrm>
        </p:spPr>
        <p:txBody>
          <a:bodyPr>
            <a:normAutofit/>
          </a:bodyPr>
          <a:lstStyle/>
          <a:p>
            <a:pPr marL="342900" indent="-342900">
              <a:lnSpc>
                <a:spcPct val="90000"/>
              </a:lnSpc>
              <a:buFont typeface="Arial" panose="020B0604020202020204" pitchFamily="34" charset="0"/>
              <a:buChar char="•"/>
            </a:pPr>
            <a:r>
              <a:rPr lang="en-AU" sz="2000" dirty="0"/>
              <a:t>A </a:t>
            </a:r>
            <a:r>
              <a:rPr lang="en-AU" sz="2000" b="1" dirty="0"/>
              <a:t>Minister </a:t>
            </a:r>
            <a:r>
              <a:rPr lang="en-AU" sz="2000" dirty="0"/>
              <a:t>must not approve or decline a grant without first receiving written advice from officials on the merits of the proposed grant</a:t>
            </a:r>
          </a:p>
          <a:p>
            <a:pPr marL="342900" indent="-342900">
              <a:lnSpc>
                <a:spcPct val="90000"/>
              </a:lnSpc>
              <a:buFont typeface="Arial" panose="020B0604020202020204" pitchFamily="34" charset="0"/>
              <a:buChar char="•"/>
            </a:pPr>
            <a:r>
              <a:rPr lang="en-AU" sz="2000" dirty="0"/>
              <a:t>A </a:t>
            </a:r>
            <a:r>
              <a:rPr lang="en-AU" sz="2000" b="1" dirty="0"/>
              <a:t>Minister or an official </a:t>
            </a:r>
            <a:r>
              <a:rPr lang="en-AU" sz="2000" dirty="0"/>
              <a:t>who approves or declines a grant must record the decision in writing, including the reasons for the decision (and any departure from the recommendation of officials), having regard to the grant guidelines and the key principle of achieving value for money</a:t>
            </a:r>
          </a:p>
          <a:p>
            <a:pPr marL="342900" indent="-342900">
              <a:lnSpc>
                <a:spcPct val="90000"/>
              </a:lnSpc>
              <a:buFont typeface="Arial" panose="020B0604020202020204" pitchFamily="34" charset="0"/>
              <a:buChar char="•"/>
            </a:pPr>
            <a:r>
              <a:rPr lang="en-AU" sz="2000" dirty="0"/>
              <a:t>Records must be managed in accordance with the </a:t>
            </a:r>
            <a:r>
              <a:rPr lang="en-AU" sz="2000" i="1" dirty="0"/>
              <a:t>State Records Act 1998</a:t>
            </a:r>
          </a:p>
          <a:p>
            <a:pPr marL="342900" indent="-342900">
              <a:lnSpc>
                <a:spcPct val="90000"/>
              </a:lnSpc>
              <a:buFont typeface="Arial" panose="020B0604020202020204" pitchFamily="34" charset="0"/>
              <a:buChar char="•"/>
            </a:pPr>
            <a:r>
              <a:rPr lang="en-AU" sz="2000" dirty="0"/>
              <a:t>Should not approve a grant that has been assessed as ineligible, except if eligibility criteria waived in limited circumstances</a:t>
            </a:r>
            <a:endParaRPr lang="en-AU" sz="2000" i="1" dirty="0"/>
          </a:p>
        </p:txBody>
      </p:sp>
      <p:sp>
        <p:nvSpPr>
          <p:cNvPr id="5" name="Slide Number Placeholder 4">
            <a:extLst>
              <a:ext uri="{FF2B5EF4-FFF2-40B4-BE49-F238E27FC236}">
                <a16:creationId xmlns:a16="http://schemas.microsoft.com/office/drawing/2014/main" id="{883CE8D3-B7EA-42C4-B30A-225EB8D71418}"/>
              </a:ext>
            </a:extLst>
          </p:cNvPr>
          <p:cNvSpPr>
            <a:spLocks noGrp="1"/>
          </p:cNvSpPr>
          <p:nvPr>
            <p:ph type="sldNum" sz="quarter" idx="12"/>
          </p:nvPr>
        </p:nvSpPr>
        <p:spPr>
          <a:xfrm>
            <a:off x="11317458" y="6516000"/>
            <a:ext cx="490542"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33</a:t>
            </a:fld>
            <a:endParaRPr lang="en-AU"/>
          </a:p>
        </p:txBody>
      </p:sp>
    </p:spTree>
    <p:extLst>
      <p:ext uri="{BB962C8B-B14F-4D97-AF65-F5344CB8AC3E}">
        <p14:creationId xmlns:p14="http://schemas.microsoft.com/office/powerpoint/2010/main" val="132054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9FF1-588E-46CE-A671-F0F459660301}"/>
              </a:ext>
            </a:extLst>
          </p:cNvPr>
          <p:cNvSpPr>
            <a:spLocks noGrp="1"/>
          </p:cNvSpPr>
          <p:nvPr>
            <p:ph type="title"/>
          </p:nvPr>
        </p:nvSpPr>
        <p:spPr>
          <a:xfrm>
            <a:off x="5400000" y="360000"/>
            <a:ext cx="5490298" cy="1009652"/>
          </a:xfrm>
        </p:spPr>
        <p:txBody>
          <a:bodyPr vert="horz" lIns="0" tIns="0" rIns="0" bIns="0" rtlCol="0" anchor="t">
            <a:normAutofit/>
          </a:bodyPr>
          <a:lstStyle/>
          <a:p>
            <a:r>
              <a:rPr lang="en-US" kern="1200" dirty="0">
                <a:solidFill>
                  <a:schemeClr val="bg2"/>
                </a:solidFill>
                <a:latin typeface="+mj-lt"/>
                <a:ea typeface="+mj-ea"/>
                <a:cs typeface="+mj-cs"/>
              </a:rPr>
              <a:t>Assessment of non-competitive grants</a:t>
            </a:r>
          </a:p>
        </p:txBody>
      </p:sp>
      <p:sp>
        <p:nvSpPr>
          <p:cNvPr id="7" name="TextBox 6">
            <a:extLst>
              <a:ext uri="{FF2B5EF4-FFF2-40B4-BE49-F238E27FC236}">
                <a16:creationId xmlns:a16="http://schemas.microsoft.com/office/drawing/2014/main" id="{AC183CDB-F2CC-4BF4-8D7F-297358BFC766}"/>
              </a:ext>
            </a:extLst>
          </p:cNvPr>
          <p:cNvSpPr txBox="1"/>
          <p:nvPr/>
        </p:nvSpPr>
        <p:spPr>
          <a:xfrm>
            <a:off x="5400000" y="2420422"/>
            <a:ext cx="6478588" cy="4185578"/>
          </a:xfrm>
          <a:prstGeom prst="rect">
            <a:avLst/>
          </a:prstGeom>
        </p:spPr>
        <p:txBody>
          <a:bodyPr vert="horz" lIns="0" tIns="0" rIns="0" bIns="0" rtlCol="0">
            <a:normAutofit/>
          </a:bodyPr>
          <a:lstStyle/>
          <a:p>
            <a:r>
              <a:rPr lang="en-AU" dirty="0">
                <a:latin typeface="Public Sans (NSW) SemiBold" pitchFamily="2" charset="0"/>
              </a:rPr>
              <a:t>Agencies need to identify</a:t>
            </a:r>
          </a:p>
          <a:p>
            <a:pPr marL="285750" lvl="1" indent="-285750">
              <a:buFont typeface="Arial" panose="020B0604020202020204" pitchFamily="34" charset="0"/>
              <a:buChar char="•"/>
            </a:pPr>
            <a:r>
              <a:rPr lang="en-AU" sz="1600" b="0" dirty="0"/>
              <a:t>the designated decision-maker who must be satisfied that f</a:t>
            </a:r>
            <a:r>
              <a:rPr lang="en-AU" sz="1600" b="0" dirty="0">
                <a:latin typeface="+mn-lt"/>
              </a:rPr>
              <a:t>unds are being assessed and administered appropriately</a:t>
            </a:r>
          </a:p>
          <a:p>
            <a:pPr marL="285750" lvl="1" indent="-285750">
              <a:buFont typeface="Arial" panose="020B0604020202020204" pitchFamily="34" charset="0"/>
              <a:buChar char="•"/>
            </a:pPr>
            <a:endParaRPr lang="en-AU" sz="1600" b="0" dirty="0">
              <a:latin typeface="+mn-lt"/>
            </a:endParaRPr>
          </a:p>
          <a:p>
            <a:pPr marL="285750" lvl="1" indent="-285750">
              <a:buFont typeface="Arial" panose="020B0604020202020204" pitchFamily="34" charset="0"/>
              <a:buChar char="•"/>
            </a:pPr>
            <a:r>
              <a:rPr lang="en-AU" sz="1600" b="0" dirty="0">
                <a:latin typeface="+mn-lt"/>
              </a:rPr>
              <a:t>the assessor(s) responsible for ensuring grants are administered in accordance with approved criteria</a:t>
            </a:r>
            <a:endParaRPr lang="en-AU" sz="1600" i="1" dirty="0"/>
          </a:p>
          <a:p>
            <a:pPr marL="285750" lvl="1" indent="-285750">
              <a:buFont typeface="Arial" panose="020B0604020202020204" pitchFamily="34" charset="0"/>
              <a:buChar char="•"/>
            </a:pPr>
            <a:endParaRPr lang="en-AU" sz="1600" b="0" i="1" dirty="0">
              <a:latin typeface="Public Sans (NSW) SemiBold" pitchFamily="2" charset="0"/>
            </a:endParaRPr>
          </a:p>
          <a:p>
            <a:pPr marL="0" lvl="1"/>
            <a:r>
              <a:rPr lang="en-AU" sz="2000" b="0" dirty="0">
                <a:latin typeface="Public Sans (NSW) SemiBold" pitchFamily="2" charset="0"/>
              </a:rPr>
              <a:t>Automated systems</a:t>
            </a:r>
          </a:p>
          <a:p>
            <a:pPr marL="266700" lvl="1" indent="-171450">
              <a:buFont typeface="Arial" panose="020B0604020202020204" pitchFamily="34" charset="0"/>
              <a:buChar char="•"/>
            </a:pPr>
            <a:r>
              <a:rPr lang="en-AU" sz="1600" b="0" dirty="0">
                <a:latin typeface="+mn-lt"/>
              </a:rPr>
              <a:t>Records should be retained</a:t>
            </a:r>
          </a:p>
        </p:txBody>
      </p:sp>
      <p:sp>
        <p:nvSpPr>
          <p:cNvPr id="4" name="Slide Number Placeholder 3">
            <a:extLst>
              <a:ext uri="{FF2B5EF4-FFF2-40B4-BE49-F238E27FC236}">
                <a16:creationId xmlns:a16="http://schemas.microsoft.com/office/drawing/2014/main" id="{AE15A735-C9F0-4CC4-B712-0546C0BACDC0}"/>
              </a:ext>
            </a:extLst>
          </p:cNvPr>
          <p:cNvSpPr>
            <a:spLocks noGrp="1"/>
          </p:cNvSpPr>
          <p:nvPr>
            <p:ph type="sldNum" sz="quarter" idx="12"/>
          </p:nvPr>
        </p:nvSpPr>
        <p:spPr>
          <a:xfrm>
            <a:off x="11317458" y="6516000"/>
            <a:ext cx="490542"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34</a:t>
            </a:fld>
            <a:endParaRPr lang="en-AU"/>
          </a:p>
        </p:txBody>
      </p:sp>
      <p:pic>
        <p:nvPicPr>
          <p:cNvPr id="6" name="Picture 5">
            <a:extLst>
              <a:ext uri="{FF2B5EF4-FFF2-40B4-BE49-F238E27FC236}">
                <a16:creationId xmlns:a16="http://schemas.microsoft.com/office/drawing/2014/main" id="{AE21469E-0DC5-469B-98FD-E36F04FAD88A}"/>
              </a:ext>
            </a:extLst>
          </p:cNvPr>
          <p:cNvPicPr>
            <a:picLocks noChangeAspect="1"/>
          </p:cNvPicPr>
          <p:nvPr/>
        </p:nvPicPr>
        <p:blipFill>
          <a:blip r:embed="rId3"/>
          <a:stretch>
            <a:fillRect/>
          </a:stretch>
        </p:blipFill>
        <p:spPr>
          <a:xfrm>
            <a:off x="0" y="12700"/>
            <a:ext cx="4592160" cy="6818755"/>
          </a:xfrm>
          <a:prstGeom prst="rect">
            <a:avLst/>
          </a:prstGeom>
          <a:ln>
            <a:noFill/>
          </a:ln>
        </p:spPr>
      </p:pic>
    </p:spTree>
    <p:extLst>
      <p:ext uri="{BB962C8B-B14F-4D97-AF65-F5344CB8AC3E}">
        <p14:creationId xmlns:p14="http://schemas.microsoft.com/office/powerpoint/2010/main" val="3618087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n signing a document">
            <a:extLst>
              <a:ext uri="{FF2B5EF4-FFF2-40B4-BE49-F238E27FC236}">
                <a16:creationId xmlns:a16="http://schemas.microsoft.com/office/drawing/2014/main" id="{25C89648-7D32-4897-81DD-8300E6742069}"/>
              </a:ext>
            </a:extLst>
          </p:cNvPr>
          <p:cNvPicPr>
            <a:picLocks noChangeAspect="1"/>
          </p:cNvPicPr>
          <p:nvPr/>
        </p:nvPicPr>
        <p:blipFill rotWithShape="1">
          <a:blip r:embed="rId3">
            <a:extLst>
              <a:ext uri="{28A0092B-C50C-407E-A947-70E740481C1C}">
                <a14:useLocalDpi xmlns:a14="http://schemas.microsoft.com/office/drawing/2010/main" val="0"/>
              </a:ext>
            </a:extLst>
          </a:blip>
          <a:srcRect l="36910" r="7972"/>
          <a:stretch/>
        </p:blipFill>
        <p:spPr>
          <a:xfrm>
            <a:off x="20" y="10"/>
            <a:ext cx="5039980" cy="6857990"/>
          </a:xfrm>
          <a:prstGeom prst="rect">
            <a:avLst/>
          </a:prstGeom>
          <a:noFill/>
        </p:spPr>
      </p:pic>
      <p:sp>
        <p:nvSpPr>
          <p:cNvPr id="2" name="Title 1">
            <a:extLst>
              <a:ext uri="{FF2B5EF4-FFF2-40B4-BE49-F238E27FC236}">
                <a16:creationId xmlns:a16="http://schemas.microsoft.com/office/drawing/2014/main" id="{39D59FF1-588E-46CE-A671-F0F459660301}"/>
              </a:ext>
            </a:extLst>
          </p:cNvPr>
          <p:cNvSpPr>
            <a:spLocks noGrp="1"/>
          </p:cNvSpPr>
          <p:nvPr>
            <p:ph type="title"/>
          </p:nvPr>
        </p:nvSpPr>
        <p:spPr>
          <a:xfrm>
            <a:off x="5400000" y="360000"/>
            <a:ext cx="5490298" cy="1009652"/>
          </a:xfrm>
        </p:spPr>
        <p:txBody>
          <a:bodyPr vert="horz" lIns="0" tIns="0" rIns="0" bIns="0" rtlCol="0" anchor="t">
            <a:normAutofit/>
          </a:bodyPr>
          <a:lstStyle/>
          <a:p>
            <a:r>
              <a:rPr lang="en-US" kern="1200" dirty="0">
                <a:solidFill>
                  <a:schemeClr val="bg2"/>
                </a:solidFill>
                <a:latin typeface="+mj-lt"/>
                <a:ea typeface="+mj-ea"/>
                <a:cs typeface="+mj-cs"/>
              </a:rPr>
              <a:t>Providing grants</a:t>
            </a:r>
          </a:p>
        </p:txBody>
      </p:sp>
      <p:sp>
        <p:nvSpPr>
          <p:cNvPr id="7" name="TextBox 6">
            <a:extLst>
              <a:ext uri="{FF2B5EF4-FFF2-40B4-BE49-F238E27FC236}">
                <a16:creationId xmlns:a16="http://schemas.microsoft.com/office/drawing/2014/main" id="{AC183CDB-F2CC-4BF4-8D7F-297358BFC766}"/>
              </a:ext>
            </a:extLst>
          </p:cNvPr>
          <p:cNvSpPr txBox="1"/>
          <p:nvPr/>
        </p:nvSpPr>
        <p:spPr>
          <a:xfrm>
            <a:off x="5400000" y="1800225"/>
            <a:ext cx="6478588" cy="4185578"/>
          </a:xfrm>
          <a:prstGeom prst="rect">
            <a:avLst/>
          </a:prstGeom>
        </p:spPr>
        <p:txBody>
          <a:bodyPr vert="horz" lIns="0" tIns="0" rIns="0" bIns="0" rtlCol="0">
            <a:normAutofit fontScale="92500"/>
          </a:bodyPr>
          <a:lstStyle/>
          <a:p>
            <a:pPr defTabSz="914377">
              <a:lnSpc>
                <a:spcPct val="90000"/>
              </a:lnSpc>
              <a:spcAft>
                <a:spcPts val="600"/>
              </a:spcAft>
            </a:pPr>
            <a:r>
              <a:rPr lang="en-US" sz="1800" dirty="0">
                <a:solidFill>
                  <a:schemeClr val="tx2"/>
                </a:solidFill>
              </a:rPr>
              <a:t>A grant agreement should </a:t>
            </a:r>
            <a:r>
              <a:rPr lang="en-US" sz="1800" dirty="0" err="1">
                <a:solidFill>
                  <a:schemeClr val="tx2"/>
                </a:solidFill>
              </a:rPr>
              <a:t>formalise</a:t>
            </a:r>
            <a:r>
              <a:rPr lang="en-US" sz="1800" dirty="0">
                <a:solidFill>
                  <a:schemeClr val="tx2"/>
                </a:solidFill>
              </a:rPr>
              <a:t> terms and conditions.</a:t>
            </a:r>
          </a:p>
          <a:p>
            <a:pPr defTabSz="914377">
              <a:lnSpc>
                <a:spcPct val="90000"/>
              </a:lnSpc>
              <a:spcAft>
                <a:spcPts val="600"/>
              </a:spcAft>
            </a:pPr>
            <a:endParaRPr lang="en-US" sz="1800" dirty="0">
              <a:solidFill>
                <a:schemeClr val="tx2"/>
              </a:solidFill>
            </a:endParaRPr>
          </a:p>
          <a:p>
            <a:pPr defTabSz="914377">
              <a:lnSpc>
                <a:spcPct val="90000"/>
              </a:lnSpc>
              <a:spcAft>
                <a:spcPts val="600"/>
              </a:spcAft>
            </a:pPr>
            <a:r>
              <a:rPr lang="en-US" sz="1800" dirty="0"/>
              <a:t>Grantees must be subject to clear and specific terms and conditions.</a:t>
            </a:r>
          </a:p>
          <a:p>
            <a:pPr defTabSz="914377">
              <a:lnSpc>
                <a:spcPct val="90000"/>
              </a:lnSpc>
              <a:spcAft>
                <a:spcPts val="600"/>
              </a:spcAft>
            </a:pPr>
            <a:endParaRPr lang="en-US" sz="1800" dirty="0"/>
          </a:p>
          <a:p>
            <a:pPr defTabSz="914377">
              <a:lnSpc>
                <a:spcPct val="90000"/>
              </a:lnSpc>
              <a:spcAft>
                <a:spcPts val="600"/>
              </a:spcAft>
            </a:pPr>
            <a:r>
              <a:rPr lang="en-US" sz="1800" dirty="0"/>
              <a:t>Agreements must be legally enforceable and include appropriate accountability for grant money (including monitoring and acquittal requirements).</a:t>
            </a:r>
          </a:p>
          <a:p>
            <a:pPr defTabSz="914377">
              <a:lnSpc>
                <a:spcPct val="90000"/>
              </a:lnSpc>
              <a:spcAft>
                <a:spcPts val="600"/>
              </a:spcAft>
            </a:pPr>
            <a:endParaRPr lang="en-US" sz="1800" dirty="0"/>
          </a:p>
          <a:p>
            <a:pPr defTabSz="914377">
              <a:lnSpc>
                <a:spcPct val="90000"/>
              </a:lnSpc>
              <a:spcAft>
                <a:spcPts val="600"/>
              </a:spcAft>
            </a:pPr>
            <a:r>
              <a:rPr lang="en-US" sz="1800" dirty="0"/>
              <a:t>If it is not practical to provide each individual with a grant agreement (e.g. emergency relief and high-volume grants), grantees must still be bound by specific terms and conditions.</a:t>
            </a:r>
          </a:p>
          <a:p>
            <a:pPr defTabSz="914377">
              <a:lnSpc>
                <a:spcPct val="90000"/>
              </a:lnSpc>
              <a:spcAft>
                <a:spcPts val="600"/>
              </a:spcAft>
            </a:pPr>
            <a:endParaRPr lang="en-US" sz="1800" dirty="0"/>
          </a:p>
          <a:p>
            <a:pPr defTabSz="914377">
              <a:lnSpc>
                <a:spcPct val="90000"/>
              </a:lnSpc>
              <a:spcAft>
                <a:spcPts val="600"/>
              </a:spcAft>
            </a:pPr>
            <a:r>
              <a:rPr lang="en-US" sz="1800" dirty="0"/>
              <a:t>All offer letters must require a grantee to acknowledge the financial support provided by the NSW Government.  </a:t>
            </a:r>
          </a:p>
          <a:p>
            <a:pPr defTabSz="914377">
              <a:lnSpc>
                <a:spcPct val="90000"/>
              </a:lnSpc>
            </a:pPr>
            <a:endParaRPr lang="en-US" sz="2000" dirty="0"/>
          </a:p>
        </p:txBody>
      </p:sp>
      <p:sp>
        <p:nvSpPr>
          <p:cNvPr id="4" name="Slide Number Placeholder 3">
            <a:extLst>
              <a:ext uri="{FF2B5EF4-FFF2-40B4-BE49-F238E27FC236}">
                <a16:creationId xmlns:a16="http://schemas.microsoft.com/office/drawing/2014/main" id="{AE15A735-C9F0-4CC4-B712-0546C0BACDC0}"/>
              </a:ext>
            </a:extLst>
          </p:cNvPr>
          <p:cNvSpPr>
            <a:spLocks noGrp="1"/>
          </p:cNvSpPr>
          <p:nvPr>
            <p:ph type="sldNum" sz="quarter" idx="12"/>
          </p:nvPr>
        </p:nvSpPr>
        <p:spPr>
          <a:xfrm>
            <a:off x="11317458" y="6516000"/>
            <a:ext cx="490542"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35</a:t>
            </a:fld>
            <a:endParaRPr lang="en-AU"/>
          </a:p>
        </p:txBody>
      </p:sp>
    </p:spTree>
    <p:extLst>
      <p:ext uri="{BB962C8B-B14F-4D97-AF65-F5344CB8AC3E}">
        <p14:creationId xmlns:p14="http://schemas.microsoft.com/office/powerpoint/2010/main" val="1051288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9FF1-588E-46CE-A671-F0F459660301}"/>
              </a:ext>
            </a:extLst>
          </p:cNvPr>
          <p:cNvSpPr>
            <a:spLocks noGrp="1"/>
          </p:cNvSpPr>
          <p:nvPr>
            <p:ph type="title"/>
          </p:nvPr>
        </p:nvSpPr>
        <p:spPr/>
        <p:txBody>
          <a:bodyPr/>
          <a:lstStyle/>
          <a:p>
            <a:r>
              <a:rPr lang="en-AU" dirty="0">
                <a:solidFill>
                  <a:schemeClr val="bg2"/>
                </a:solidFill>
                <a:latin typeface="+mj-lt"/>
              </a:rPr>
              <a:t>Publishing grant information </a:t>
            </a:r>
          </a:p>
        </p:txBody>
      </p:sp>
      <p:sp>
        <p:nvSpPr>
          <p:cNvPr id="4" name="Slide Number Placeholder 3">
            <a:extLst>
              <a:ext uri="{FF2B5EF4-FFF2-40B4-BE49-F238E27FC236}">
                <a16:creationId xmlns:a16="http://schemas.microsoft.com/office/drawing/2014/main" id="{AE15A735-C9F0-4CC4-B712-0546C0BACDC0}"/>
              </a:ext>
            </a:extLst>
          </p:cNvPr>
          <p:cNvSpPr>
            <a:spLocks noGrp="1"/>
          </p:cNvSpPr>
          <p:nvPr>
            <p:ph type="sldNum" sz="quarter" idx="12"/>
          </p:nvPr>
        </p:nvSpPr>
        <p:spPr/>
        <p:txBody>
          <a:bodyPr/>
          <a:lstStyle/>
          <a:p>
            <a:fld id="{10A01DC5-1685-4615-8240-15192985C6A2}" type="slidenum">
              <a:rPr lang="en-AU" smtClean="0"/>
              <a:t>36</a:t>
            </a:fld>
            <a:endParaRPr lang="en-AU"/>
          </a:p>
        </p:txBody>
      </p:sp>
      <p:sp>
        <p:nvSpPr>
          <p:cNvPr id="7" name="TextBox 6">
            <a:extLst>
              <a:ext uri="{FF2B5EF4-FFF2-40B4-BE49-F238E27FC236}">
                <a16:creationId xmlns:a16="http://schemas.microsoft.com/office/drawing/2014/main" id="{AC183CDB-F2CC-4BF4-8D7F-297358BFC766}"/>
              </a:ext>
            </a:extLst>
          </p:cNvPr>
          <p:cNvSpPr txBox="1"/>
          <p:nvPr/>
        </p:nvSpPr>
        <p:spPr>
          <a:xfrm>
            <a:off x="6342679" y="1483156"/>
            <a:ext cx="5465321" cy="5016758"/>
          </a:xfrm>
          <a:prstGeom prst="rect">
            <a:avLst/>
          </a:prstGeom>
          <a:noFill/>
        </p:spPr>
        <p:txBody>
          <a:bodyPr wrap="square" rtlCol="0">
            <a:spAutoFit/>
          </a:bodyPr>
          <a:lstStyle/>
          <a:p>
            <a:r>
              <a:rPr lang="en-AU" sz="2000" dirty="0"/>
              <a:t>The following information about grants must be published:</a:t>
            </a:r>
          </a:p>
          <a:p>
            <a:pPr marL="342900" indent="-342900">
              <a:buFont typeface="Arial" panose="020B0604020202020204" pitchFamily="34" charset="0"/>
              <a:buChar char="•"/>
            </a:pPr>
            <a:r>
              <a:rPr lang="en-AU" sz="2000" dirty="0"/>
              <a:t>upcoming grant opportunities </a:t>
            </a:r>
          </a:p>
          <a:p>
            <a:pPr marL="342900" indent="-342900">
              <a:buFont typeface="Arial" panose="020B0604020202020204" pitchFamily="34" charset="0"/>
              <a:buChar char="•"/>
            </a:pPr>
            <a:r>
              <a:rPr lang="en-AU" sz="2000" dirty="0"/>
              <a:t>open grant opportunity guidelines</a:t>
            </a:r>
          </a:p>
          <a:p>
            <a:pPr marL="342900" indent="-342900">
              <a:buFont typeface="Arial" panose="020B0604020202020204" pitchFamily="34" charset="0"/>
              <a:buChar char="•"/>
            </a:pPr>
            <a:r>
              <a:rPr lang="en-AU" sz="2000" dirty="0"/>
              <a:t>all grants awarded</a:t>
            </a:r>
          </a:p>
          <a:p>
            <a:pPr marL="342900" indent="-342900">
              <a:buFont typeface="Arial" panose="020B0604020202020204" pitchFamily="34" charset="0"/>
              <a:buChar char="•"/>
            </a:pPr>
            <a:r>
              <a:rPr lang="en-AU" sz="2000" dirty="0"/>
              <a:t>the exercise of Ministerial discretion </a:t>
            </a:r>
          </a:p>
          <a:p>
            <a:pPr marL="342900" indent="-342900">
              <a:buFont typeface="Arial" panose="020B0604020202020204" pitchFamily="34" charset="0"/>
              <a:buChar char="•"/>
            </a:pPr>
            <a:r>
              <a:rPr lang="en-AU" sz="2000" dirty="0"/>
              <a:t>program evaluations.</a:t>
            </a:r>
          </a:p>
          <a:p>
            <a:endParaRPr lang="en-AU" sz="2000" dirty="0"/>
          </a:p>
          <a:p>
            <a:r>
              <a:rPr lang="en-AU" sz="2000" dirty="0"/>
              <a:t>Specific publishing requirements are set out at Appendix A to the Guide.</a:t>
            </a:r>
          </a:p>
          <a:p>
            <a:endParaRPr lang="en-AU" sz="2000" dirty="0"/>
          </a:p>
          <a:p>
            <a:r>
              <a:rPr lang="en-AU" sz="2000" dirty="0"/>
              <a:t>Information about grants awarded must be published </a:t>
            </a:r>
            <a:r>
              <a:rPr lang="en-AU" sz="2000" b="1" dirty="0"/>
              <a:t>within 45 days.</a:t>
            </a:r>
            <a:endParaRPr lang="en-AU" sz="2000" dirty="0"/>
          </a:p>
          <a:p>
            <a:pPr marL="342900" indent="-342900">
              <a:buFont typeface="Arial" panose="020B0604020202020204" pitchFamily="34" charset="0"/>
              <a:buChar char="•"/>
            </a:pPr>
            <a:endParaRPr lang="en-AU" sz="2000" dirty="0"/>
          </a:p>
          <a:p>
            <a:r>
              <a:rPr lang="en-AU" sz="2000" dirty="0"/>
              <a:t>Some legal and policy exceptions to publication may apply.</a:t>
            </a:r>
          </a:p>
        </p:txBody>
      </p:sp>
      <p:pic>
        <p:nvPicPr>
          <p:cNvPr id="5" name="Picture 4">
            <a:extLst>
              <a:ext uri="{FF2B5EF4-FFF2-40B4-BE49-F238E27FC236}">
                <a16:creationId xmlns:a16="http://schemas.microsoft.com/office/drawing/2014/main" id="{399AE65E-8520-46C9-8707-8DEAD63F61BF}"/>
              </a:ext>
            </a:extLst>
          </p:cNvPr>
          <p:cNvPicPr>
            <a:picLocks noChangeAspect="1"/>
          </p:cNvPicPr>
          <p:nvPr/>
        </p:nvPicPr>
        <p:blipFill rotWithShape="1">
          <a:blip r:embed="rId3"/>
          <a:srcRect b="6446"/>
          <a:stretch/>
        </p:blipFill>
        <p:spPr>
          <a:xfrm>
            <a:off x="360000" y="1483156"/>
            <a:ext cx="5465321" cy="4274177"/>
          </a:xfrm>
          <a:prstGeom prst="rect">
            <a:avLst/>
          </a:prstGeom>
        </p:spPr>
      </p:pic>
    </p:spTree>
    <p:extLst>
      <p:ext uri="{BB962C8B-B14F-4D97-AF65-F5344CB8AC3E}">
        <p14:creationId xmlns:p14="http://schemas.microsoft.com/office/powerpoint/2010/main" val="442261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9FF1-588E-46CE-A671-F0F459660301}"/>
              </a:ext>
            </a:extLst>
          </p:cNvPr>
          <p:cNvSpPr>
            <a:spLocks noGrp="1"/>
          </p:cNvSpPr>
          <p:nvPr>
            <p:ph type="title"/>
          </p:nvPr>
        </p:nvSpPr>
        <p:spPr>
          <a:xfrm>
            <a:off x="360000" y="360000"/>
            <a:ext cx="9720000" cy="1009652"/>
          </a:xfrm>
        </p:spPr>
        <p:txBody>
          <a:bodyPr vert="horz" lIns="0" tIns="0" rIns="0" bIns="0" rtlCol="0" anchor="t">
            <a:normAutofit/>
          </a:bodyPr>
          <a:lstStyle/>
          <a:p>
            <a:r>
              <a:rPr lang="en-US" kern="1200" dirty="0">
                <a:solidFill>
                  <a:schemeClr val="bg2"/>
                </a:solidFill>
                <a:latin typeface="+mj-lt"/>
                <a:ea typeface="+mj-ea"/>
                <a:cs typeface="+mj-cs"/>
              </a:rPr>
              <a:t>Monitoring and acquitting grants</a:t>
            </a:r>
          </a:p>
        </p:txBody>
      </p:sp>
      <p:sp>
        <p:nvSpPr>
          <p:cNvPr id="7" name="TextBox 6">
            <a:extLst>
              <a:ext uri="{FF2B5EF4-FFF2-40B4-BE49-F238E27FC236}">
                <a16:creationId xmlns:a16="http://schemas.microsoft.com/office/drawing/2014/main" id="{AC183CDB-F2CC-4BF4-8D7F-297358BFC766}"/>
              </a:ext>
            </a:extLst>
          </p:cNvPr>
          <p:cNvSpPr txBox="1"/>
          <p:nvPr/>
        </p:nvSpPr>
        <p:spPr>
          <a:xfrm>
            <a:off x="360000" y="1800000"/>
            <a:ext cx="5616000" cy="4351339"/>
          </a:xfrm>
          <a:prstGeom prst="rect">
            <a:avLst/>
          </a:prstGeom>
        </p:spPr>
        <p:txBody>
          <a:bodyPr vert="horz" lIns="0" tIns="0" rIns="0" bIns="0" rtlCol="0">
            <a:normAutofit/>
          </a:bodyPr>
          <a:lstStyle/>
          <a:p>
            <a:pPr defTabSz="914377">
              <a:spcAft>
                <a:spcPts val="600"/>
              </a:spcAft>
            </a:pPr>
            <a:r>
              <a:rPr lang="en-US" sz="1800" dirty="0"/>
              <a:t>Officials should monitor both individual grants and the overall grant opportunity:</a:t>
            </a:r>
          </a:p>
          <a:p>
            <a:pPr marL="342900" indent="-342900" defTabSz="914377">
              <a:spcAft>
                <a:spcPts val="600"/>
              </a:spcAft>
              <a:buFont typeface="Arial" panose="020B0604020202020204" pitchFamily="34" charset="0"/>
              <a:buChar char="•"/>
            </a:pPr>
            <a:r>
              <a:rPr lang="en-US" sz="1800" dirty="0"/>
              <a:t>track the progress of grant activities</a:t>
            </a:r>
          </a:p>
          <a:p>
            <a:pPr marL="342900" indent="-342900" defTabSz="914377">
              <a:spcAft>
                <a:spcPts val="600"/>
              </a:spcAft>
              <a:buFont typeface="Arial" panose="020B0604020202020204" pitchFamily="34" charset="0"/>
              <a:buChar char="•"/>
            </a:pPr>
            <a:r>
              <a:rPr lang="en-US" sz="1800" dirty="0"/>
              <a:t>establish if funds were dispersed correctly and used as intended</a:t>
            </a:r>
          </a:p>
          <a:p>
            <a:pPr marL="342900" indent="-342900" defTabSz="914377">
              <a:spcAft>
                <a:spcPts val="600"/>
              </a:spcAft>
              <a:buFont typeface="Arial" panose="020B0604020202020204" pitchFamily="34" charset="0"/>
              <a:buChar char="•"/>
            </a:pPr>
            <a:r>
              <a:rPr lang="en-US" sz="1800" dirty="0"/>
              <a:t>assess outcomes, benefits and value for money. </a:t>
            </a:r>
          </a:p>
          <a:p>
            <a:pPr marL="342900" indent="-342900" defTabSz="914377">
              <a:spcAft>
                <a:spcPts val="600"/>
              </a:spcAft>
              <a:buFont typeface="Arial" panose="020B0604020202020204" pitchFamily="34" charset="0"/>
              <a:buChar char="•"/>
            </a:pPr>
            <a:endParaRPr lang="en-US" sz="1800" dirty="0"/>
          </a:p>
          <a:p>
            <a:pPr defTabSz="914377">
              <a:spcAft>
                <a:spcPts val="600"/>
              </a:spcAft>
            </a:pPr>
            <a:r>
              <a:rPr lang="en-US" sz="1800" dirty="0"/>
              <a:t>An acquittals process is also a key element of continuous financial monitoring. Officials should conduct an acquittal for individual grants to account for how funds have been spent and compliance with the grant terms and conditions. </a:t>
            </a:r>
          </a:p>
          <a:p>
            <a:pPr defTabSz="914377">
              <a:spcAft>
                <a:spcPts val="600"/>
              </a:spcAft>
            </a:pPr>
            <a:endParaRPr lang="en-US" sz="1800" dirty="0"/>
          </a:p>
          <a:p>
            <a:pPr defTabSz="914377">
              <a:spcAft>
                <a:spcPts val="600"/>
              </a:spcAft>
            </a:pPr>
            <a:endParaRPr lang="en-US" sz="2000" dirty="0"/>
          </a:p>
        </p:txBody>
      </p:sp>
      <p:pic>
        <p:nvPicPr>
          <p:cNvPr id="5" name="Picture 4" descr="Graph on document with pen">
            <a:extLst>
              <a:ext uri="{FF2B5EF4-FFF2-40B4-BE49-F238E27FC236}">
                <a16:creationId xmlns:a16="http://schemas.microsoft.com/office/drawing/2014/main" id="{6E101A30-7BFA-495C-A692-3A5F4015CA7F}"/>
              </a:ext>
            </a:extLst>
          </p:cNvPr>
          <p:cNvPicPr>
            <a:picLocks noChangeAspect="1"/>
          </p:cNvPicPr>
          <p:nvPr/>
        </p:nvPicPr>
        <p:blipFill rotWithShape="1">
          <a:blip r:embed="rId3">
            <a:extLst>
              <a:ext uri="{28A0092B-C50C-407E-A947-70E740481C1C}">
                <a14:useLocalDpi xmlns:a14="http://schemas.microsoft.com/office/drawing/2010/main" val="0"/>
              </a:ext>
            </a:extLst>
          </a:blip>
          <a:srcRect l="13702" r="147" b="-1"/>
          <a:stretch/>
        </p:blipFill>
        <p:spPr>
          <a:xfrm>
            <a:off x="6216000" y="1800000"/>
            <a:ext cx="5616000" cy="4351339"/>
          </a:xfrm>
          <a:prstGeom prst="rect">
            <a:avLst/>
          </a:prstGeom>
          <a:noFill/>
        </p:spPr>
      </p:pic>
      <p:sp>
        <p:nvSpPr>
          <p:cNvPr id="4" name="Slide Number Placeholder 3">
            <a:extLst>
              <a:ext uri="{FF2B5EF4-FFF2-40B4-BE49-F238E27FC236}">
                <a16:creationId xmlns:a16="http://schemas.microsoft.com/office/drawing/2014/main" id="{AE15A735-C9F0-4CC4-B712-0546C0BACDC0}"/>
              </a:ext>
            </a:extLst>
          </p:cNvPr>
          <p:cNvSpPr>
            <a:spLocks noGrp="1"/>
          </p:cNvSpPr>
          <p:nvPr>
            <p:ph type="sldNum" sz="quarter" idx="12"/>
          </p:nvPr>
        </p:nvSpPr>
        <p:spPr>
          <a:xfrm>
            <a:off x="11317458" y="6516000"/>
            <a:ext cx="490542"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37</a:t>
            </a:fld>
            <a:endParaRPr lang="en-AU"/>
          </a:p>
        </p:txBody>
      </p:sp>
    </p:spTree>
    <p:extLst>
      <p:ext uri="{BB962C8B-B14F-4D97-AF65-F5344CB8AC3E}">
        <p14:creationId xmlns:p14="http://schemas.microsoft.com/office/powerpoint/2010/main" val="3697871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9FF1-588E-46CE-A671-F0F459660301}"/>
              </a:ext>
            </a:extLst>
          </p:cNvPr>
          <p:cNvSpPr>
            <a:spLocks noGrp="1"/>
          </p:cNvSpPr>
          <p:nvPr>
            <p:ph type="title"/>
          </p:nvPr>
        </p:nvSpPr>
        <p:spPr/>
        <p:txBody>
          <a:bodyPr/>
          <a:lstStyle/>
          <a:p>
            <a:r>
              <a:rPr lang="en-AU" dirty="0">
                <a:solidFill>
                  <a:schemeClr val="bg2"/>
                </a:solidFill>
                <a:latin typeface="+mj-lt"/>
              </a:rPr>
              <a:t>Grants evaluation</a:t>
            </a:r>
          </a:p>
        </p:txBody>
      </p:sp>
      <p:sp>
        <p:nvSpPr>
          <p:cNvPr id="4" name="Slide Number Placeholder 3">
            <a:extLst>
              <a:ext uri="{FF2B5EF4-FFF2-40B4-BE49-F238E27FC236}">
                <a16:creationId xmlns:a16="http://schemas.microsoft.com/office/drawing/2014/main" id="{AE15A735-C9F0-4CC4-B712-0546C0BACDC0}"/>
              </a:ext>
            </a:extLst>
          </p:cNvPr>
          <p:cNvSpPr>
            <a:spLocks noGrp="1"/>
          </p:cNvSpPr>
          <p:nvPr>
            <p:ph type="sldNum" sz="quarter" idx="12"/>
          </p:nvPr>
        </p:nvSpPr>
        <p:spPr/>
        <p:txBody>
          <a:bodyPr/>
          <a:lstStyle/>
          <a:p>
            <a:fld id="{10A01DC5-1685-4615-8240-15192985C6A2}" type="slidenum">
              <a:rPr lang="en-AU" smtClean="0"/>
              <a:t>38</a:t>
            </a:fld>
            <a:endParaRPr lang="en-AU"/>
          </a:p>
        </p:txBody>
      </p:sp>
      <p:sp>
        <p:nvSpPr>
          <p:cNvPr id="7" name="TextBox 6">
            <a:extLst>
              <a:ext uri="{FF2B5EF4-FFF2-40B4-BE49-F238E27FC236}">
                <a16:creationId xmlns:a16="http://schemas.microsoft.com/office/drawing/2014/main" id="{AC183CDB-F2CC-4BF4-8D7F-297358BFC766}"/>
              </a:ext>
            </a:extLst>
          </p:cNvPr>
          <p:cNvSpPr txBox="1"/>
          <p:nvPr/>
        </p:nvSpPr>
        <p:spPr>
          <a:xfrm>
            <a:off x="233529" y="1382286"/>
            <a:ext cx="7333873" cy="4093428"/>
          </a:xfrm>
          <a:prstGeom prst="rect">
            <a:avLst/>
          </a:prstGeom>
          <a:noFill/>
        </p:spPr>
        <p:txBody>
          <a:bodyPr wrap="square" rtlCol="0">
            <a:spAutoFit/>
          </a:bodyPr>
          <a:lstStyle/>
          <a:p>
            <a:r>
              <a:rPr lang="en-AU" sz="2000" dirty="0"/>
              <a:t>Grants evaluation is important to determine whether a grant has met its intended outcomes and to help inform the design of future grant opportunities. </a:t>
            </a:r>
          </a:p>
          <a:p>
            <a:endParaRPr lang="en-AU" sz="2000" dirty="0"/>
          </a:p>
          <a:p>
            <a:r>
              <a:rPr lang="en-AU" sz="2000" dirty="0"/>
              <a:t>There are three main types of evaluation:</a:t>
            </a:r>
          </a:p>
          <a:p>
            <a:pPr marL="457200" indent="-457200">
              <a:buAutoNum type="arabicPeriod"/>
            </a:pPr>
            <a:r>
              <a:rPr lang="en-AU" sz="2000" dirty="0"/>
              <a:t>Process evaluation</a:t>
            </a:r>
          </a:p>
          <a:p>
            <a:pPr marL="457200" indent="-457200">
              <a:buAutoNum type="arabicPeriod"/>
            </a:pPr>
            <a:r>
              <a:rPr lang="en-AU" sz="2000" dirty="0"/>
              <a:t>Outcome evaluation</a:t>
            </a:r>
          </a:p>
          <a:p>
            <a:pPr marL="457200" indent="-457200">
              <a:buAutoNum type="arabicPeriod"/>
            </a:pPr>
            <a:r>
              <a:rPr lang="en-AU" sz="2000" dirty="0"/>
              <a:t>Economic evaluation</a:t>
            </a:r>
          </a:p>
          <a:p>
            <a:pPr marL="457200" indent="-457200">
              <a:buAutoNum type="arabicPeriod"/>
            </a:pPr>
            <a:endParaRPr lang="en-AU" sz="2000" dirty="0"/>
          </a:p>
          <a:p>
            <a:r>
              <a:rPr lang="en-AU" sz="2000" dirty="0"/>
              <a:t>The NSW Government publication ‘Treasury Policy and Guidelines: Evaluation’ sets out mandatory requirements, recommendations and guidance for agencies to conduct evaluation.</a:t>
            </a:r>
          </a:p>
        </p:txBody>
      </p:sp>
      <p:pic>
        <p:nvPicPr>
          <p:cNvPr id="5" name="Picture 4" descr="Pencil and answer-sheet">
            <a:extLst>
              <a:ext uri="{FF2B5EF4-FFF2-40B4-BE49-F238E27FC236}">
                <a16:creationId xmlns:a16="http://schemas.microsoft.com/office/drawing/2014/main" id="{DCCCA3BE-0844-412B-9D8A-714F5A925022}"/>
              </a:ext>
            </a:extLst>
          </p:cNvPr>
          <p:cNvPicPr>
            <a:picLocks noChangeAspect="1"/>
          </p:cNvPicPr>
          <p:nvPr/>
        </p:nvPicPr>
        <p:blipFill rotWithShape="1">
          <a:blip r:embed="rId3">
            <a:extLst>
              <a:ext uri="{28A0092B-C50C-407E-A947-70E740481C1C}">
                <a14:useLocalDpi xmlns:a14="http://schemas.microsoft.com/office/drawing/2010/main" val="0"/>
              </a:ext>
            </a:extLst>
          </a:blip>
          <a:srcRect l="42742"/>
          <a:stretch/>
        </p:blipFill>
        <p:spPr>
          <a:xfrm>
            <a:off x="7693873" y="1572852"/>
            <a:ext cx="4264598" cy="4217850"/>
          </a:xfrm>
          <a:prstGeom prst="rect">
            <a:avLst/>
          </a:prstGeom>
        </p:spPr>
      </p:pic>
    </p:spTree>
    <p:extLst>
      <p:ext uri="{BB962C8B-B14F-4D97-AF65-F5344CB8AC3E}">
        <p14:creationId xmlns:p14="http://schemas.microsoft.com/office/powerpoint/2010/main" val="65822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70599-BD7B-41E0-AF12-CED3BFB5EC21}"/>
              </a:ext>
            </a:extLst>
          </p:cNvPr>
          <p:cNvSpPr>
            <a:spLocks noGrp="1"/>
          </p:cNvSpPr>
          <p:nvPr>
            <p:ph type="ctrTitle"/>
          </p:nvPr>
        </p:nvSpPr>
        <p:spPr/>
        <p:txBody>
          <a:bodyPr/>
          <a:lstStyle/>
          <a:p>
            <a:r>
              <a:rPr lang="en-AU" dirty="0"/>
              <a:t>Contacts and additional resources</a:t>
            </a:r>
          </a:p>
        </p:txBody>
      </p:sp>
      <p:sp>
        <p:nvSpPr>
          <p:cNvPr id="4" name="Footer Placeholder 3">
            <a:extLst>
              <a:ext uri="{FF2B5EF4-FFF2-40B4-BE49-F238E27FC236}">
                <a16:creationId xmlns:a16="http://schemas.microsoft.com/office/drawing/2014/main" id="{479BF401-7196-49A0-BB7E-16982DC33ED6}"/>
              </a:ext>
            </a:extLst>
          </p:cNvPr>
          <p:cNvSpPr>
            <a:spLocks noGrp="1"/>
          </p:cNvSpPr>
          <p:nvPr>
            <p:ph type="ftr" sz="quarter" idx="3"/>
          </p:nvPr>
        </p:nvSpPr>
        <p:spPr/>
        <p:txBody>
          <a:bodyPr/>
          <a:lstStyle/>
          <a:p>
            <a:r>
              <a:rPr lang="en-US" dirty="0"/>
              <a:t>Grants Administration in NSW</a:t>
            </a:r>
            <a:endParaRPr lang="en-AU" dirty="0"/>
          </a:p>
        </p:txBody>
      </p:sp>
      <p:sp>
        <p:nvSpPr>
          <p:cNvPr id="5" name="Text Placeholder 4">
            <a:extLst>
              <a:ext uri="{FF2B5EF4-FFF2-40B4-BE49-F238E27FC236}">
                <a16:creationId xmlns:a16="http://schemas.microsoft.com/office/drawing/2014/main" id="{BE0444DE-22D7-4B72-AC2B-9FEA2704B780}"/>
              </a:ext>
            </a:extLst>
          </p:cNvPr>
          <p:cNvSpPr>
            <a:spLocks noGrp="1"/>
          </p:cNvSpPr>
          <p:nvPr>
            <p:ph type="body" sz="quarter" idx="11"/>
          </p:nvPr>
        </p:nvSpPr>
        <p:spPr/>
        <p:txBody>
          <a:bodyPr/>
          <a:lstStyle/>
          <a:p>
            <a:r>
              <a:rPr lang="en-AU" dirty="0"/>
              <a:t>6</a:t>
            </a:r>
          </a:p>
        </p:txBody>
      </p:sp>
    </p:spTree>
    <p:extLst>
      <p:ext uri="{BB962C8B-B14F-4D97-AF65-F5344CB8AC3E}">
        <p14:creationId xmlns:p14="http://schemas.microsoft.com/office/powerpoint/2010/main" val="2512621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6BD23-34FE-427D-81E7-96F43D180B04}"/>
              </a:ext>
            </a:extLst>
          </p:cNvPr>
          <p:cNvSpPr>
            <a:spLocks noGrp="1"/>
          </p:cNvSpPr>
          <p:nvPr>
            <p:ph type="title"/>
          </p:nvPr>
        </p:nvSpPr>
        <p:spPr/>
        <p:txBody>
          <a:bodyPr/>
          <a:lstStyle/>
          <a:p>
            <a:r>
              <a:rPr lang="en-AU" sz="4800" dirty="0">
                <a:solidFill>
                  <a:schemeClr val="accent1"/>
                </a:solidFill>
                <a:latin typeface="+mj-lt"/>
              </a:rPr>
              <a:t>Overview</a:t>
            </a:r>
          </a:p>
        </p:txBody>
      </p:sp>
      <p:sp>
        <p:nvSpPr>
          <p:cNvPr id="4" name="Slide Number Placeholder 3">
            <a:extLst>
              <a:ext uri="{FF2B5EF4-FFF2-40B4-BE49-F238E27FC236}">
                <a16:creationId xmlns:a16="http://schemas.microsoft.com/office/drawing/2014/main" id="{F4CD0419-14CB-4A25-AFAA-320CA8B35385}"/>
              </a:ext>
            </a:extLst>
          </p:cNvPr>
          <p:cNvSpPr>
            <a:spLocks noGrp="1"/>
          </p:cNvSpPr>
          <p:nvPr>
            <p:ph type="sldNum" sz="quarter" idx="12"/>
          </p:nvPr>
        </p:nvSpPr>
        <p:spPr/>
        <p:txBody>
          <a:bodyPr/>
          <a:lstStyle/>
          <a:p>
            <a:fld id="{10A01DC5-1685-4615-8240-15192985C6A2}" type="slidenum">
              <a:rPr lang="en-AU" smtClean="0"/>
              <a:t>4</a:t>
            </a:fld>
            <a:endParaRPr lang="en-AU"/>
          </a:p>
        </p:txBody>
      </p:sp>
      <p:sp>
        <p:nvSpPr>
          <p:cNvPr id="6" name="TextBox 5">
            <a:extLst>
              <a:ext uri="{FF2B5EF4-FFF2-40B4-BE49-F238E27FC236}">
                <a16:creationId xmlns:a16="http://schemas.microsoft.com/office/drawing/2014/main" id="{CFDD4A0D-8ED2-4B0A-9D69-F83A9BC3E47A}"/>
              </a:ext>
            </a:extLst>
          </p:cNvPr>
          <p:cNvSpPr txBox="1"/>
          <p:nvPr/>
        </p:nvSpPr>
        <p:spPr>
          <a:xfrm>
            <a:off x="238814" y="1695706"/>
            <a:ext cx="7517062" cy="4924425"/>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AU" sz="2200" dirty="0">
                <a:latin typeface="+mn-lt"/>
              </a:rPr>
              <a:t>The Grants Administration Guide was developed as part of the Review of Grants Administration in NSW, led by DPC in partnership with the NSW Productivity Commissioner, Mr Peter Achterstraat AM. </a:t>
            </a:r>
          </a:p>
          <a:p>
            <a:pPr marL="342900" indent="-342900">
              <a:spcAft>
                <a:spcPts val="1200"/>
              </a:spcAft>
              <a:buFont typeface="Arial" panose="020B0604020202020204" pitchFamily="34" charset="0"/>
              <a:buChar char="•"/>
            </a:pPr>
            <a:r>
              <a:rPr lang="en-AU" sz="2200" dirty="0"/>
              <a:t>The Guide came into effect when it was issued under a Premier’s Memorandum and gazetted on 19 September 2022.</a:t>
            </a:r>
            <a:endParaRPr lang="en-AU" sz="2200" dirty="0">
              <a:latin typeface="+mn-lt"/>
            </a:endParaRPr>
          </a:p>
          <a:p>
            <a:pPr marL="342900" indent="-342900">
              <a:spcAft>
                <a:spcPts val="1200"/>
              </a:spcAft>
              <a:buFont typeface="Arial" panose="020B0604020202020204" pitchFamily="34" charset="0"/>
              <a:buChar char="•"/>
            </a:pPr>
            <a:r>
              <a:rPr lang="en-AU" sz="2200" dirty="0">
                <a:latin typeface="+mn-lt"/>
              </a:rPr>
              <a:t>The Guide provides:</a:t>
            </a:r>
          </a:p>
          <a:p>
            <a:pPr marL="702900" lvl="4" indent="-342900">
              <a:spcAft>
                <a:spcPts val="1200"/>
              </a:spcAft>
              <a:buFont typeface="Courier New" panose="02070309020205020404" pitchFamily="49" charset="0"/>
              <a:buChar char="o"/>
            </a:pPr>
            <a:r>
              <a:rPr lang="en-AU" sz="2200" dirty="0"/>
              <a:t>an overview of the grants administration process </a:t>
            </a:r>
          </a:p>
          <a:p>
            <a:pPr marL="702900" lvl="4" indent="-342900">
              <a:spcAft>
                <a:spcPts val="1200"/>
              </a:spcAft>
              <a:buFont typeface="Courier New" panose="02070309020205020404" pitchFamily="49" charset="0"/>
              <a:buChar char="o"/>
            </a:pPr>
            <a:r>
              <a:rPr lang="en-AU" sz="2200" dirty="0"/>
              <a:t>overarching principles that apply to all NSW Government grants </a:t>
            </a:r>
          </a:p>
          <a:p>
            <a:pPr marL="684000" lvl="4" indent="-342900">
              <a:spcAft>
                <a:spcPts val="1200"/>
              </a:spcAft>
              <a:buFont typeface="Courier New" panose="02070309020205020404" pitchFamily="49" charset="0"/>
              <a:buChar char="o"/>
            </a:pPr>
            <a:r>
              <a:rPr lang="en-AU" sz="2200" dirty="0"/>
              <a:t>mandatory requirements for administering grants.</a:t>
            </a:r>
          </a:p>
        </p:txBody>
      </p:sp>
      <p:pic>
        <p:nvPicPr>
          <p:cNvPr id="5" name="Picture 4">
            <a:extLst>
              <a:ext uri="{FF2B5EF4-FFF2-40B4-BE49-F238E27FC236}">
                <a16:creationId xmlns:a16="http://schemas.microsoft.com/office/drawing/2014/main" id="{3349BADE-5157-405B-8C4E-019D7F5D2A44}"/>
              </a:ext>
            </a:extLst>
          </p:cNvPr>
          <p:cNvPicPr>
            <a:picLocks noChangeAspect="1"/>
          </p:cNvPicPr>
          <p:nvPr/>
        </p:nvPicPr>
        <p:blipFill rotWithShape="1">
          <a:blip r:embed="rId3"/>
          <a:srcRect l="1826" t="2625" r="1417" b="2362"/>
          <a:stretch/>
        </p:blipFill>
        <p:spPr>
          <a:xfrm>
            <a:off x="7934173" y="1369652"/>
            <a:ext cx="3383285" cy="4730294"/>
          </a:xfrm>
          <a:prstGeom prst="rect">
            <a:avLst/>
          </a:prstGeom>
        </p:spPr>
      </p:pic>
    </p:spTree>
    <p:extLst>
      <p:ext uri="{BB962C8B-B14F-4D97-AF65-F5344CB8AC3E}">
        <p14:creationId xmlns:p14="http://schemas.microsoft.com/office/powerpoint/2010/main" val="9918706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Colored organizers on shelves">
            <a:extLst>
              <a:ext uri="{FF2B5EF4-FFF2-40B4-BE49-F238E27FC236}">
                <a16:creationId xmlns:a16="http://schemas.microsoft.com/office/drawing/2014/main" id="{81F37EBD-AB9F-4C07-867E-78974EEC52B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5181" r="25181"/>
          <a:stretch>
            <a:fillRect/>
          </a:stretch>
        </p:blipFill>
        <p:spPr/>
      </p:pic>
      <p:sp>
        <p:nvSpPr>
          <p:cNvPr id="3" name="Title 2">
            <a:extLst>
              <a:ext uri="{FF2B5EF4-FFF2-40B4-BE49-F238E27FC236}">
                <a16:creationId xmlns:a16="http://schemas.microsoft.com/office/drawing/2014/main" id="{982C53DC-2A6F-4C95-8858-C78BBCDBA287}"/>
              </a:ext>
            </a:extLst>
          </p:cNvPr>
          <p:cNvSpPr>
            <a:spLocks noGrp="1"/>
          </p:cNvSpPr>
          <p:nvPr>
            <p:ph type="title"/>
          </p:nvPr>
        </p:nvSpPr>
        <p:spPr/>
        <p:txBody>
          <a:bodyPr/>
          <a:lstStyle/>
          <a:p>
            <a:r>
              <a:rPr lang="en-AU" dirty="0">
                <a:solidFill>
                  <a:schemeClr val="bg2"/>
                </a:solidFill>
                <a:latin typeface="+mj-lt"/>
              </a:rPr>
              <a:t>Resources</a:t>
            </a:r>
          </a:p>
        </p:txBody>
      </p:sp>
      <p:sp>
        <p:nvSpPr>
          <p:cNvPr id="4" name="Text Placeholder 3">
            <a:extLst>
              <a:ext uri="{FF2B5EF4-FFF2-40B4-BE49-F238E27FC236}">
                <a16:creationId xmlns:a16="http://schemas.microsoft.com/office/drawing/2014/main" id="{6D582202-0F0E-4749-84E8-3511B87A3A1B}"/>
              </a:ext>
            </a:extLst>
          </p:cNvPr>
          <p:cNvSpPr>
            <a:spLocks noGrp="1"/>
          </p:cNvSpPr>
          <p:nvPr>
            <p:ph type="body" sz="quarter" idx="14"/>
          </p:nvPr>
        </p:nvSpPr>
        <p:spPr>
          <a:xfrm>
            <a:off x="5400000" y="1369652"/>
            <a:ext cx="6478588" cy="4697775"/>
          </a:xfrm>
        </p:spPr>
        <p:txBody>
          <a:bodyPr/>
          <a:lstStyle/>
          <a:p>
            <a:pPr marL="342900" indent="-342900">
              <a:buFont typeface="Arial" panose="020B0604020202020204" pitchFamily="34" charset="0"/>
              <a:buChar char="•"/>
            </a:pPr>
            <a:r>
              <a:rPr lang="en-AU" sz="2000" dirty="0"/>
              <a:t>Premier’s Memorandum </a:t>
            </a:r>
            <a:r>
              <a:rPr lang="en-AU" sz="2000" b="0" i="0" dirty="0">
                <a:effectLst/>
                <a:hlinkClick r:id="rId4"/>
              </a:rPr>
              <a:t>M2022-07 Grants Administration Guide</a:t>
            </a:r>
            <a:endParaRPr lang="en-AU" sz="2000" b="0" i="0" dirty="0">
              <a:effectLst/>
            </a:endParaRPr>
          </a:p>
          <a:p>
            <a:pPr marL="342900" indent="-342900">
              <a:buFont typeface="Arial" panose="020B0604020202020204" pitchFamily="34" charset="0"/>
              <a:buChar char="•"/>
            </a:pPr>
            <a:r>
              <a:rPr lang="en-AU" sz="2000" dirty="0"/>
              <a:t>Grants Administration Guide, including fact sheets and templates: </a:t>
            </a:r>
            <a:r>
              <a:rPr lang="en-AU" sz="2000" dirty="0">
                <a:hlinkClick r:id="rId5"/>
              </a:rPr>
              <a:t>https://www.nsw.gov.au/grants-and-funding/grants-administration-guide</a:t>
            </a:r>
            <a:r>
              <a:rPr lang="en-AU" sz="2000" dirty="0"/>
              <a:t> </a:t>
            </a:r>
          </a:p>
          <a:p>
            <a:pPr marL="342900" indent="-342900">
              <a:buFont typeface="Arial" panose="020B0604020202020204" pitchFamily="34" charset="0"/>
              <a:buChar char="•"/>
            </a:pPr>
            <a:r>
              <a:rPr lang="en-AU" sz="2000" dirty="0"/>
              <a:t>NSW Government Grants and Funding Finder: </a:t>
            </a:r>
            <a:r>
              <a:rPr lang="en-AU" sz="2000" dirty="0">
                <a:hlinkClick r:id="rId6"/>
              </a:rPr>
              <a:t>https://www.nsw.gov.au/grants-and-funding</a:t>
            </a:r>
            <a:r>
              <a:rPr lang="en-AU" sz="2000" dirty="0"/>
              <a:t> </a:t>
            </a:r>
          </a:p>
          <a:p>
            <a:pPr marL="342900" indent="-342900">
              <a:buFont typeface="Arial" panose="020B0604020202020204" pitchFamily="34" charset="0"/>
              <a:buChar char="•"/>
            </a:pPr>
            <a:r>
              <a:rPr lang="en-AU" sz="2000" dirty="0"/>
              <a:t>TPP 17-03: NSW Government Guide to Cost-Benefit Analysis</a:t>
            </a:r>
          </a:p>
          <a:p>
            <a:pPr marL="342900" indent="-342900">
              <a:buFont typeface="Arial" panose="020B0604020202020204" pitchFamily="34" charset="0"/>
              <a:buChar char="•"/>
            </a:pPr>
            <a:r>
              <a:rPr lang="en-AU" sz="2000" dirty="0"/>
              <a:t>TPP 18-06: NSW Government Business Case Guidelines</a:t>
            </a:r>
          </a:p>
          <a:p>
            <a:pPr marL="342900" indent="-342900">
              <a:buFont typeface="Arial" panose="020B0604020202020204" pitchFamily="34" charset="0"/>
              <a:buChar char="•"/>
            </a:pPr>
            <a:r>
              <a:rPr lang="en-AU" sz="2000" dirty="0"/>
              <a:t>TPP 20-08: Internal Audit and Risk Management Policy for the General Government Sector</a:t>
            </a:r>
          </a:p>
          <a:p>
            <a:pPr marL="342900" indent="-342900">
              <a:buFont typeface="Arial" panose="020B0604020202020204" pitchFamily="34" charset="0"/>
              <a:buChar char="•"/>
            </a:pPr>
            <a:r>
              <a:rPr lang="en-AU" sz="2000" dirty="0"/>
              <a:t>Treasury Policy and Guidelines: Evaluation</a:t>
            </a:r>
          </a:p>
        </p:txBody>
      </p:sp>
      <p:sp>
        <p:nvSpPr>
          <p:cNvPr id="6" name="Slide Number Placeholder 5">
            <a:extLst>
              <a:ext uri="{FF2B5EF4-FFF2-40B4-BE49-F238E27FC236}">
                <a16:creationId xmlns:a16="http://schemas.microsoft.com/office/drawing/2014/main" id="{A67260F1-A188-4710-8763-2C75B2363E05}"/>
              </a:ext>
            </a:extLst>
          </p:cNvPr>
          <p:cNvSpPr>
            <a:spLocks noGrp="1"/>
          </p:cNvSpPr>
          <p:nvPr>
            <p:ph type="sldNum" sz="quarter" idx="12"/>
          </p:nvPr>
        </p:nvSpPr>
        <p:spPr/>
        <p:txBody>
          <a:bodyPr/>
          <a:lstStyle/>
          <a:p>
            <a:fld id="{10A01DC5-1685-4615-8240-15192985C6A2}" type="slidenum">
              <a:rPr lang="en-AU" smtClean="0"/>
              <a:t>40</a:t>
            </a:fld>
            <a:endParaRPr lang="en-AU"/>
          </a:p>
        </p:txBody>
      </p:sp>
    </p:spTree>
    <p:extLst>
      <p:ext uri="{BB962C8B-B14F-4D97-AF65-F5344CB8AC3E}">
        <p14:creationId xmlns:p14="http://schemas.microsoft.com/office/powerpoint/2010/main" val="2302781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32BC7-513B-49F2-A0D5-8F4A04558046}"/>
              </a:ext>
            </a:extLst>
          </p:cNvPr>
          <p:cNvSpPr>
            <a:spLocks noGrp="1"/>
          </p:cNvSpPr>
          <p:nvPr>
            <p:ph type="title"/>
          </p:nvPr>
        </p:nvSpPr>
        <p:spPr>
          <a:xfrm>
            <a:off x="556678" y="342000"/>
            <a:ext cx="10572876" cy="1009652"/>
          </a:xfrm>
        </p:spPr>
        <p:txBody>
          <a:bodyPr/>
          <a:lstStyle/>
          <a:p>
            <a:r>
              <a:rPr lang="en-AU" dirty="0">
                <a:solidFill>
                  <a:schemeClr val="bg2"/>
                </a:solidFill>
              </a:rPr>
              <a:t>How does the Grants Administration Guide compare to the Good Practice Guide?</a:t>
            </a:r>
          </a:p>
        </p:txBody>
      </p:sp>
      <p:sp>
        <p:nvSpPr>
          <p:cNvPr id="4" name="Slide Number Placeholder 3">
            <a:extLst>
              <a:ext uri="{FF2B5EF4-FFF2-40B4-BE49-F238E27FC236}">
                <a16:creationId xmlns:a16="http://schemas.microsoft.com/office/drawing/2014/main" id="{BA501C40-5A1A-4041-928D-EE6F59C2E119}"/>
              </a:ext>
            </a:extLst>
          </p:cNvPr>
          <p:cNvSpPr>
            <a:spLocks noGrp="1"/>
          </p:cNvSpPr>
          <p:nvPr>
            <p:ph type="sldNum" sz="quarter" idx="12"/>
          </p:nvPr>
        </p:nvSpPr>
        <p:spPr/>
        <p:txBody>
          <a:bodyPr/>
          <a:lstStyle/>
          <a:p>
            <a:fld id="{10A01DC5-1685-4615-8240-15192985C6A2}" type="slidenum">
              <a:rPr lang="en-AU" smtClean="0"/>
              <a:t>5</a:t>
            </a:fld>
            <a:endParaRPr lang="en-AU"/>
          </a:p>
        </p:txBody>
      </p:sp>
      <p:sp>
        <p:nvSpPr>
          <p:cNvPr id="5" name="TextBox 4">
            <a:extLst>
              <a:ext uri="{FF2B5EF4-FFF2-40B4-BE49-F238E27FC236}">
                <a16:creationId xmlns:a16="http://schemas.microsoft.com/office/drawing/2014/main" id="{B8B6163B-8DF4-4C90-AE1A-57506C99DA0D}"/>
              </a:ext>
            </a:extLst>
          </p:cNvPr>
          <p:cNvSpPr txBox="1"/>
          <p:nvPr/>
        </p:nvSpPr>
        <p:spPr>
          <a:xfrm>
            <a:off x="484085" y="1764019"/>
            <a:ext cx="11078644" cy="2923877"/>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AU" sz="2200" dirty="0">
                <a:latin typeface="+mn-lt"/>
              </a:rPr>
              <a:t>The Grants Administration Guide </a:t>
            </a:r>
            <a:r>
              <a:rPr lang="en-AU" sz="2200" b="1" dirty="0">
                <a:latin typeface="+mn-lt"/>
              </a:rPr>
              <a:t>replaced</a:t>
            </a:r>
            <a:r>
              <a:rPr lang="en-AU" sz="2200" dirty="0">
                <a:latin typeface="+mn-lt"/>
              </a:rPr>
              <a:t> the Good Practice Guide. </a:t>
            </a:r>
          </a:p>
          <a:p>
            <a:pPr marL="342900" indent="-342900">
              <a:spcAft>
                <a:spcPts val="1200"/>
              </a:spcAft>
              <a:buFont typeface="Arial" panose="020B0604020202020204" pitchFamily="34" charset="0"/>
              <a:buChar char="•"/>
            </a:pPr>
            <a:r>
              <a:rPr lang="en-AU" sz="2200" dirty="0"/>
              <a:t>The two guides are substantially different – the Grants Administration Guide</a:t>
            </a:r>
            <a:r>
              <a:rPr lang="en-AU" sz="2200" dirty="0">
                <a:latin typeface="+mn-lt"/>
              </a:rPr>
              <a:t> is not merely an updated version of the Good Practice Guide. </a:t>
            </a:r>
          </a:p>
          <a:p>
            <a:pPr marL="342900" indent="-342900">
              <a:spcAft>
                <a:spcPts val="1200"/>
              </a:spcAft>
              <a:buFont typeface="Arial" panose="020B0604020202020204" pitchFamily="34" charset="0"/>
              <a:buChar char="•"/>
            </a:pPr>
            <a:r>
              <a:rPr lang="en-AU" sz="2200" dirty="0"/>
              <a:t>While the Grants Administration Guide draws on elements of the Good Practice Guide, it is more closely aligned with the Commonwealth Grants Rules and Guidelines 2017 (the Commonwealth’s grants policy framework). </a:t>
            </a:r>
            <a:endParaRPr lang="en-AU" sz="2200" dirty="0">
              <a:latin typeface="+mn-lt"/>
            </a:endParaRPr>
          </a:p>
          <a:p>
            <a:pPr marL="342900" indent="-342900">
              <a:spcAft>
                <a:spcPts val="1200"/>
              </a:spcAft>
              <a:buFont typeface="Arial" panose="020B0604020202020204" pitchFamily="34" charset="0"/>
              <a:buChar char="•"/>
            </a:pPr>
            <a:endParaRPr lang="en-AU" sz="2200" dirty="0">
              <a:latin typeface="+mn-lt"/>
            </a:endParaRPr>
          </a:p>
        </p:txBody>
      </p:sp>
      <p:pic>
        <p:nvPicPr>
          <p:cNvPr id="7" name="Picture 6">
            <a:extLst>
              <a:ext uri="{FF2B5EF4-FFF2-40B4-BE49-F238E27FC236}">
                <a16:creationId xmlns:a16="http://schemas.microsoft.com/office/drawing/2014/main" id="{B1653DF2-D9F0-4FD7-A867-C3C0811FD143}"/>
              </a:ext>
            </a:extLst>
          </p:cNvPr>
          <p:cNvPicPr>
            <a:picLocks noChangeAspect="1"/>
          </p:cNvPicPr>
          <p:nvPr/>
        </p:nvPicPr>
        <p:blipFill rotWithShape="1">
          <a:blip r:embed="rId3"/>
          <a:srcRect l="680" t="851" r="1468"/>
          <a:stretch/>
        </p:blipFill>
        <p:spPr>
          <a:xfrm>
            <a:off x="7202910" y="4708774"/>
            <a:ext cx="1322779" cy="1897226"/>
          </a:xfrm>
          <a:prstGeom prst="rect">
            <a:avLst/>
          </a:prstGeom>
        </p:spPr>
      </p:pic>
      <p:pic>
        <p:nvPicPr>
          <p:cNvPr id="8" name="Picture 7">
            <a:extLst>
              <a:ext uri="{FF2B5EF4-FFF2-40B4-BE49-F238E27FC236}">
                <a16:creationId xmlns:a16="http://schemas.microsoft.com/office/drawing/2014/main" id="{6D24F43D-D434-4766-9AEB-9259AEADADD0}"/>
              </a:ext>
            </a:extLst>
          </p:cNvPr>
          <p:cNvPicPr>
            <a:picLocks noChangeAspect="1"/>
          </p:cNvPicPr>
          <p:nvPr/>
        </p:nvPicPr>
        <p:blipFill rotWithShape="1">
          <a:blip r:embed="rId4"/>
          <a:srcRect l="1826" t="2625" r="1417" b="2362"/>
          <a:stretch/>
        </p:blipFill>
        <p:spPr>
          <a:xfrm>
            <a:off x="4406536" y="4687896"/>
            <a:ext cx="1307529" cy="1828104"/>
          </a:xfrm>
          <a:prstGeom prst="rect">
            <a:avLst/>
          </a:prstGeom>
        </p:spPr>
      </p:pic>
    </p:spTree>
    <p:extLst>
      <p:ext uri="{BB962C8B-B14F-4D97-AF65-F5344CB8AC3E}">
        <p14:creationId xmlns:p14="http://schemas.microsoft.com/office/powerpoint/2010/main" val="2400239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76A45-6DC5-480C-9B7F-AE34F0D72567}"/>
              </a:ext>
            </a:extLst>
          </p:cNvPr>
          <p:cNvSpPr>
            <a:spLocks noGrp="1"/>
          </p:cNvSpPr>
          <p:nvPr>
            <p:ph type="title"/>
          </p:nvPr>
        </p:nvSpPr>
        <p:spPr/>
        <p:txBody>
          <a:bodyPr/>
          <a:lstStyle/>
          <a:p>
            <a:r>
              <a:rPr lang="en-AU" dirty="0">
                <a:solidFill>
                  <a:schemeClr val="bg2"/>
                </a:solidFill>
              </a:rPr>
              <a:t>Key changes from the Good Practice Guide</a:t>
            </a:r>
          </a:p>
        </p:txBody>
      </p:sp>
      <p:sp>
        <p:nvSpPr>
          <p:cNvPr id="4" name="Slide Number Placeholder 3">
            <a:extLst>
              <a:ext uri="{FF2B5EF4-FFF2-40B4-BE49-F238E27FC236}">
                <a16:creationId xmlns:a16="http://schemas.microsoft.com/office/drawing/2014/main" id="{0DDC5E2F-920E-4F3E-AE2A-C4956B1C281E}"/>
              </a:ext>
            </a:extLst>
          </p:cNvPr>
          <p:cNvSpPr>
            <a:spLocks noGrp="1"/>
          </p:cNvSpPr>
          <p:nvPr>
            <p:ph type="sldNum" sz="quarter" idx="12"/>
          </p:nvPr>
        </p:nvSpPr>
        <p:spPr/>
        <p:txBody>
          <a:bodyPr/>
          <a:lstStyle/>
          <a:p>
            <a:fld id="{10A01DC5-1685-4615-8240-15192985C6A2}" type="slidenum">
              <a:rPr lang="en-AU" smtClean="0"/>
              <a:t>6</a:t>
            </a:fld>
            <a:endParaRPr lang="en-AU"/>
          </a:p>
        </p:txBody>
      </p:sp>
      <p:sp>
        <p:nvSpPr>
          <p:cNvPr id="5" name="TextBox 4">
            <a:extLst>
              <a:ext uri="{FF2B5EF4-FFF2-40B4-BE49-F238E27FC236}">
                <a16:creationId xmlns:a16="http://schemas.microsoft.com/office/drawing/2014/main" id="{E1D21BAB-1C60-473E-A545-73D4CE60EC37}"/>
              </a:ext>
            </a:extLst>
          </p:cNvPr>
          <p:cNvSpPr txBox="1"/>
          <p:nvPr/>
        </p:nvSpPr>
        <p:spPr>
          <a:xfrm>
            <a:off x="538619" y="1728592"/>
            <a:ext cx="10910170" cy="461665"/>
          </a:xfrm>
          <a:prstGeom prst="rect">
            <a:avLst/>
          </a:prstGeom>
          <a:noFill/>
        </p:spPr>
        <p:txBody>
          <a:bodyPr wrap="square" rtlCol="0">
            <a:spAutoFit/>
          </a:bodyPr>
          <a:lstStyle/>
          <a:p>
            <a:pPr marL="342900" indent="-342900">
              <a:buFontTx/>
              <a:buChar char="-"/>
            </a:pPr>
            <a:endParaRPr lang="en-AU" dirty="0"/>
          </a:p>
        </p:txBody>
      </p:sp>
      <p:graphicFrame>
        <p:nvGraphicFramePr>
          <p:cNvPr id="6" name="Table 6">
            <a:extLst>
              <a:ext uri="{FF2B5EF4-FFF2-40B4-BE49-F238E27FC236}">
                <a16:creationId xmlns:a16="http://schemas.microsoft.com/office/drawing/2014/main" id="{DC20D173-B2B1-4AFA-838F-89531D2EEA78}"/>
              </a:ext>
            </a:extLst>
          </p:cNvPr>
          <p:cNvGraphicFramePr>
            <a:graphicFrameLocks noGrp="1"/>
          </p:cNvGraphicFramePr>
          <p:nvPr>
            <p:extLst>
              <p:ext uri="{D42A27DB-BD31-4B8C-83A1-F6EECF244321}">
                <p14:modId xmlns:p14="http://schemas.microsoft.com/office/powerpoint/2010/main" val="4196452361"/>
              </p:ext>
            </p:extLst>
          </p:nvPr>
        </p:nvGraphicFramePr>
        <p:xfrm>
          <a:off x="461309" y="1097636"/>
          <a:ext cx="11269382" cy="4860100"/>
        </p:xfrm>
        <a:graphic>
          <a:graphicData uri="http://schemas.openxmlformats.org/drawingml/2006/table">
            <a:tbl>
              <a:tblPr firstRow="1" bandRow="1">
                <a:tableStyleId>{5C22544A-7EE6-4342-B048-85BDC9FD1C3A}</a:tableStyleId>
              </a:tblPr>
              <a:tblGrid>
                <a:gridCol w="5634691">
                  <a:extLst>
                    <a:ext uri="{9D8B030D-6E8A-4147-A177-3AD203B41FA5}">
                      <a16:colId xmlns:a16="http://schemas.microsoft.com/office/drawing/2014/main" val="3873259417"/>
                    </a:ext>
                  </a:extLst>
                </a:gridCol>
                <a:gridCol w="5634691">
                  <a:extLst>
                    <a:ext uri="{9D8B030D-6E8A-4147-A177-3AD203B41FA5}">
                      <a16:colId xmlns:a16="http://schemas.microsoft.com/office/drawing/2014/main" val="3317639794"/>
                    </a:ext>
                  </a:extLst>
                </a:gridCol>
              </a:tblGrid>
              <a:tr h="677075">
                <a:tc>
                  <a:txBody>
                    <a:bodyPr/>
                    <a:lstStyle/>
                    <a:p>
                      <a:r>
                        <a:rPr lang="en-AU" dirty="0"/>
                        <a:t>Grants Administration Guide</a:t>
                      </a:r>
                    </a:p>
                  </a:txBody>
                  <a:tcPr anchor="ctr"/>
                </a:tc>
                <a:tc>
                  <a:txBody>
                    <a:bodyPr/>
                    <a:lstStyle/>
                    <a:p>
                      <a:r>
                        <a:rPr lang="en-AU" dirty="0"/>
                        <a:t>Good Practice Guide</a:t>
                      </a:r>
                    </a:p>
                  </a:txBody>
                  <a:tcPr anchor="ctr"/>
                </a:tc>
                <a:extLst>
                  <a:ext uri="{0D108BD9-81ED-4DB2-BD59-A6C34878D82A}">
                    <a16:rowId xmlns:a16="http://schemas.microsoft.com/office/drawing/2014/main" val="2849713636"/>
                  </a:ext>
                </a:extLst>
              </a:tr>
              <a:tr h="1168650">
                <a:tc>
                  <a:txBody>
                    <a:bodyPr/>
                    <a:lstStyle/>
                    <a:p>
                      <a:r>
                        <a:rPr lang="en-AU" dirty="0"/>
                        <a:t>Applies to officials, Ministers and ministerial staff</a:t>
                      </a:r>
                    </a:p>
                  </a:txBody>
                  <a:tcPr anchor="ctr"/>
                </a:tc>
                <a:tc>
                  <a:txBody>
                    <a:bodyPr/>
                    <a:lstStyle/>
                    <a:p>
                      <a:r>
                        <a:rPr lang="en-AU" dirty="0"/>
                        <a:t>Applies only to officials</a:t>
                      </a:r>
                    </a:p>
                  </a:txBody>
                  <a:tcPr anchor="ctr"/>
                </a:tc>
                <a:extLst>
                  <a:ext uri="{0D108BD9-81ED-4DB2-BD59-A6C34878D82A}">
                    <a16:rowId xmlns:a16="http://schemas.microsoft.com/office/drawing/2014/main" val="3048278449"/>
                  </a:ext>
                </a:extLst>
              </a:tr>
              <a:tr h="677075">
                <a:tc>
                  <a:txBody>
                    <a:bodyPr/>
                    <a:lstStyle/>
                    <a:p>
                      <a:r>
                        <a:rPr lang="en-AU" dirty="0"/>
                        <a:t>Principles-based approach</a:t>
                      </a:r>
                    </a:p>
                  </a:txBody>
                  <a:tcPr anchor="ctr"/>
                </a:tc>
                <a:tc>
                  <a:txBody>
                    <a:bodyPr/>
                    <a:lstStyle/>
                    <a:p>
                      <a:r>
                        <a:rPr lang="en-AU" dirty="0"/>
                        <a:t>Focus on ensuring good process</a:t>
                      </a:r>
                    </a:p>
                  </a:txBody>
                  <a:tcPr anchor="ctr"/>
                </a:tc>
                <a:extLst>
                  <a:ext uri="{0D108BD9-81ED-4DB2-BD59-A6C34878D82A}">
                    <a16:rowId xmlns:a16="http://schemas.microsoft.com/office/drawing/2014/main" val="494169102"/>
                  </a:ext>
                </a:extLst>
              </a:tr>
              <a:tr h="1168650">
                <a:tc>
                  <a:txBody>
                    <a:bodyPr/>
                    <a:lstStyle/>
                    <a:p>
                      <a:r>
                        <a:rPr lang="en-AU" dirty="0"/>
                        <a:t>Mandatory requirements</a:t>
                      </a:r>
                    </a:p>
                  </a:txBody>
                  <a:tcPr anchor="ctr"/>
                </a:tc>
                <a:tc>
                  <a:txBody>
                    <a:bodyPr/>
                    <a:lstStyle/>
                    <a:p>
                      <a:r>
                        <a:rPr lang="en-AU" dirty="0"/>
                        <a:t>Good practice, tools and resources for grant program managers</a:t>
                      </a:r>
                    </a:p>
                  </a:txBody>
                  <a:tcPr anchor="ctr"/>
                </a:tc>
                <a:extLst>
                  <a:ext uri="{0D108BD9-81ED-4DB2-BD59-A6C34878D82A}">
                    <a16:rowId xmlns:a16="http://schemas.microsoft.com/office/drawing/2014/main" val="2976450786"/>
                  </a:ext>
                </a:extLst>
              </a:tr>
              <a:tr h="1168650">
                <a:tc>
                  <a:txBody>
                    <a:bodyPr/>
                    <a:lstStyle/>
                    <a:p>
                      <a:r>
                        <a:rPr lang="en-AU" dirty="0"/>
                        <a:t>Compliance is a legislative requirement</a:t>
                      </a:r>
                    </a:p>
                  </a:txBody>
                  <a:tcPr anchor="ctr"/>
                </a:tc>
                <a:tc>
                  <a:txBody>
                    <a:bodyPr/>
                    <a:lstStyle/>
                    <a:p>
                      <a:r>
                        <a:rPr lang="en-AU" dirty="0"/>
                        <a:t>Enforceable as issued under a circular (which applies to agencies and their staff)</a:t>
                      </a:r>
                    </a:p>
                  </a:txBody>
                  <a:tcPr anchor="ctr"/>
                </a:tc>
                <a:extLst>
                  <a:ext uri="{0D108BD9-81ED-4DB2-BD59-A6C34878D82A}">
                    <a16:rowId xmlns:a16="http://schemas.microsoft.com/office/drawing/2014/main" val="535974521"/>
                  </a:ext>
                </a:extLst>
              </a:tr>
            </a:tbl>
          </a:graphicData>
        </a:graphic>
      </p:graphicFrame>
    </p:spTree>
    <p:extLst>
      <p:ext uri="{BB962C8B-B14F-4D97-AF65-F5344CB8AC3E}">
        <p14:creationId xmlns:p14="http://schemas.microsoft.com/office/powerpoint/2010/main" val="2939306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y 3D concept art">
            <a:extLst>
              <a:ext uri="{FF2B5EF4-FFF2-40B4-BE49-F238E27FC236}">
                <a16:creationId xmlns:a16="http://schemas.microsoft.com/office/drawing/2014/main" id="{30411B80-9855-4E7D-940E-EE7231D7AB5E}"/>
              </a:ext>
            </a:extLst>
          </p:cNvPr>
          <p:cNvPicPr>
            <a:picLocks noChangeAspect="1"/>
          </p:cNvPicPr>
          <p:nvPr/>
        </p:nvPicPr>
        <p:blipFill rotWithShape="1">
          <a:blip r:embed="rId2">
            <a:extLst>
              <a:ext uri="{28A0092B-C50C-407E-A947-70E740481C1C}">
                <a14:useLocalDpi xmlns:a14="http://schemas.microsoft.com/office/drawing/2010/main" val="0"/>
              </a:ext>
            </a:extLst>
          </a:blip>
          <a:srcRect l="17515" r="33797" b="-1"/>
          <a:stretch/>
        </p:blipFill>
        <p:spPr>
          <a:xfrm>
            <a:off x="20" y="10"/>
            <a:ext cx="5039980" cy="6857990"/>
          </a:xfrm>
          <a:prstGeom prst="rect">
            <a:avLst/>
          </a:prstGeom>
          <a:noFill/>
        </p:spPr>
      </p:pic>
      <p:sp>
        <p:nvSpPr>
          <p:cNvPr id="2" name="Title 1">
            <a:extLst>
              <a:ext uri="{FF2B5EF4-FFF2-40B4-BE49-F238E27FC236}">
                <a16:creationId xmlns:a16="http://schemas.microsoft.com/office/drawing/2014/main" id="{46456C5F-2C96-4737-8B0E-17B3928C7FB0}"/>
              </a:ext>
            </a:extLst>
          </p:cNvPr>
          <p:cNvSpPr>
            <a:spLocks noGrp="1"/>
          </p:cNvSpPr>
          <p:nvPr>
            <p:ph type="title"/>
          </p:nvPr>
        </p:nvSpPr>
        <p:spPr>
          <a:xfrm>
            <a:off x="5400000" y="360000"/>
            <a:ext cx="5490298" cy="1009652"/>
          </a:xfrm>
        </p:spPr>
        <p:txBody>
          <a:bodyPr vert="horz" lIns="0" tIns="0" rIns="0" bIns="0" rtlCol="0" anchor="t">
            <a:normAutofit/>
          </a:bodyPr>
          <a:lstStyle/>
          <a:p>
            <a:r>
              <a:rPr lang="en-US" kern="1200" dirty="0">
                <a:solidFill>
                  <a:schemeClr val="bg2"/>
                </a:solidFill>
                <a:latin typeface="+mn-lt"/>
                <a:ea typeface="+mj-ea"/>
                <a:cs typeface="+mj-cs"/>
              </a:rPr>
              <a:t>Structure of the Guide</a:t>
            </a:r>
          </a:p>
        </p:txBody>
      </p:sp>
      <p:sp>
        <p:nvSpPr>
          <p:cNvPr id="6" name="TextBox 5">
            <a:extLst>
              <a:ext uri="{FF2B5EF4-FFF2-40B4-BE49-F238E27FC236}">
                <a16:creationId xmlns:a16="http://schemas.microsoft.com/office/drawing/2014/main" id="{7BB3B729-245D-446E-B259-863044A9419B}"/>
              </a:ext>
            </a:extLst>
          </p:cNvPr>
          <p:cNvSpPr txBox="1"/>
          <p:nvPr/>
        </p:nvSpPr>
        <p:spPr>
          <a:xfrm>
            <a:off x="5400000" y="1800225"/>
            <a:ext cx="6478588" cy="4185578"/>
          </a:xfrm>
          <a:prstGeom prst="rect">
            <a:avLst/>
          </a:prstGeom>
        </p:spPr>
        <p:txBody>
          <a:bodyPr vert="horz" lIns="0" tIns="0" rIns="0" bIns="0" rtlCol="0">
            <a:normAutofit lnSpcReduction="10000"/>
          </a:bodyPr>
          <a:lstStyle/>
          <a:p>
            <a:pPr defTabSz="914377">
              <a:lnSpc>
                <a:spcPct val="90000"/>
              </a:lnSpc>
              <a:spcAft>
                <a:spcPts val="1200"/>
              </a:spcAft>
            </a:pPr>
            <a:r>
              <a:rPr lang="en-US" sz="2500" b="1" dirty="0"/>
              <a:t>Sections 1 and 2 </a:t>
            </a:r>
            <a:r>
              <a:rPr lang="en-US" sz="2500" dirty="0"/>
              <a:t>– overview and key definitions. </a:t>
            </a:r>
          </a:p>
          <a:p>
            <a:pPr defTabSz="914377">
              <a:lnSpc>
                <a:spcPct val="90000"/>
              </a:lnSpc>
              <a:spcAft>
                <a:spcPts val="1200"/>
              </a:spcAft>
            </a:pPr>
            <a:r>
              <a:rPr lang="en-US" sz="2500" b="1" dirty="0"/>
              <a:t>Section 3</a:t>
            </a:r>
            <a:r>
              <a:rPr lang="en-US" sz="2500" dirty="0"/>
              <a:t> – overview of responsibilities of Ministers, Ministerial staff and officials (these are detailed further in Sections 5 and 6)</a:t>
            </a:r>
          </a:p>
          <a:p>
            <a:pPr defTabSz="914377">
              <a:lnSpc>
                <a:spcPct val="90000"/>
              </a:lnSpc>
              <a:spcAft>
                <a:spcPts val="1200"/>
              </a:spcAft>
            </a:pPr>
            <a:r>
              <a:rPr lang="en-US" sz="2500" b="1" dirty="0"/>
              <a:t>Section 4 </a:t>
            </a:r>
            <a:r>
              <a:rPr lang="en-US" sz="2500" dirty="0"/>
              <a:t>– defines what a grant is</a:t>
            </a:r>
            <a:endParaRPr lang="en-US" sz="2500" b="1" dirty="0"/>
          </a:p>
          <a:p>
            <a:pPr defTabSz="914377">
              <a:lnSpc>
                <a:spcPct val="90000"/>
              </a:lnSpc>
              <a:spcAft>
                <a:spcPts val="1200"/>
              </a:spcAft>
            </a:pPr>
            <a:r>
              <a:rPr lang="en-US" sz="2500" b="1" dirty="0"/>
              <a:t>Section 5 – </a:t>
            </a:r>
            <a:r>
              <a:rPr lang="en-US" sz="2500" dirty="0"/>
              <a:t>key principles </a:t>
            </a:r>
          </a:p>
          <a:p>
            <a:pPr defTabSz="914377">
              <a:lnSpc>
                <a:spcPct val="90000"/>
              </a:lnSpc>
              <a:spcAft>
                <a:spcPts val="1200"/>
              </a:spcAft>
            </a:pPr>
            <a:r>
              <a:rPr lang="en-US" sz="2500" b="1" dirty="0"/>
              <a:t>Section 6 –</a:t>
            </a:r>
            <a:r>
              <a:rPr lang="en-US" sz="2500" dirty="0"/>
              <a:t> process for administering grants and specific requirements for Ministers, Ministerial staff and officials</a:t>
            </a:r>
          </a:p>
        </p:txBody>
      </p:sp>
      <p:sp>
        <p:nvSpPr>
          <p:cNvPr id="4" name="Slide Number Placeholder 3">
            <a:extLst>
              <a:ext uri="{FF2B5EF4-FFF2-40B4-BE49-F238E27FC236}">
                <a16:creationId xmlns:a16="http://schemas.microsoft.com/office/drawing/2014/main" id="{EE7B7131-0036-47C8-A680-A2AEDDF478FF}"/>
              </a:ext>
            </a:extLst>
          </p:cNvPr>
          <p:cNvSpPr>
            <a:spLocks noGrp="1"/>
          </p:cNvSpPr>
          <p:nvPr>
            <p:ph type="sldNum" sz="quarter" idx="12"/>
          </p:nvPr>
        </p:nvSpPr>
        <p:spPr>
          <a:xfrm>
            <a:off x="11317458" y="6516000"/>
            <a:ext cx="490542"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7</a:t>
            </a:fld>
            <a:endParaRPr lang="en-AU"/>
          </a:p>
        </p:txBody>
      </p:sp>
    </p:spTree>
    <p:extLst>
      <p:ext uri="{BB962C8B-B14F-4D97-AF65-F5344CB8AC3E}">
        <p14:creationId xmlns:p14="http://schemas.microsoft.com/office/powerpoint/2010/main" val="104270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62FB-AF56-4A95-8567-7C5841047FA1}"/>
              </a:ext>
            </a:extLst>
          </p:cNvPr>
          <p:cNvSpPr>
            <a:spLocks noGrp="1"/>
          </p:cNvSpPr>
          <p:nvPr>
            <p:ph type="title"/>
          </p:nvPr>
        </p:nvSpPr>
        <p:spPr>
          <a:xfrm>
            <a:off x="360000" y="360000"/>
            <a:ext cx="9720000" cy="1009652"/>
          </a:xfrm>
        </p:spPr>
        <p:txBody>
          <a:bodyPr vert="horz" lIns="0" tIns="0" rIns="0" bIns="0" rtlCol="0" anchor="t">
            <a:normAutofit/>
          </a:bodyPr>
          <a:lstStyle/>
          <a:p>
            <a:r>
              <a:rPr lang="en-US" kern="1200">
                <a:latin typeface="+mn-lt"/>
                <a:ea typeface="+mj-ea"/>
                <a:cs typeface="+mj-cs"/>
              </a:rPr>
              <a:t>Compliance with the Guide</a:t>
            </a:r>
          </a:p>
        </p:txBody>
      </p:sp>
      <p:sp>
        <p:nvSpPr>
          <p:cNvPr id="8" name="TextBox 7">
            <a:extLst>
              <a:ext uri="{FF2B5EF4-FFF2-40B4-BE49-F238E27FC236}">
                <a16:creationId xmlns:a16="http://schemas.microsoft.com/office/drawing/2014/main" id="{1EDB2839-B5B9-4608-B6BE-36B6423CA43C}"/>
              </a:ext>
            </a:extLst>
          </p:cNvPr>
          <p:cNvSpPr txBox="1"/>
          <p:nvPr/>
        </p:nvSpPr>
        <p:spPr>
          <a:xfrm>
            <a:off x="360000" y="1800000"/>
            <a:ext cx="5616000" cy="4503981"/>
          </a:xfrm>
          <a:prstGeom prst="rect">
            <a:avLst/>
          </a:prstGeom>
        </p:spPr>
        <p:txBody>
          <a:bodyPr vert="horz" lIns="0" tIns="0" rIns="0" bIns="0" rtlCol="0">
            <a:noAutofit/>
          </a:bodyPr>
          <a:lstStyle/>
          <a:p>
            <a:pPr marL="0" indent="0" defTabSz="914377">
              <a:lnSpc>
                <a:spcPct val="90000"/>
              </a:lnSpc>
              <a:spcAft>
                <a:spcPts val="1200"/>
              </a:spcAft>
              <a:buFont typeface="Arial" panose="020B0604020202020204" pitchFamily="34" charset="0"/>
              <a:buNone/>
            </a:pPr>
            <a:r>
              <a:rPr lang="en-US" sz="1600" dirty="0"/>
              <a:t>The Guide is published under Premier’s Memorandum </a:t>
            </a:r>
            <a:r>
              <a:rPr lang="en-US" sz="1600" b="1" dirty="0"/>
              <a:t>M2022-07 </a:t>
            </a:r>
            <a:r>
              <a:rPr lang="en-US" sz="1600" dirty="0"/>
              <a:t>and applies to:</a:t>
            </a:r>
          </a:p>
          <a:p>
            <a:pPr marL="342900" indent="-342900" defTabSz="914377">
              <a:lnSpc>
                <a:spcPct val="90000"/>
              </a:lnSpc>
              <a:spcAft>
                <a:spcPts val="1200"/>
              </a:spcAft>
              <a:buFont typeface="Arial" panose="020B0604020202020204" pitchFamily="34" charset="0"/>
              <a:buChar char="•"/>
            </a:pPr>
            <a:r>
              <a:rPr lang="en-US" sz="1600" dirty="0"/>
              <a:t>Ministers, officials (government sector employees) and Ministerial staff</a:t>
            </a:r>
          </a:p>
          <a:p>
            <a:pPr marL="342900" indent="-342900" defTabSz="914377">
              <a:lnSpc>
                <a:spcPct val="90000"/>
              </a:lnSpc>
              <a:spcAft>
                <a:spcPts val="2400"/>
              </a:spcAft>
              <a:buFont typeface="Arial" panose="020B0604020202020204" pitchFamily="34" charset="0"/>
              <a:buChar char="•"/>
            </a:pPr>
            <a:r>
              <a:rPr lang="en-US" sz="1600" dirty="0"/>
              <a:t>all grants administered by the government sector (not local government or State Owned Corporations).</a:t>
            </a:r>
          </a:p>
          <a:p>
            <a:pPr defTabSz="914377">
              <a:lnSpc>
                <a:spcPct val="90000"/>
              </a:lnSpc>
              <a:spcAft>
                <a:spcPts val="2400"/>
              </a:spcAft>
            </a:pPr>
            <a:r>
              <a:rPr lang="en-US" sz="1600" dirty="0"/>
              <a:t>Compliance with the Guide is a legislative requirement under the </a:t>
            </a:r>
            <a:r>
              <a:rPr lang="en-US" sz="1600" i="1" dirty="0"/>
              <a:t>Government Sector Finance Act 2018 </a:t>
            </a:r>
            <a:r>
              <a:rPr lang="en-US" sz="1600" dirty="0"/>
              <a:t>(NSW).</a:t>
            </a:r>
          </a:p>
          <a:p>
            <a:pPr defTabSz="914377">
              <a:lnSpc>
                <a:spcPct val="90000"/>
              </a:lnSpc>
              <a:spcAft>
                <a:spcPts val="2400"/>
              </a:spcAft>
            </a:pPr>
            <a:r>
              <a:rPr lang="en-US" sz="1600" dirty="0"/>
              <a:t>If local government or another third party administers grants on behalf of NSW Government, officials must be satisfied that the administration of grants is consistent with the key principles and requirements of the Guide. </a:t>
            </a:r>
          </a:p>
          <a:p>
            <a:pPr defTabSz="914377">
              <a:lnSpc>
                <a:spcPct val="90000"/>
              </a:lnSpc>
              <a:spcAft>
                <a:spcPts val="2400"/>
              </a:spcAft>
            </a:pPr>
            <a:r>
              <a:rPr lang="en-AU" sz="1600" dirty="0"/>
              <a:t>The Guide sits alongside other requirements that apply to the expenditure of public money in NSW, as well as laws and policies that govern ethical behaviour.</a:t>
            </a:r>
            <a:endParaRPr lang="en-US" sz="1600" dirty="0"/>
          </a:p>
        </p:txBody>
      </p:sp>
      <p:pic>
        <p:nvPicPr>
          <p:cNvPr id="10" name="Picture 9">
            <a:extLst>
              <a:ext uri="{FF2B5EF4-FFF2-40B4-BE49-F238E27FC236}">
                <a16:creationId xmlns:a16="http://schemas.microsoft.com/office/drawing/2014/main" id="{7A5FFEF0-1123-45FE-BC7A-E9099F985266}"/>
              </a:ext>
            </a:extLst>
          </p:cNvPr>
          <p:cNvPicPr>
            <a:picLocks noChangeAspect="1"/>
          </p:cNvPicPr>
          <p:nvPr/>
        </p:nvPicPr>
        <p:blipFill>
          <a:blip r:embed="rId3"/>
          <a:stretch>
            <a:fillRect/>
          </a:stretch>
        </p:blipFill>
        <p:spPr>
          <a:xfrm>
            <a:off x="6216000" y="2838430"/>
            <a:ext cx="5616000" cy="2274479"/>
          </a:xfrm>
          <a:prstGeom prst="rect">
            <a:avLst/>
          </a:prstGeom>
          <a:noFill/>
        </p:spPr>
      </p:pic>
      <p:sp>
        <p:nvSpPr>
          <p:cNvPr id="4" name="Slide Number Placeholder 3">
            <a:extLst>
              <a:ext uri="{FF2B5EF4-FFF2-40B4-BE49-F238E27FC236}">
                <a16:creationId xmlns:a16="http://schemas.microsoft.com/office/drawing/2014/main" id="{E9AECB96-F422-4894-9F5B-CF06AD4BEED4}"/>
              </a:ext>
            </a:extLst>
          </p:cNvPr>
          <p:cNvSpPr>
            <a:spLocks noGrp="1"/>
          </p:cNvSpPr>
          <p:nvPr>
            <p:ph type="sldNum" sz="quarter" idx="12"/>
          </p:nvPr>
        </p:nvSpPr>
        <p:spPr>
          <a:xfrm>
            <a:off x="11317458" y="6516000"/>
            <a:ext cx="490542" cy="180000"/>
          </a:xfrm>
        </p:spPr>
        <p:txBody>
          <a:bodyPr vert="horz" lIns="0" tIns="0" rIns="0" bIns="0" rtlCol="0" anchor="t">
            <a:normAutofit/>
          </a:bodyPr>
          <a:lstStyle/>
          <a:p>
            <a:pPr>
              <a:lnSpc>
                <a:spcPct val="90000"/>
              </a:lnSpc>
              <a:spcAft>
                <a:spcPts val="600"/>
              </a:spcAft>
            </a:pPr>
            <a:fld id="{10A01DC5-1685-4615-8240-15192985C6A2}" type="slidenum">
              <a:rPr lang="en-AU" smtClean="0"/>
              <a:pPr>
                <a:lnSpc>
                  <a:spcPct val="90000"/>
                </a:lnSpc>
                <a:spcAft>
                  <a:spcPts val="600"/>
                </a:spcAft>
              </a:pPr>
              <a:t>8</a:t>
            </a:fld>
            <a:endParaRPr lang="en-AU"/>
          </a:p>
        </p:txBody>
      </p:sp>
    </p:spTree>
    <p:extLst>
      <p:ext uri="{BB962C8B-B14F-4D97-AF65-F5344CB8AC3E}">
        <p14:creationId xmlns:p14="http://schemas.microsoft.com/office/powerpoint/2010/main" val="2406013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211C-AD08-4143-BCD1-431FA144B122}"/>
              </a:ext>
            </a:extLst>
          </p:cNvPr>
          <p:cNvSpPr>
            <a:spLocks noGrp="1"/>
          </p:cNvSpPr>
          <p:nvPr>
            <p:ph type="ctrTitle"/>
          </p:nvPr>
        </p:nvSpPr>
        <p:spPr/>
        <p:txBody>
          <a:bodyPr/>
          <a:lstStyle/>
          <a:p>
            <a:r>
              <a:rPr lang="en-AU" dirty="0"/>
              <a:t>Responsibilities</a:t>
            </a:r>
          </a:p>
        </p:txBody>
      </p:sp>
      <p:sp>
        <p:nvSpPr>
          <p:cNvPr id="4" name="Footer Placeholder 3">
            <a:extLst>
              <a:ext uri="{FF2B5EF4-FFF2-40B4-BE49-F238E27FC236}">
                <a16:creationId xmlns:a16="http://schemas.microsoft.com/office/drawing/2014/main" id="{01907F99-A35E-4F61-AF86-67F468DB4940}"/>
              </a:ext>
            </a:extLst>
          </p:cNvPr>
          <p:cNvSpPr>
            <a:spLocks noGrp="1"/>
          </p:cNvSpPr>
          <p:nvPr>
            <p:ph type="ftr" sz="quarter" idx="3"/>
          </p:nvPr>
        </p:nvSpPr>
        <p:spPr/>
        <p:txBody>
          <a:bodyPr/>
          <a:lstStyle/>
          <a:p>
            <a:r>
              <a:rPr lang="en-US" dirty="0"/>
              <a:t>Grants Administration Guide</a:t>
            </a:r>
            <a:endParaRPr lang="en-AU" dirty="0"/>
          </a:p>
        </p:txBody>
      </p:sp>
      <p:sp>
        <p:nvSpPr>
          <p:cNvPr id="5" name="Text Placeholder 4">
            <a:extLst>
              <a:ext uri="{FF2B5EF4-FFF2-40B4-BE49-F238E27FC236}">
                <a16:creationId xmlns:a16="http://schemas.microsoft.com/office/drawing/2014/main" id="{4E55F43E-7B25-40DF-8943-DD7DD6EE6888}"/>
              </a:ext>
            </a:extLst>
          </p:cNvPr>
          <p:cNvSpPr>
            <a:spLocks noGrp="1"/>
          </p:cNvSpPr>
          <p:nvPr>
            <p:ph type="body" sz="quarter" idx="11"/>
          </p:nvPr>
        </p:nvSpPr>
        <p:spPr/>
        <p:txBody>
          <a:bodyPr/>
          <a:lstStyle/>
          <a:p>
            <a:r>
              <a:rPr lang="en-AU" dirty="0"/>
              <a:t>2</a:t>
            </a:r>
          </a:p>
        </p:txBody>
      </p:sp>
    </p:spTree>
    <p:extLst>
      <p:ext uri="{BB962C8B-B14F-4D97-AF65-F5344CB8AC3E}">
        <p14:creationId xmlns:p14="http://schemas.microsoft.com/office/powerpoint/2010/main" val="1563370687"/>
      </p:ext>
    </p:extLst>
  </p:cSld>
  <p:clrMapOvr>
    <a:masterClrMapping/>
  </p:clrMapOvr>
</p:sld>
</file>

<file path=ppt/theme/theme1.xml><?xml version="1.0" encoding="utf-8"?>
<a:theme xmlns:a="http://schemas.openxmlformats.org/drawingml/2006/main" name="NSWG Corporate">
  <a:themeElements>
    <a:clrScheme name="NSWG Corporate">
      <a:dk1>
        <a:srgbClr val="22272B"/>
      </a:dk1>
      <a:lt1>
        <a:srgbClr val="FFFFFF"/>
      </a:lt1>
      <a:dk2>
        <a:srgbClr val="D7153A"/>
      </a:dk2>
      <a:lt2>
        <a:srgbClr val="002664"/>
      </a:lt2>
      <a:accent1>
        <a:srgbClr val="002664"/>
      </a:accent1>
      <a:accent2>
        <a:srgbClr val="CBEDFD"/>
      </a:accent2>
      <a:accent3>
        <a:srgbClr val="146CFD"/>
      </a:accent3>
      <a:accent4>
        <a:srgbClr val="8CE0FF"/>
      </a:accent4>
      <a:accent5>
        <a:srgbClr val="495054"/>
      </a:accent5>
      <a:accent6>
        <a:srgbClr val="FFB8C1"/>
      </a:accent6>
      <a:hlink>
        <a:srgbClr val="22272B"/>
      </a:hlink>
      <a:folHlink>
        <a:srgbClr val="22272B"/>
      </a:folHlink>
    </a:clrScheme>
    <a:fontScheme name="NSW Governmen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3A_NSWGov_DCS_PowerPoint_Corporate_v2" id="{231814B5-FE8F-4F5E-AC21-F242451870FE}" vid="{44BAE2CB-F860-4964-B6F4-72826BB831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2.xml.rels>&#65279;<?xml version="1.0" encoding="utf-8"?><Relationships xmlns="http://schemas.openxmlformats.org/package/2006/relationships"><Relationship Type="http://schemas.openxmlformats.org/officeDocument/2006/relationships/customXmlProps" Target="/customXML/itemProps2.xml" Id="Rd3c4172d526e4b2384ade4b889302c76" /></Relationships>
</file>

<file path=customXML/item2.xml><?xml version="1.0" encoding="utf-8"?>
<metadata xmlns="http://www.objective.com/ecm/document/metadata/4E3871FEBC3EDC3EE0531950520A6160" version="1.0.0">
  <systemFields>
    <field name="Objective-Id">
      <value order="0">A5530173</value>
    </field>
    <field name="Objective-Title">
      <value order="0">Grants Administration Guide - training slides</value>
    </field>
    <field name="Objective-Description">
      <value order="0"/>
    </field>
    <field name="Objective-CreationStamp">
      <value order="0">2022-09-23T06:28:52Z</value>
    </field>
    <field name="Objective-IsApproved">
      <value order="0">false</value>
    </field>
    <field name="Objective-IsPublished">
      <value order="0">false</value>
    </field>
    <field name="Objective-DatePublished">
      <value order="0"/>
    </field>
    <field name="Objective-ModificationStamp">
      <value order="0">2023-03-30T04:31:43Z</value>
    </field>
    <field name="Objective-Owner">
      <value order="0">Susanna Osborne</value>
    </field>
    <field name="Objective-Path">
      <value order="0">Objective Global Folder:DPC:Office of the General Counsel:Cabinet and Governance:Projects:Governance Projects:Grants Administration:Community of Practice - Grants Administration:3. CoP Templates:Grants Administration Guide Resources</value>
    </field>
    <field name="Objective-Parent">
      <value order="0">Grants Administration Guide Resources</value>
    </field>
    <field name="Objective-State">
      <value order="0">Being Drafted</value>
    </field>
    <field name="Objective-VersionId">
      <value order="0">vA10175205</value>
    </field>
    <field name="Objective-Version">
      <value order="0">1.3</value>
    </field>
    <field name="Objective-VersionNumber">
      <value order="0">26</value>
    </field>
    <field name="Objective-VersionComment">
      <value order="0"/>
    </field>
    <field name="Objective-FileNumber">
      <value order="0">DPC20/03205</value>
    </field>
    <field name="Objective-Classification">
      <value order="0"/>
    </field>
    <field name="Objective-Caveats">
      <value order="0"/>
    </field>
  </systemFields>
  <catalogues>
    <catalogue name="Document Type Catalogue" type="type" ori="id:cA17">
      <field name="Objective-Sensitivity Label">
        <value order="0">OFFICIAL</value>
      </field>
      <field name="Objective-Document Type">
        <value order="0">Presentation (PRES)</value>
      </field>
      <field name="Objective-Approval Status">
        <value order="0">Never Submitted</value>
      </field>
      <field name="Objective-Approval Due">
        <value order="0"/>
      </field>
      <field name="Objective-Approval Date">
        <value order="0"/>
      </field>
      <field name="Objective-Submitted By">
        <value order="0"/>
      </field>
      <field name="Objective-Current Approver">
        <value order="0"/>
      </field>
      <field name="Objective-Approval History">
        <value order="0"/>
      </field>
      <field name="Objective-Print and Dispatch Approach">
        <value order="0"/>
      </field>
      <field name="Objective-Print and Dispatch Instructions">
        <value order="0"/>
      </field>
      <field name="Objective-Document Tag(s)">
        <value order="0"/>
      </field>
      <field name="Objective-Shared By">
        <value order="0"/>
      </field>
      <field name="Objective-Connect Creator">
        <value order="0"/>
      </field>
      <field name="Objective-Bulk Update Status">
        <value order="0"/>
      </field>
    </catalogue>
  </catalogues>
</metadata>
</file>

<file path=customXML/itemProps2.xml><?xml version="1.0" encoding="utf-8"?>
<ds:datastoreItem xmlns:ds="http://schemas.openxmlformats.org/officeDocument/2006/customXml" ds:itemID="{5745109E-2DDF-40CB-AC2B-FF9B10C90820}">
  <ds:schemaRefs>
    <ds:schemaRef ds:uri="http://www.objective.com/ecm/document/metadata/4E3871FEBC3EDC3EE0531950520A6160"/>
  </ds:schemaRefs>
</ds:datastoreItem>
</file>

<file path=docProps/app.xml><?xml version="1.0" encoding="utf-8"?>
<Properties xmlns="http://schemas.openxmlformats.org/officeDocument/2006/extended-properties" xmlns:vt="http://schemas.openxmlformats.org/officeDocument/2006/docPropsVTypes">
  <Template>NSWGov_PowerPoint_Corporate</Template>
  <TotalTime>8729</TotalTime>
  <Words>8408</Words>
  <Application>Microsoft Office PowerPoint</Application>
  <PresentationFormat>Widescreen</PresentationFormat>
  <Paragraphs>692</Paragraphs>
  <Slides>40</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Arial</vt:lpstr>
      <vt:lpstr>Calibri</vt:lpstr>
      <vt:lpstr>Courier New</vt:lpstr>
      <vt:lpstr>Public Sans</vt:lpstr>
      <vt:lpstr>Public Sans (NSW) SemiBold</vt:lpstr>
      <vt:lpstr>Public Sans ExtraLight</vt:lpstr>
      <vt:lpstr>Public Sans Light</vt:lpstr>
      <vt:lpstr>Public Sans SemiBold</vt:lpstr>
      <vt:lpstr>Times New Roman</vt:lpstr>
      <vt:lpstr>NSWG Corporate</vt:lpstr>
      <vt:lpstr>Grants Administration Guide</vt:lpstr>
      <vt:lpstr>Contents </vt:lpstr>
      <vt:lpstr>Overview</vt:lpstr>
      <vt:lpstr>Overview</vt:lpstr>
      <vt:lpstr>How does the Grants Administration Guide compare to the Good Practice Guide?</vt:lpstr>
      <vt:lpstr>Key changes from the Good Practice Guide</vt:lpstr>
      <vt:lpstr>Structure of the Guide</vt:lpstr>
      <vt:lpstr>Compliance with the Guide</vt:lpstr>
      <vt:lpstr>Responsibilities</vt:lpstr>
      <vt:lpstr>Ministers</vt:lpstr>
      <vt:lpstr>Officials</vt:lpstr>
      <vt:lpstr>Ministerial staff</vt:lpstr>
      <vt:lpstr>What is a grant?</vt:lpstr>
      <vt:lpstr>Definition</vt:lpstr>
      <vt:lpstr>A grant does not include</vt:lpstr>
      <vt:lpstr>Key principles of grant administration</vt:lpstr>
      <vt:lpstr>Key principles</vt:lpstr>
      <vt:lpstr>1. Robust planning and design</vt:lpstr>
      <vt:lpstr>2. Collaboration and partnership</vt:lpstr>
      <vt:lpstr>3. Proportionality</vt:lpstr>
      <vt:lpstr>4. An outcomes orientation</vt:lpstr>
      <vt:lpstr>5. Achieving value for money </vt:lpstr>
      <vt:lpstr>6. Governance and accountability </vt:lpstr>
      <vt:lpstr>7. Probity and transparency</vt:lpstr>
      <vt:lpstr>The public interest </vt:lpstr>
      <vt:lpstr>Reducing the risk of unlawful or improper conduct in the context of grants administration </vt:lpstr>
      <vt:lpstr>Legislative and policy framework </vt:lpstr>
      <vt:lpstr>Process of grant administration</vt:lpstr>
      <vt:lpstr>Planning and designing the grant opportunity</vt:lpstr>
      <vt:lpstr>Promoting the grant opportunity</vt:lpstr>
      <vt:lpstr>Receiving and assessing grant applications</vt:lpstr>
      <vt:lpstr>Briefing the decision-maker</vt:lpstr>
      <vt:lpstr>Requirements for decision-makers</vt:lpstr>
      <vt:lpstr>Assessment of non-competitive grants</vt:lpstr>
      <vt:lpstr>Providing grants</vt:lpstr>
      <vt:lpstr>Publishing grant information </vt:lpstr>
      <vt:lpstr>Monitoring and acquitting grants</vt:lpstr>
      <vt:lpstr>Grants evaluation</vt:lpstr>
      <vt:lpstr>Contacts and additional resources</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Accessibility 1</dc:title>
  <dc:creator>Sarah Wyatt</dc:creator>
  <cp:lastModifiedBy>Susanna Osborne</cp:lastModifiedBy>
  <cp:revision>109</cp:revision>
  <dcterms:created xsi:type="dcterms:W3CDTF">2022-09-05T04:09:51Z</dcterms:created>
  <dcterms:modified xsi:type="dcterms:W3CDTF">2023-03-30T04:31:19Z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6214476-0a12-4e5a-9f69-27718960d391_Enabled">
    <vt:lpwstr>true</vt:lpwstr>
  </property>
  <property fmtid="{D5CDD505-2E9C-101B-9397-08002B2CF9AE}" pid="3" name="MSIP_Label_a6214476-0a12-4e5a-9f69-27718960d391_SetDate">
    <vt:lpwstr>2022-09-05T04:09:51Z</vt:lpwstr>
  </property>
  <property fmtid="{D5CDD505-2E9C-101B-9397-08002B2CF9AE}" pid="4" name="MSIP_Label_a6214476-0a12-4e5a-9f69-27718960d391_Method">
    <vt:lpwstr>Standard</vt:lpwstr>
  </property>
  <property fmtid="{D5CDD505-2E9C-101B-9397-08002B2CF9AE}" pid="5" name="MSIP_Label_a6214476-0a12-4e5a-9f69-27718960d391_Name">
    <vt:lpwstr>OFFICIAL</vt:lpwstr>
  </property>
  <property fmtid="{D5CDD505-2E9C-101B-9397-08002B2CF9AE}" pid="6" name="MSIP_Label_a6214476-0a12-4e5a-9f69-27718960d391_SiteId">
    <vt:lpwstr>1ef97a68-e8ab-44ed-a16d-b579fe2d7cd8</vt:lpwstr>
  </property>
  <property fmtid="{D5CDD505-2E9C-101B-9397-08002B2CF9AE}" pid="7" name="MSIP_Label_a6214476-0a12-4e5a-9f69-27718960d391_ActionId">
    <vt:lpwstr>d85bcd62-5e4a-4519-b852-df8d59c3f8d3</vt:lpwstr>
  </property>
  <property fmtid="{D5CDD505-2E9C-101B-9397-08002B2CF9AE}" pid="8" name="MSIP_Label_a6214476-0a12-4e5a-9f69-27718960d391_ContentBits">
    <vt:lpwstr>3</vt:lpwstr>
  </property>
  <property fmtid="{D5CDD505-2E9C-101B-9397-08002B2CF9AE}" pid="9" name="ClassificationContentMarkingFooterLocations">
    <vt:lpwstr>NSWG Corporate:10</vt:lpwstr>
  </property>
  <property fmtid="{D5CDD505-2E9C-101B-9397-08002B2CF9AE}" pid="10" name="ClassificationContentMarkingFooterText">
    <vt:lpwstr>OFFICIAL</vt:lpwstr>
  </property>
  <property fmtid="{D5CDD505-2E9C-101B-9397-08002B2CF9AE}" pid="11" name="ClassificationContentMarkingHeaderLocations">
    <vt:lpwstr>NSWG Corporate:7</vt:lpwstr>
  </property>
  <property fmtid="{D5CDD505-2E9C-101B-9397-08002B2CF9AE}" pid="12" name="ClassificationContentMarkingHeaderText">
    <vt:lpwstr>OFFICIAL</vt:lpwstr>
  </property>
  <property fmtid="{D5CDD505-2E9C-101B-9397-08002B2CF9AE}" pid="13" name="Objective-Id">
    <vt:lpwstr>A5530173</vt:lpwstr>
  </property>
  <property fmtid="{D5CDD505-2E9C-101B-9397-08002B2CF9AE}" pid="14" name="Objective-Title">
    <vt:lpwstr>Grants Administration Guide - training slides</vt:lpwstr>
  </property>
  <property fmtid="{D5CDD505-2E9C-101B-9397-08002B2CF9AE}" pid="15" name="Objective-Description">
    <vt:lpwstr/>
  </property>
  <property fmtid="{D5CDD505-2E9C-101B-9397-08002B2CF9AE}" pid="16" name="Objective-CreationStamp">
    <vt:filetime>2022-09-23T06:28:52Z</vt:filetime>
  </property>
  <property fmtid="{D5CDD505-2E9C-101B-9397-08002B2CF9AE}" pid="17" name="Objective-IsApproved">
    <vt:bool>false</vt:bool>
  </property>
  <property fmtid="{D5CDD505-2E9C-101B-9397-08002B2CF9AE}" pid="18" name="Objective-IsPublished">
    <vt:bool>false</vt:bool>
  </property>
  <property fmtid="{D5CDD505-2E9C-101B-9397-08002B2CF9AE}" pid="19" name="Objective-DatePublished">
    <vt:lpwstr/>
  </property>
  <property fmtid="{D5CDD505-2E9C-101B-9397-08002B2CF9AE}" pid="20" name="Objective-ModificationStamp">
    <vt:filetime>2023-03-30T04:31:43Z</vt:filetime>
  </property>
  <property fmtid="{D5CDD505-2E9C-101B-9397-08002B2CF9AE}" pid="21" name="Objective-Owner">
    <vt:lpwstr>Susanna Osborne</vt:lpwstr>
  </property>
  <property fmtid="{D5CDD505-2E9C-101B-9397-08002B2CF9AE}" pid="22" name="Objective-Path">
    <vt:lpwstr>Objective Global Folder:DPC:Office of the General Counsel:Cabinet and Governance:Projects:Governance Projects:Grants Administration:Community of Practice - Grants Administration:3. CoP Templates:Grants Administration Guide Resources:</vt:lpwstr>
  </property>
  <property fmtid="{D5CDD505-2E9C-101B-9397-08002B2CF9AE}" pid="23" name="Objective-Parent">
    <vt:lpwstr>Grants Administration Guide Resources</vt:lpwstr>
  </property>
  <property fmtid="{D5CDD505-2E9C-101B-9397-08002B2CF9AE}" pid="24" name="Objective-State">
    <vt:lpwstr>Being Drafted</vt:lpwstr>
  </property>
  <property fmtid="{D5CDD505-2E9C-101B-9397-08002B2CF9AE}" pid="25" name="Objective-VersionId">
    <vt:lpwstr>vA10175205</vt:lpwstr>
  </property>
  <property fmtid="{D5CDD505-2E9C-101B-9397-08002B2CF9AE}" pid="26" name="Objective-Version">
    <vt:lpwstr>1.3</vt:lpwstr>
  </property>
  <property fmtid="{D5CDD505-2E9C-101B-9397-08002B2CF9AE}" pid="27" name="Objective-VersionNumber">
    <vt:r8>26</vt:r8>
  </property>
  <property fmtid="{D5CDD505-2E9C-101B-9397-08002B2CF9AE}" pid="28" name="Objective-VersionComment">
    <vt:lpwstr/>
  </property>
  <property fmtid="{D5CDD505-2E9C-101B-9397-08002B2CF9AE}" pid="29" name="Objective-FileNumber">
    <vt:lpwstr/>
  </property>
  <property fmtid="{D5CDD505-2E9C-101B-9397-08002B2CF9AE}" pid="30" name="Objective-Classification">
    <vt:lpwstr>[Inherited - none]</vt:lpwstr>
  </property>
  <property fmtid="{D5CDD505-2E9C-101B-9397-08002B2CF9AE}" pid="31" name="Objective-Caveats">
    <vt:lpwstr/>
  </property>
  <property fmtid="{D5CDD505-2E9C-101B-9397-08002B2CF9AE}" pid="32" name="Objective-Sensitivity Label">
    <vt:lpwstr>OFFICIAL</vt:lpwstr>
  </property>
  <property fmtid="{D5CDD505-2E9C-101B-9397-08002B2CF9AE}" pid="33" name="Objective-Document Type">
    <vt:lpwstr>Presentation (PRES)</vt:lpwstr>
  </property>
  <property fmtid="{D5CDD505-2E9C-101B-9397-08002B2CF9AE}" pid="34" name="Objective-Approval Status">
    <vt:lpwstr>Never Submitted</vt:lpwstr>
  </property>
  <property fmtid="{D5CDD505-2E9C-101B-9397-08002B2CF9AE}" pid="35" name="Objective-Approval Due">
    <vt:lpwstr/>
  </property>
  <property fmtid="{D5CDD505-2E9C-101B-9397-08002B2CF9AE}" pid="36" name="Objective-Approval Date">
    <vt:lpwstr/>
  </property>
  <property fmtid="{D5CDD505-2E9C-101B-9397-08002B2CF9AE}" pid="37" name="Objective-Submitted By">
    <vt:lpwstr/>
  </property>
  <property fmtid="{D5CDD505-2E9C-101B-9397-08002B2CF9AE}" pid="38" name="Objective-Current Approver">
    <vt:lpwstr/>
  </property>
  <property fmtid="{D5CDD505-2E9C-101B-9397-08002B2CF9AE}" pid="39" name="Objective-Approval History">
    <vt:lpwstr/>
  </property>
  <property fmtid="{D5CDD505-2E9C-101B-9397-08002B2CF9AE}" pid="40" name="Objective-Print and Dispatch Approach">
    <vt:lpwstr/>
  </property>
  <property fmtid="{D5CDD505-2E9C-101B-9397-08002B2CF9AE}" pid="41" name="Objective-Print and Dispatch Instructions">
    <vt:lpwstr/>
  </property>
  <property fmtid="{D5CDD505-2E9C-101B-9397-08002B2CF9AE}" pid="42" name="Objective-Document Tag(s)">
    <vt:lpwstr/>
  </property>
  <property fmtid="{D5CDD505-2E9C-101B-9397-08002B2CF9AE}" pid="43" name="Objective-Shared By">
    <vt:lpwstr/>
  </property>
  <property fmtid="{D5CDD505-2E9C-101B-9397-08002B2CF9AE}" pid="44" name="Objective-Connect Creator">
    <vt:lpwstr/>
  </property>
  <property fmtid="{D5CDD505-2E9C-101B-9397-08002B2CF9AE}" pid="45" name="Objective-Comment">
    <vt:lpwstr/>
  </property>
  <property fmtid="{D5CDD505-2E9C-101B-9397-08002B2CF9AE}" pid="46" name="Objective-Bulk Update Status">
    <vt:lpwstr/>
  </property>
</Properties>
</file>