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4"/>
    <p:sldMasterId id="2147483703" r:id="rId5"/>
  </p:sldMasterIdLst>
  <p:notesMasterIdLst>
    <p:notesMasterId r:id="rId74"/>
  </p:notesMasterIdLst>
  <p:handoutMasterIdLst>
    <p:handoutMasterId r:id="rId75"/>
  </p:handoutMasterIdLst>
  <p:sldIdLst>
    <p:sldId id="267" r:id="rId6"/>
    <p:sldId id="395" r:id="rId7"/>
    <p:sldId id="299" r:id="rId8"/>
    <p:sldId id="333" r:id="rId9"/>
    <p:sldId id="409" r:id="rId10"/>
    <p:sldId id="352" r:id="rId11"/>
    <p:sldId id="353" r:id="rId12"/>
    <p:sldId id="354" r:id="rId13"/>
    <p:sldId id="355" r:id="rId14"/>
    <p:sldId id="356" r:id="rId15"/>
    <p:sldId id="357" r:id="rId16"/>
    <p:sldId id="358" r:id="rId17"/>
    <p:sldId id="360" r:id="rId18"/>
    <p:sldId id="396" r:id="rId19"/>
    <p:sldId id="397" r:id="rId20"/>
    <p:sldId id="359" r:id="rId21"/>
    <p:sldId id="361" r:id="rId22"/>
    <p:sldId id="362" r:id="rId23"/>
    <p:sldId id="365" r:id="rId24"/>
    <p:sldId id="366" r:id="rId25"/>
    <p:sldId id="367" r:id="rId26"/>
    <p:sldId id="368" r:id="rId27"/>
    <p:sldId id="369" r:id="rId28"/>
    <p:sldId id="370" r:id="rId29"/>
    <p:sldId id="371" r:id="rId30"/>
    <p:sldId id="372" r:id="rId31"/>
    <p:sldId id="373" r:id="rId32"/>
    <p:sldId id="374" r:id="rId33"/>
    <p:sldId id="375" r:id="rId34"/>
    <p:sldId id="376" r:id="rId35"/>
    <p:sldId id="377" r:id="rId36"/>
    <p:sldId id="378" r:id="rId37"/>
    <p:sldId id="379" r:id="rId38"/>
    <p:sldId id="380" r:id="rId39"/>
    <p:sldId id="381" r:id="rId40"/>
    <p:sldId id="382" r:id="rId41"/>
    <p:sldId id="383" r:id="rId42"/>
    <p:sldId id="384" r:id="rId43"/>
    <p:sldId id="385" r:id="rId44"/>
    <p:sldId id="386" r:id="rId45"/>
    <p:sldId id="387" r:id="rId46"/>
    <p:sldId id="388" r:id="rId47"/>
    <p:sldId id="391" r:id="rId48"/>
    <p:sldId id="392" r:id="rId49"/>
    <p:sldId id="393" r:id="rId50"/>
    <p:sldId id="394" r:id="rId51"/>
    <p:sldId id="363" r:id="rId52"/>
    <p:sldId id="321" r:id="rId53"/>
    <p:sldId id="310" r:id="rId54"/>
    <p:sldId id="398" r:id="rId55"/>
    <p:sldId id="314" r:id="rId56"/>
    <p:sldId id="399" r:id="rId57"/>
    <p:sldId id="346" r:id="rId58"/>
    <p:sldId id="400" r:id="rId59"/>
    <p:sldId id="347" r:id="rId60"/>
    <p:sldId id="401" r:id="rId61"/>
    <p:sldId id="407" r:id="rId62"/>
    <p:sldId id="408" r:id="rId63"/>
    <p:sldId id="302" r:id="rId64"/>
    <p:sldId id="402" r:id="rId65"/>
    <p:sldId id="311" r:id="rId66"/>
    <p:sldId id="403" r:id="rId67"/>
    <p:sldId id="312" r:id="rId68"/>
    <p:sldId id="404" r:id="rId69"/>
    <p:sldId id="315" r:id="rId70"/>
    <p:sldId id="405" r:id="rId71"/>
    <p:sldId id="349" r:id="rId72"/>
    <p:sldId id="406" r:id="rId73"/>
  </p:sldIdLst>
  <p:sldSz cx="12192000" cy="6858000"/>
  <p:notesSz cx="9144000" cy="6858000"/>
  <p:embeddedFontLst>
    <p:embeddedFont>
      <p:font typeface="Google Sans" panose="020B0604020202020204" charset="0"/>
      <p:regular r:id="rId76"/>
      <p:bold r:id="rId77"/>
      <p:italic r:id="rId78"/>
      <p:boldItalic r:id="rId79"/>
    </p:embeddedFont>
    <p:embeddedFont>
      <p:font typeface="Proxima Nova" panose="020B0604020202020204" charset="0"/>
      <p:regular r:id="rId80"/>
      <p:bold r:id="rId81"/>
      <p:italic r:id="rId82"/>
      <p:boldItalic r:id="rId83"/>
    </p:embeddedFont>
    <p:embeddedFont>
      <p:font typeface="Verdana" panose="020B0604030504040204" pitchFamily="34" charset="0"/>
      <p:regular r:id="rId84"/>
      <p:bold r:id="rId85"/>
      <p:italic r:id="rId86"/>
      <p:boldItalic r:id="rId87"/>
    </p:embeddedFont>
    <p:embeddedFont>
      <p:font typeface="Montserrat SemiBold" panose="00000700000000000000" pitchFamily="2" charset="0"/>
      <p:bold r:id="rId88"/>
      <p:boldItalic r:id="rId89"/>
    </p:embeddedFont>
    <p:embeddedFont>
      <p:font typeface="Montserrat Medium" panose="00000600000000000000" pitchFamily="2" charset="0"/>
      <p:regular r:id="rId90"/>
      <p:italic r:id="rId91"/>
    </p:embeddedFont>
    <p:embeddedFont>
      <p:font typeface="Google Sans Medium" panose="020B0604020202020204" charset="0"/>
      <p:regular r:id="rId92"/>
      <p:bold r:id="rId93"/>
      <p:italic r:id="rId94"/>
      <p:boldItalic r:id="rId95"/>
    </p:embeddedFont>
    <p:embeddedFont>
      <p:font typeface="Calibri" panose="020F0502020204030204" pitchFamily="34" charset="0"/>
      <p:regular r:id="rId96"/>
      <p:bold r:id="rId97"/>
      <p:italic r:id="rId98"/>
      <p:boldItalic r:id="rId99"/>
    </p:embeddedFont>
  </p:embeddedFontLst>
  <p:custDataLst>
    <p:tags r:id="rId100"/>
  </p:custDataLst>
  <p:defaultTex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Slides" id="{1165592B-D1AE-EE48-AEB4-F19515D86DC8}">
          <p14:sldIdLst>
            <p14:sldId id="267"/>
            <p14:sldId id="395"/>
            <p14:sldId id="299"/>
            <p14:sldId id="333"/>
            <p14:sldId id="409"/>
            <p14:sldId id="352"/>
            <p14:sldId id="353"/>
            <p14:sldId id="354"/>
            <p14:sldId id="355"/>
            <p14:sldId id="356"/>
            <p14:sldId id="357"/>
            <p14:sldId id="358"/>
            <p14:sldId id="360"/>
            <p14:sldId id="396"/>
            <p14:sldId id="397"/>
            <p14:sldId id="359"/>
            <p14:sldId id="361"/>
            <p14:sldId id="362"/>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91"/>
            <p14:sldId id="392"/>
            <p14:sldId id="393"/>
            <p14:sldId id="394"/>
            <p14:sldId id="363"/>
            <p14:sldId id="321"/>
            <p14:sldId id="310"/>
            <p14:sldId id="398"/>
            <p14:sldId id="314"/>
            <p14:sldId id="399"/>
            <p14:sldId id="346"/>
            <p14:sldId id="400"/>
            <p14:sldId id="347"/>
            <p14:sldId id="401"/>
            <p14:sldId id="407"/>
            <p14:sldId id="408"/>
            <p14:sldId id="302"/>
            <p14:sldId id="402"/>
            <p14:sldId id="311"/>
            <p14:sldId id="403"/>
            <p14:sldId id="312"/>
            <p14:sldId id="404"/>
            <p14:sldId id="315"/>
            <p14:sldId id="405"/>
            <p14:sldId id="349"/>
            <p14:sldId id="406"/>
          </p14:sldIdLst>
        </p14:section>
      </p14:sectionLst>
    </p:ext>
    <p:ext uri="{EFAFB233-063F-42B5-8137-9DF3F51BA10A}">
      <p15:sldGuideLst xmlns:p15="http://schemas.microsoft.com/office/powerpoint/2012/main">
        <p15:guide id="2" orient="horz" pos="3294" userDrawn="1">
          <p15:clr>
            <a:srgbClr val="A4A3A4"/>
          </p15:clr>
        </p15:guide>
        <p15:guide id="3" orient="horz" pos="2228" userDrawn="1">
          <p15:clr>
            <a:srgbClr val="A4A3A4"/>
          </p15:clr>
        </p15:guide>
        <p15:guide id="4" orient="horz" pos="2614" userDrawn="1">
          <p15:clr>
            <a:srgbClr val="A4A3A4"/>
          </p15:clr>
        </p15:guide>
        <p15:guide id="5" pos="3812" userDrawn="1">
          <p15:clr>
            <a:srgbClr val="A4A3A4"/>
          </p15:clr>
        </p15:guide>
        <p15:guide id="6" orient="horz" pos="1570" userDrawn="1">
          <p15:clr>
            <a:srgbClr val="A4A3A4"/>
          </p15:clr>
        </p15:guide>
        <p15:guide id="7" orient="horz" pos="1616" userDrawn="1">
          <p15:clr>
            <a:srgbClr val="A4A3A4"/>
          </p15:clr>
        </p15:guide>
        <p15:guide id="8" pos="1300" userDrawn="1">
          <p15:clr>
            <a:srgbClr val="A4A3A4"/>
          </p15:clr>
        </p15:guide>
        <p15:guide id="9" pos="3407" userDrawn="1">
          <p15:clr>
            <a:srgbClr val="A4A3A4"/>
          </p15:clr>
        </p15:guide>
        <p15:guide id="10" pos="236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D42"/>
    <a:srgbClr val="041E41"/>
    <a:srgbClr val="235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3" autoAdjust="0"/>
    <p:restoredTop sz="74785" autoAdjust="0"/>
  </p:normalViewPr>
  <p:slideViewPr>
    <p:cSldViewPr snapToGrid="0" showGuides="1">
      <p:cViewPr varScale="1">
        <p:scale>
          <a:sx n="78" d="100"/>
          <a:sy n="78" d="100"/>
        </p:scale>
        <p:origin x="727" y="38"/>
      </p:cViewPr>
      <p:guideLst>
        <p:guide orient="horz" pos="3294"/>
        <p:guide orient="horz" pos="2228"/>
        <p:guide orient="horz" pos="2614"/>
        <p:guide pos="3812"/>
        <p:guide orient="horz" pos="1570"/>
        <p:guide orient="horz" pos="1616"/>
        <p:guide pos="1300"/>
        <p:guide pos="3407"/>
        <p:guide pos="2361"/>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1" d="100"/>
          <a:sy n="111" d="100"/>
        </p:scale>
        <p:origin x="2448"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9.fntdata"/><Relationship Id="rId89" Type="http://schemas.openxmlformats.org/officeDocument/2006/relationships/font" Target="fonts/font14.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font" Target="fonts/font4.fntdata"/><Relationship Id="rId87" Type="http://schemas.openxmlformats.org/officeDocument/2006/relationships/font" Target="fonts/font12.fntdata"/><Relationship Id="rId102"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font" Target="fonts/font7.fntdata"/><Relationship Id="rId90" Type="http://schemas.openxmlformats.org/officeDocument/2006/relationships/font" Target="fonts/font15.fntdata"/><Relationship Id="rId95"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2.fntdata"/><Relationship Id="rId100" Type="http://schemas.openxmlformats.org/officeDocument/2006/relationships/tags" Target="tags/tag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font" Target="fonts/font5.fntdata"/><Relationship Id="rId85" Type="http://schemas.openxmlformats.org/officeDocument/2006/relationships/font" Target="fonts/font10.fntdata"/><Relationship Id="rId93" Type="http://schemas.openxmlformats.org/officeDocument/2006/relationships/font" Target="fonts/font18.fntdata"/><Relationship Id="rId98" Type="http://schemas.openxmlformats.org/officeDocument/2006/relationships/font" Target="fonts/font23.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font" Target="fonts/font24.fntdata"/><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fntdata"/><Relationship Id="rId97" Type="http://schemas.openxmlformats.org/officeDocument/2006/relationships/font" Target="fonts/font22.fntdata"/><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2"/>
                </a:solidFill>
                <a:latin typeface="Montserrat Light" pitchFamily="2" charset="77"/>
                <a:ea typeface="+mn-ea"/>
                <a:cs typeface="+mn-cs"/>
              </a:defRPr>
            </a:pPr>
            <a:r>
              <a:rPr lang="en-AU" b="0" dirty="0">
                <a:latin typeface="+mn-lt"/>
              </a:rPr>
              <a:t>Chart Title</a:t>
            </a:r>
          </a:p>
        </c:rich>
      </c:tx>
      <c:layout>
        <c:manualLayout>
          <c:xMode val="edge"/>
          <c:yMode val="edge"/>
          <c:x val="5.0067121985634906E-2"/>
          <c:y val="1.332463490907627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2"/>
              </a:solidFill>
              <a:latin typeface="Montserrat Light" pitchFamily="2" charset="77"/>
              <a:ea typeface="+mn-ea"/>
              <a:cs typeface="+mn-cs"/>
            </a:defRPr>
          </a:pPr>
          <a:endParaRPr lang="en-US"/>
        </a:p>
      </c:txPr>
    </c:title>
    <c:autoTitleDeleted val="0"/>
    <c:plotArea>
      <c:layout>
        <c:manualLayout>
          <c:layoutTarget val="inner"/>
          <c:xMode val="edge"/>
          <c:yMode val="edge"/>
          <c:x val="0"/>
          <c:y val="0.15850469155990188"/>
          <c:w val="0.99770930078221387"/>
          <c:h val="0.84045729227549248"/>
        </c:manualLayout>
      </c:layout>
      <c:barChart>
        <c:barDir val="col"/>
        <c:grouping val="percentStack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6E13-44E1-9680-BF397F888C05}"/>
            </c:ext>
          </c:extLst>
        </c:ser>
        <c:ser>
          <c:idx val="1"/>
          <c:order val="1"/>
          <c:tx>
            <c:strRef>
              <c:f>Sheet1!$C$1</c:f>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6E13-44E1-9680-BF397F888C05}"/>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6E13-44E1-9680-BF397F888C05}"/>
            </c:ext>
          </c:extLst>
        </c:ser>
        <c:dLbls>
          <c:showLegendKey val="0"/>
          <c:showVal val="0"/>
          <c:showCatName val="0"/>
          <c:showSerName val="0"/>
          <c:showPercent val="0"/>
          <c:showBubbleSize val="0"/>
        </c:dLbls>
        <c:gapWidth val="45"/>
        <c:overlap val="100"/>
        <c:axId val="444778728"/>
        <c:axId val="444779120"/>
      </c:barChart>
      <c:catAx>
        <c:axId val="444778728"/>
        <c:scaling>
          <c:orientation val="minMax"/>
        </c:scaling>
        <c:delete val="1"/>
        <c:axPos val="b"/>
        <c:numFmt formatCode="General" sourceLinked="1"/>
        <c:majorTickMark val="none"/>
        <c:minorTickMark val="none"/>
        <c:tickLblPos val="nextTo"/>
        <c:crossAx val="444779120"/>
        <c:crosses val="autoZero"/>
        <c:auto val="1"/>
        <c:lblAlgn val="ctr"/>
        <c:lblOffset val="100"/>
        <c:noMultiLvlLbl val="0"/>
      </c:catAx>
      <c:valAx>
        <c:axId val="444779120"/>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4447787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r>
              <a:rPr lang="en-US" sz="1600" b="0" i="0" kern="1200" spc="0" baseline="0" dirty="0">
                <a:solidFill>
                  <a:srgbClr val="19233E"/>
                </a:solidFill>
                <a:effectLst/>
                <a:latin typeface="+mn-lt"/>
              </a:rPr>
              <a:t>Chart Title</a:t>
            </a:r>
            <a:endParaRPr lang="en-AU" sz="1600" b="0" dirty="0">
              <a:effectLst/>
              <a:latin typeface="+mn-lt"/>
            </a:endParaRPr>
          </a:p>
        </c:rich>
      </c:tx>
      <c:layout>
        <c:manualLayout>
          <c:xMode val="edge"/>
          <c:yMode val="edge"/>
          <c:x val="1.8802394693555564E-2"/>
          <c:y val="1.6662275328469617E-2"/>
        </c:manualLayout>
      </c:layout>
      <c:overlay val="0"/>
      <c:spPr>
        <a:noFill/>
        <a:ln>
          <a:noFill/>
        </a:ln>
        <a:effectLst/>
      </c:spPr>
      <c:txPr>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2139730433599247"/>
          <c:y val="0.18716181113673139"/>
          <c:w val="0.57738947809885199"/>
          <c:h val="0.7978959783777454"/>
        </c:manualLayout>
      </c:layout>
      <c:pieChart>
        <c:varyColors val="1"/>
        <c:ser>
          <c:idx val="0"/>
          <c:order val="0"/>
          <c:tx>
            <c:strRef>
              <c:f>Sheet1!$B$1</c:f>
              <c:strCache>
                <c:ptCount val="1"/>
                <c:pt idx="0">
                  <c:v>Sales</c:v>
                </c:pt>
              </c:strCache>
            </c:strRef>
          </c:tx>
          <c:spPr>
            <a:ln>
              <a:noFill/>
            </a:ln>
          </c:spPr>
          <c:dPt>
            <c:idx val="0"/>
            <c:bubble3D val="0"/>
            <c:spPr>
              <a:solidFill>
                <a:schemeClr val="accent5"/>
              </a:solidFill>
              <a:ln w="19050">
                <a:noFill/>
              </a:ln>
              <a:effectLst/>
            </c:spPr>
            <c:extLst>
              <c:ext xmlns:c16="http://schemas.microsoft.com/office/drawing/2014/chart" uri="{C3380CC4-5D6E-409C-BE32-E72D297353CC}">
                <c16:uniqueId val="{00000001-3507-4096-88DB-1BE9AAD60A27}"/>
              </c:ext>
            </c:extLst>
          </c:dPt>
          <c:dPt>
            <c:idx val="1"/>
            <c:bubble3D val="0"/>
            <c:spPr>
              <a:solidFill>
                <a:schemeClr val="accent2"/>
              </a:solidFill>
              <a:ln w="19050">
                <a:noFill/>
              </a:ln>
              <a:effectLst/>
            </c:spPr>
            <c:extLst>
              <c:ext xmlns:c16="http://schemas.microsoft.com/office/drawing/2014/chart" uri="{C3380CC4-5D6E-409C-BE32-E72D297353CC}">
                <c16:uniqueId val="{00000003-3507-4096-88DB-1BE9AAD60A27}"/>
              </c:ext>
            </c:extLst>
          </c:dPt>
          <c:dPt>
            <c:idx val="2"/>
            <c:bubble3D val="0"/>
            <c:spPr>
              <a:solidFill>
                <a:schemeClr val="accent3"/>
              </a:solidFill>
              <a:ln w="19050">
                <a:noFill/>
              </a:ln>
              <a:effectLst/>
            </c:spPr>
            <c:extLst>
              <c:ext xmlns:c16="http://schemas.microsoft.com/office/drawing/2014/chart" uri="{C3380CC4-5D6E-409C-BE32-E72D297353CC}">
                <c16:uniqueId val="{00000005-3507-4096-88DB-1BE9AAD60A27}"/>
              </c:ext>
            </c:extLst>
          </c:dPt>
          <c:dPt>
            <c:idx val="3"/>
            <c:bubble3D val="0"/>
            <c:spPr>
              <a:solidFill>
                <a:schemeClr val="accent6"/>
              </a:solidFill>
              <a:ln w="19050">
                <a:noFill/>
              </a:ln>
              <a:effectLst/>
            </c:spPr>
            <c:extLst>
              <c:ext xmlns:c16="http://schemas.microsoft.com/office/drawing/2014/chart" uri="{C3380CC4-5D6E-409C-BE32-E72D297353CC}">
                <c16:uniqueId val="{00000007-3507-4096-88DB-1BE9AAD60A27}"/>
              </c:ext>
            </c:extLst>
          </c:dPt>
          <c:dLbls>
            <c:dLbl>
              <c:idx val="2"/>
              <c:tx>
                <c:rich>
                  <a:bodyPr/>
                  <a:lstStyle/>
                  <a:p>
                    <a:fld id="{BC5D0DBC-5192-4D8E-9C93-110176CD87CC}" type="SERIESNAME">
                      <a:rPr lang="en-US">
                        <a:solidFill>
                          <a:schemeClr val="tx2"/>
                        </a:solidFill>
                      </a:rPr>
                      <a:pPr/>
                      <a:t>[SERIES NAME]</a:t>
                    </a:fld>
                    <a:r>
                      <a:rPr lang="en-US" baseline="0" dirty="0"/>
                      <a:t>, </a:t>
                    </a:r>
                    <a:fld id="{4B725BE5-439E-48A7-81A4-165608449EA8}" type="VALUE">
                      <a:rPr lang="en-US" baseline="0"/>
                      <a:pPr/>
                      <a:t>[VALUE]</a:t>
                    </a:fld>
                    <a:endParaRPr lang="en-US" baseline="0" dirty="0"/>
                  </a:p>
                </c:rich>
              </c:tx>
              <c:dLblPos val="outEnd"/>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507-4096-88DB-1BE9AAD60A27}"/>
                </c:ext>
              </c:extLst>
            </c:dLbl>
            <c:spPr>
              <a:pattFill prst="pct5">
                <a:fgClr>
                  <a:schemeClr val="accent1"/>
                </a:fgClr>
                <a:bgClr>
                  <a:schemeClr val="bg1"/>
                </a:bgClr>
              </a:patt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dLblPos val="outEnd"/>
            <c:showLegendKey val="0"/>
            <c:showVal val="1"/>
            <c:showCatName val="0"/>
            <c:showSerName val="1"/>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507-4096-88DB-1BE9AAD60A2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B186FB7-8198-2C41-9C7F-A67099EBC713}" type="datetimeFigureOut">
              <a:rPr lang="en-US" smtClean="0"/>
              <a:t>1/25/2021</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C9959333-EC29-A740-B340-F32DF9D7D5B5}" type="slidenum">
              <a:rPr lang="en-US" smtClean="0"/>
              <a:t>‹#›</a:t>
            </a:fld>
            <a:endParaRPr lang="en-US"/>
          </a:p>
        </p:txBody>
      </p:sp>
    </p:spTree>
    <p:extLst>
      <p:ext uri="{BB962C8B-B14F-4D97-AF65-F5344CB8AC3E}">
        <p14:creationId xmlns:p14="http://schemas.microsoft.com/office/powerpoint/2010/main" val="806957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832F91E-6BD3-4F0D-9CA3-7829EAE64D63}" type="datetimeFigureOut">
              <a:rPr lang="en-AU" smtClean="0"/>
              <a:t>25/01/2021</a:t>
            </a:fld>
            <a:endParaRPr lang="en-AU"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09C5488-DD16-4714-9519-7BE21BA11D4E}" type="slidenum">
              <a:rPr lang="en-AU" smtClean="0"/>
              <a:t>‹#›</a:t>
            </a:fld>
            <a:endParaRPr lang="en-AU" dirty="0"/>
          </a:p>
        </p:txBody>
      </p:sp>
    </p:spTree>
    <p:extLst>
      <p:ext uri="{BB962C8B-B14F-4D97-AF65-F5344CB8AC3E}">
        <p14:creationId xmlns:p14="http://schemas.microsoft.com/office/powerpoint/2010/main" val="2809874824"/>
      </p:ext>
    </p:extLst>
  </p:cSld>
  <p:clrMap bg1="lt1" tx1="dk1" bg2="lt2" tx2="dk2" accent1="accent1" accent2="accent2" accent3="accent3" accent4="accent4" accent5="accent5" accent6="accent6" hlink="hlink" folHlink="folHlink"/>
  <p:notesStyle>
    <a:lvl1pPr marL="0" algn="l" defTabSz="914347" rtl="0" eaLnBrk="1" latinLnBrk="0" hangingPunct="1">
      <a:defRPr sz="1200" kern="1200">
        <a:solidFill>
          <a:schemeClr val="tx1"/>
        </a:solidFill>
        <a:latin typeface="+mn-lt"/>
        <a:ea typeface="+mn-ea"/>
        <a:cs typeface="+mn-cs"/>
      </a:defRPr>
    </a:lvl1pPr>
    <a:lvl2pPr marL="457173" algn="l" defTabSz="914347" rtl="0" eaLnBrk="1" latinLnBrk="0" hangingPunct="1">
      <a:defRPr sz="1200" kern="1200">
        <a:solidFill>
          <a:schemeClr val="tx1"/>
        </a:solidFill>
        <a:latin typeface="+mn-lt"/>
        <a:ea typeface="+mn-ea"/>
        <a:cs typeface="+mn-cs"/>
      </a:defRPr>
    </a:lvl2pPr>
    <a:lvl3pPr marL="914347" algn="l" defTabSz="914347" rtl="0" eaLnBrk="1" latinLnBrk="0" hangingPunct="1">
      <a:defRPr sz="1200" kern="1200">
        <a:solidFill>
          <a:schemeClr val="tx1"/>
        </a:solidFill>
        <a:latin typeface="+mn-lt"/>
        <a:ea typeface="+mn-ea"/>
        <a:cs typeface="+mn-cs"/>
      </a:defRPr>
    </a:lvl3pPr>
    <a:lvl4pPr marL="1371520" algn="l" defTabSz="914347" rtl="0" eaLnBrk="1" latinLnBrk="0" hangingPunct="1">
      <a:defRPr sz="1200" kern="1200">
        <a:solidFill>
          <a:schemeClr val="tx1"/>
        </a:solidFill>
        <a:latin typeface="+mn-lt"/>
        <a:ea typeface="+mn-ea"/>
        <a:cs typeface="+mn-cs"/>
      </a:defRPr>
    </a:lvl4pPr>
    <a:lvl5pPr marL="1828694" algn="l" defTabSz="914347" rtl="0" eaLnBrk="1" latinLnBrk="0" hangingPunct="1">
      <a:defRPr sz="1200" kern="1200">
        <a:solidFill>
          <a:schemeClr val="tx1"/>
        </a:solidFill>
        <a:latin typeface="+mn-lt"/>
        <a:ea typeface="+mn-ea"/>
        <a:cs typeface="+mn-cs"/>
      </a:defRPr>
    </a:lvl5pPr>
    <a:lvl6pPr marL="2285866" algn="l" defTabSz="914347" rtl="0" eaLnBrk="1" latinLnBrk="0" hangingPunct="1">
      <a:defRPr sz="1200" kern="1200">
        <a:solidFill>
          <a:schemeClr val="tx1"/>
        </a:solidFill>
        <a:latin typeface="+mn-lt"/>
        <a:ea typeface="+mn-ea"/>
        <a:cs typeface="+mn-cs"/>
      </a:defRPr>
    </a:lvl6pPr>
    <a:lvl7pPr marL="2743041" algn="l" defTabSz="914347" rtl="0" eaLnBrk="1" latinLnBrk="0" hangingPunct="1">
      <a:defRPr sz="1200" kern="1200">
        <a:solidFill>
          <a:schemeClr val="tx1"/>
        </a:solidFill>
        <a:latin typeface="+mn-lt"/>
        <a:ea typeface="+mn-ea"/>
        <a:cs typeface="+mn-cs"/>
      </a:defRPr>
    </a:lvl7pPr>
    <a:lvl8pPr marL="3200214" algn="l" defTabSz="914347" rtl="0" eaLnBrk="1" latinLnBrk="0" hangingPunct="1">
      <a:defRPr sz="1200" kern="1200">
        <a:solidFill>
          <a:schemeClr val="tx1"/>
        </a:solidFill>
        <a:latin typeface="+mn-lt"/>
        <a:ea typeface="+mn-ea"/>
        <a:cs typeface="+mn-cs"/>
      </a:defRPr>
    </a:lvl8pPr>
    <a:lvl9pPr marL="3657388" algn="l" defTabSz="9143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owsecureismypassword.ne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ato.gov.au/"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1</a:t>
            </a:fld>
            <a:endParaRPr lang="en-AU" dirty="0"/>
          </a:p>
        </p:txBody>
      </p:sp>
    </p:spTree>
    <p:extLst>
      <p:ext uri="{BB962C8B-B14F-4D97-AF65-F5344CB8AC3E}">
        <p14:creationId xmlns:p14="http://schemas.microsoft.com/office/powerpoint/2010/main" val="2169765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sz="1200" b="1" dirty="0" smtClean="0"/>
              <a:t>1</a:t>
            </a:r>
            <a:r>
              <a:rPr lang="en-AU" b="1" dirty="0" smtClean="0"/>
              <a:t> </a:t>
            </a:r>
            <a:r>
              <a:rPr lang="en-AU" sz="1200" b="1" dirty="0" smtClean="0"/>
              <a:t>Week</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14</a:t>
            </a:fld>
            <a:endParaRPr lang="en-AU" dirty="0"/>
          </a:p>
        </p:txBody>
      </p:sp>
    </p:spTree>
    <p:extLst>
      <p:ext uri="{BB962C8B-B14F-4D97-AF65-F5344CB8AC3E}">
        <p14:creationId xmlns:p14="http://schemas.microsoft.com/office/powerpoint/2010/main" val="3576517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u="none" kern="1200" baseline="0" dirty="0" smtClean="0">
              <a:solidFill>
                <a:schemeClr val="tx1"/>
              </a:solidFill>
              <a:effectLst/>
              <a:latin typeface="+mn-lt"/>
              <a:ea typeface="+mn-ea"/>
              <a:cs typeface="+mn-cs"/>
            </a:endParaRPr>
          </a:p>
          <a:p>
            <a:r>
              <a:rPr lang="en-AU" b="1" dirty="0" smtClean="0"/>
              <a:t>Presenter notes:</a:t>
            </a:r>
          </a:p>
          <a:p>
            <a:endParaRPr lang="en-AU" b="1" dirty="0" smtClean="0"/>
          </a:p>
          <a:p>
            <a:r>
              <a:rPr lang="en-AU" b="0" dirty="0" smtClean="0"/>
              <a:t>Distribute 4 slips of paper.</a:t>
            </a:r>
            <a:r>
              <a:rPr lang="en-AU" b="0" baseline="0" dirty="0" smtClean="0"/>
              <a:t> Students write a response for each category, one per blank strip of paper.</a:t>
            </a:r>
            <a:endParaRPr lang="en-AU" b="0" dirty="0" smtClean="0"/>
          </a:p>
          <a:p>
            <a:endParaRPr lang="en-AU" dirty="0" smtClean="0"/>
          </a:p>
          <a:p>
            <a:r>
              <a:rPr lang="en-AU" sz="1200" kern="1200" dirty="0" smtClean="0">
                <a:solidFill>
                  <a:schemeClr val="tx1"/>
                </a:solidFill>
                <a:effectLst/>
                <a:latin typeface="+mn-lt"/>
                <a:ea typeface="+mn-ea"/>
                <a:cs typeface="+mn-cs"/>
              </a:rPr>
              <a:t>When they’ve finished, have them share their new password with a partner, and then have them vote on which password they consider the strongest. For an added challenge, students can tear words apart to create more options for combinations.</a:t>
            </a:r>
          </a:p>
          <a:p>
            <a:r>
              <a:rPr lang="en-AU" sz="1200" kern="1200" dirty="0" smtClean="0">
                <a:solidFill>
                  <a:schemeClr val="tx1"/>
                </a:solidFill>
                <a:effectLst/>
                <a:latin typeface="+mn-lt"/>
                <a:ea typeface="+mn-ea"/>
                <a:cs typeface="+mn-cs"/>
              </a:rPr>
              <a:t>Invite students to share their winning passwords with the class, and discuss what makes them so strong.</a:t>
            </a:r>
            <a:r>
              <a:rPr lang="en-AU" sz="1200" kern="1200" baseline="0" dirty="0" smtClean="0">
                <a:solidFill>
                  <a:schemeClr val="tx1"/>
                </a:solidFill>
                <a:effectLst/>
                <a:latin typeface="+mn-lt"/>
                <a:ea typeface="+mn-ea"/>
                <a:cs typeface="+mn-cs"/>
              </a:rPr>
              <a:t> </a:t>
            </a:r>
          </a:p>
          <a:p>
            <a:endParaRPr lang="en-AU" sz="1200" kern="1200" baseline="0" dirty="0" smtClean="0">
              <a:solidFill>
                <a:schemeClr val="tx1"/>
              </a:solidFill>
              <a:effectLst/>
              <a:latin typeface="+mn-lt"/>
              <a:ea typeface="+mn-ea"/>
              <a:cs typeface="+mn-cs"/>
            </a:endParaRPr>
          </a:p>
          <a:p>
            <a:r>
              <a:rPr lang="en-AU" sz="1200" b="1" kern="1200" baseline="0" dirty="0" smtClean="0">
                <a:solidFill>
                  <a:schemeClr val="tx1"/>
                </a:solidFill>
                <a:effectLst/>
                <a:latin typeface="+mn-lt"/>
                <a:ea typeface="+mn-ea"/>
                <a:cs typeface="+mn-cs"/>
              </a:rPr>
              <a:t>Extension: </a:t>
            </a:r>
          </a:p>
          <a:p>
            <a:endParaRPr lang="en-AU" sz="1200" b="1" kern="1200" baseline="0" dirty="0" smtClean="0">
              <a:solidFill>
                <a:schemeClr val="tx1"/>
              </a:solidFill>
              <a:effectLst/>
              <a:latin typeface="+mn-lt"/>
              <a:ea typeface="+mn-ea"/>
              <a:cs typeface="+mn-cs"/>
            </a:endParaRPr>
          </a:p>
          <a:p>
            <a:r>
              <a:rPr lang="en-AU" sz="1200" b="1" u="none" kern="1200" baseline="0" dirty="0" smtClean="0">
                <a:solidFill>
                  <a:schemeClr val="tx1"/>
                </a:solidFill>
                <a:effectLst/>
                <a:latin typeface="+mn-lt"/>
                <a:ea typeface="+mn-ea"/>
                <a:cs typeface="+mn-cs"/>
                <a:hlinkClick r:id="rId3"/>
              </a:rPr>
              <a:t>Use the website below test the generated password for strength</a:t>
            </a:r>
            <a:endParaRPr lang="en-AU" sz="1200" b="1" u="none" kern="1200" dirty="0" smtClean="0">
              <a:solidFill>
                <a:schemeClr val="tx1"/>
              </a:solidFill>
              <a:effectLst/>
              <a:latin typeface="+mn-lt"/>
              <a:ea typeface="+mn-ea"/>
              <a:cs typeface="+mn-cs"/>
              <a:hlinkClick r:id="rId3"/>
            </a:endParaRPr>
          </a:p>
          <a:p>
            <a:endParaRPr lang="en-AU" sz="1200" u="sng" kern="1200" dirty="0" smtClean="0">
              <a:solidFill>
                <a:schemeClr val="tx1"/>
              </a:solidFill>
              <a:effectLst/>
              <a:latin typeface="+mn-lt"/>
              <a:ea typeface="+mn-ea"/>
              <a:cs typeface="+mn-cs"/>
              <a:hlinkClick r:id="rId3"/>
            </a:endParaRPr>
          </a:p>
          <a:p>
            <a:endParaRPr lang="en-AU" sz="1200" u="sng" kern="1200" dirty="0" smtClean="0">
              <a:solidFill>
                <a:schemeClr val="tx1"/>
              </a:solidFill>
              <a:effectLst/>
              <a:latin typeface="+mn-lt"/>
              <a:ea typeface="+mn-ea"/>
              <a:cs typeface="+mn-cs"/>
              <a:hlinkClick r:id="rId3"/>
            </a:endParaRPr>
          </a:p>
          <a:p>
            <a:r>
              <a:rPr lang="en-AU" sz="1200" u="sng" kern="1200" dirty="0" smtClean="0">
                <a:solidFill>
                  <a:schemeClr val="tx1"/>
                </a:solidFill>
                <a:effectLst/>
                <a:latin typeface="+mn-lt"/>
                <a:ea typeface="+mn-ea"/>
                <a:cs typeface="+mn-cs"/>
                <a:hlinkClick r:id="rId3"/>
              </a:rPr>
              <a:t>https://howsecureismypassword.net/</a:t>
            </a:r>
            <a:endParaRPr lang="en-AU" sz="1200" u="sng" kern="1200" dirty="0" smtClean="0">
              <a:solidFill>
                <a:schemeClr val="tx1"/>
              </a:solidFill>
              <a:effectLst/>
              <a:latin typeface="+mn-lt"/>
              <a:ea typeface="+mn-ea"/>
              <a:cs typeface="+mn-cs"/>
            </a:endParaRPr>
          </a:p>
          <a:p>
            <a:endParaRPr lang="en-AU" sz="1200" u="sng"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17</a:t>
            </a:fld>
            <a:endParaRPr lang="en-AU" dirty="0"/>
          </a:p>
        </p:txBody>
      </p:sp>
    </p:spTree>
    <p:extLst>
      <p:ext uri="{BB962C8B-B14F-4D97-AF65-F5344CB8AC3E}">
        <p14:creationId xmlns:p14="http://schemas.microsoft.com/office/powerpoint/2010/main" val="2652924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Presenter notes:</a:t>
            </a:r>
          </a:p>
          <a:p>
            <a:endParaRPr lang="en-AU" dirty="0" smtClean="0"/>
          </a:p>
          <a:p>
            <a:r>
              <a:rPr lang="en-AU" dirty="0" smtClean="0"/>
              <a:t>This activity is from the BIA resource</a:t>
            </a:r>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18</a:t>
            </a:fld>
            <a:endParaRPr lang="en-AU" dirty="0"/>
          </a:p>
        </p:txBody>
      </p:sp>
    </p:spTree>
    <p:extLst>
      <p:ext uri="{BB962C8B-B14F-4D97-AF65-F5344CB8AC3E}">
        <p14:creationId xmlns:p14="http://schemas.microsoft.com/office/powerpoint/2010/main" val="1314419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5894fd176c_2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5894fd176c_2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1826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894fd176c_2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894fd176c_2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1805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894fd176c_2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894fd176c_2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8576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894fd176c_2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894fd176c_2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3357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894fd176c_22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5894fd176c_2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3961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894fd176c_22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894fd176c_2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0140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894fd176c_22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5894fd176c_2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56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dirty="0"/>
          </a:p>
        </p:txBody>
      </p:sp>
    </p:spTree>
    <p:extLst>
      <p:ext uri="{BB962C8B-B14F-4D97-AF65-F5344CB8AC3E}">
        <p14:creationId xmlns:p14="http://schemas.microsoft.com/office/powerpoint/2010/main" val="845278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894fd176c_22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894fd176c_2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2192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894fd176c_22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894fd176c_2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Pass out shape Real vs. Fake signs if you haven’t already. Students should cut out signs (if they haven’t already) to prep for upcoming activities. </a:t>
            </a:r>
            <a:r>
              <a:rPr lang="en" i="1" dirty="0">
                <a:solidFill>
                  <a:schemeClr val="dk1"/>
                </a:solidFill>
              </a:rPr>
              <a:t>Optional: </a:t>
            </a:r>
            <a:r>
              <a:rPr lang="en" dirty="0">
                <a:solidFill>
                  <a:schemeClr val="dk1"/>
                </a:solidFill>
              </a:rPr>
              <a:t>Glue popsicle sticks to printable signs for students to easily showcase them in the following game. </a:t>
            </a:r>
            <a:endParaRPr dirty="0"/>
          </a:p>
        </p:txBody>
      </p:sp>
    </p:spTree>
    <p:extLst>
      <p:ext uri="{BB962C8B-B14F-4D97-AF65-F5344CB8AC3E}">
        <p14:creationId xmlns:p14="http://schemas.microsoft.com/office/powerpoint/2010/main" val="2847689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894fd176c_22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894fd176c_2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Review the following email with the class. Have them put up a sign “Real” vs “Fake” based on if they should trust this is a true email.  </a:t>
            </a:r>
            <a:endParaRPr dirty="0"/>
          </a:p>
        </p:txBody>
      </p:sp>
    </p:spTree>
    <p:extLst>
      <p:ext uri="{BB962C8B-B14F-4D97-AF65-F5344CB8AC3E}">
        <p14:creationId xmlns:p14="http://schemas.microsoft.com/office/powerpoint/2010/main" val="1653155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894fd176c_22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5894fd176c_2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smtClean="0">
                <a:solidFill>
                  <a:schemeClr val="dk1"/>
                </a:solidFill>
              </a:rPr>
              <a:t>Instructions</a:t>
            </a:r>
            <a:r>
              <a:rPr lang="en" b="1" dirty="0">
                <a:solidFill>
                  <a:schemeClr val="dk1"/>
                </a:solidFill>
              </a:rPr>
              <a:t>: </a:t>
            </a:r>
            <a:r>
              <a:rPr lang="en" dirty="0">
                <a:solidFill>
                  <a:schemeClr val="dk1"/>
                </a:solidFill>
              </a:rPr>
              <a:t>This email is real! (details on next slide)</a:t>
            </a:r>
            <a:endParaRPr dirty="0"/>
          </a:p>
        </p:txBody>
      </p:sp>
    </p:spTree>
    <p:extLst>
      <p:ext uri="{BB962C8B-B14F-4D97-AF65-F5344CB8AC3E}">
        <p14:creationId xmlns:p14="http://schemas.microsoft.com/office/powerpoint/2010/main" val="3429144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5894fd176c_22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5894fd176c_2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Review why this email is real as showcased on the slide. </a:t>
            </a:r>
            <a:endParaRPr dirty="0"/>
          </a:p>
        </p:txBody>
      </p:sp>
    </p:spTree>
    <p:extLst>
      <p:ext uri="{BB962C8B-B14F-4D97-AF65-F5344CB8AC3E}">
        <p14:creationId xmlns:p14="http://schemas.microsoft.com/office/powerpoint/2010/main" val="4022480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5894fd176c_22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5894fd176c_2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Review the following email with the class. Have them put up a sign “Real” vs “Fake” based on if they should trust this is a true email.  </a:t>
            </a:r>
            <a:endParaRPr dirty="0"/>
          </a:p>
        </p:txBody>
      </p:sp>
    </p:spTree>
    <p:extLst>
      <p:ext uri="{BB962C8B-B14F-4D97-AF65-F5344CB8AC3E}">
        <p14:creationId xmlns:p14="http://schemas.microsoft.com/office/powerpoint/2010/main" val="4278728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894fd176c_22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894fd176c_22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This email is fake! (details on next slide)</a:t>
            </a:r>
            <a:endParaRPr dirty="0"/>
          </a:p>
        </p:txBody>
      </p:sp>
    </p:spTree>
    <p:extLst>
      <p:ext uri="{BB962C8B-B14F-4D97-AF65-F5344CB8AC3E}">
        <p14:creationId xmlns:p14="http://schemas.microsoft.com/office/powerpoint/2010/main" val="1555923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5894fd176c_22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5894fd176c_22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Review why this email is fake as showcased on the slide. </a:t>
            </a:r>
            <a:endParaRPr dirty="0"/>
          </a:p>
        </p:txBody>
      </p:sp>
    </p:spTree>
    <p:extLst>
      <p:ext uri="{BB962C8B-B14F-4D97-AF65-F5344CB8AC3E}">
        <p14:creationId xmlns:p14="http://schemas.microsoft.com/office/powerpoint/2010/main" val="1172917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894fd176c_22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894fd176c_2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Review the following email with the class. Have them put up a sign “Real” vs “Fake” based on if they should trust this is a true email.  </a:t>
            </a:r>
            <a:endParaRPr dirty="0"/>
          </a:p>
        </p:txBody>
      </p:sp>
    </p:spTree>
    <p:extLst>
      <p:ext uri="{BB962C8B-B14F-4D97-AF65-F5344CB8AC3E}">
        <p14:creationId xmlns:p14="http://schemas.microsoft.com/office/powerpoint/2010/main" val="2937013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894fd176c_22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5894fd176c_2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This email is fake! (details on next slide)</a:t>
            </a:r>
            <a:endParaRPr dirty="0"/>
          </a:p>
        </p:txBody>
      </p:sp>
    </p:spTree>
    <p:extLst>
      <p:ext uri="{BB962C8B-B14F-4D97-AF65-F5344CB8AC3E}">
        <p14:creationId xmlns:p14="http://schemas.microsoft.com/office/powerpoint/2010/main" val="4004408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Presenter notes:</a:t>
            </a:r>
          </a:p>
          <a:p>
            <a:endParaRPr lang="en-GB" sz="1200" b="0" i="0" u="none" strike="noStrike" kern="1200" baseline="0" dirty="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pPr marL="0" marR="0" lvl="0" indent="0" algn="l" defTabSz="914347" rtl="0" eaLnBrk="1" fontAlgn="auto" latinLnBrk="0" hangingPunct="1">
              <a:lnSpc>
                <a:spcPct val="100000"/>
              </a:lnSpc>
              <a:spcBef>
                <a:spcPts val="0"/>
              </a:spcBef>
              <a:spcAft>
                <a:spcPts val="0"/>
              </a:spcAft>
              <a:buClrTx/>
              <a:buSzTx/>
              <a:buFontTx/>
              <a:buNone/>
              <a:tabLst/>
              <a:defRPr/>
            </a:pPr>
            <a:r>
              <a:rPr lang="en-GB" dirty="0" smtClean="0"/>
              <a:t>As</a:t>
            </a:r>
            <a:r>
              <a:rPr lang="en-GB" baseline="0" dirty="0" smtClean="0"/>
              <a:t> a group, complete the Do and Don’ts on the next slide.</a:t>
            </a:r>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dirty="0"/>
          </a:p>
        </p:txBody>
      </p:sp>
    </p:spTree>
    <p:extLst>
      <p:ext uri="{BB962C8B-B14F-4D97-AF65-F5344CB8AC3E}">
        <p14:creationId xmlns:p14="http://schemas.microsoft.com/office/powerpoint/2010/main" val="2689306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5894fd176c_22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5894fd176c_22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Review why this email is fake as showcased on the slide. </a:t>
            </a:r>
            <a:endParaRPr dirty="0"/>
          </a:p>
        </p:txBody>
      </p:sp>
    </p:spTree>
    <p:extLst>
      <p:ext uri="{BB962C8B-B14F-4D97-AF65-F5344CB8AC3E}">
        <p14:creationId xmlns:p14="http://schemas.microsoft.com/office/powerpoint/2010/main" val="473621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894fd176c_22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894fd176c_22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Review the following email with the class. Have them put up a sign “Real” vs “Fake” based on if they should trust this is a true email.  </a:t>
            </a:r>
            <a:endParaRPr dirty="0"/>
          </a:p>
        </p:txBody>
      </p:sp>
    </p:spTree>
    <p:extLst>
      <p:ext uri="{BB962C8B-B14F-4D97-AF65-F5344CB8AC3E}">
        <p14:creationId xmlns:p14="http://schemas.microsoft.com/office/powerpoint/2010/main" val="2863546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5894fd176c_22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5894fd176c_22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This email is fake! (details on next slide)</a:t>
            </a:r>
            <a:endParaRPr dirty="0"/>
          </a:p>
        </p:txBody>
      </p:sp>
    </p:spTree>
    <p:extLst>
      <p:ext uri="{BB962C8B-B14F-4D97-AF65-F5344CB8AC3E}">
        <p14:creationId xmlns:p14="http://schemas.microsoft.com/office/powerpoint/2010/main" val="4271130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894fd176c_22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894fd176c_22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Review why this email is fake as showcased on the slide. </a:t>
            </a:r>
            <a:endParaRPr dirty="0"/>
          </a:p>
        </p:txBody>
      </p:sp>
    </p:spTree>
    <p:extLst>
      <p:ext uri="{BB962C8B-B14F-4D97-AF65-F5344CB8AC3E}">
        <p14:creationId xmlns:p14="http://schemas.microsoft.com/office/powerpoint/2010/main" val="4286224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c56ee15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c56ee15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Review the following URL with the class. Have them put up a sign “Real” vs “Fake” based on if they should trust this is a true site.  </a:t>
            </a:r>
            <a:endParaRPr dirty="0"/>
          </a:p>
        </p:txBody>
      </p:sp>
    </p:spTree>
    <p:extLst>
      <p:ext uri="{BB962C8B-B14F-4D97-AF65-F5344CB8AC3E}">
        <p14:creationId xmlns:p14="http://schemas.microsoft.com/office/powerpoint/2010/main" val="978571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c56ee15d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c56ee15d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This email is fake! (details on next slide)</a:t>
            </a:r>
            <a:endParaRPr dirty="0"/>
          </a:p>
        </p:txBody>
      </p:sp>
    </p:spTree>
    <p:extLst>
      <p:ext uri="{BB962C8B-B14F-4D97-AF65-F5344CB8AC3E}">
        <p14:creationId xmlns:p14="http://schemas.microsoft.com/office/powerpoint/2010/main" val="688509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c56ee15d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5c56ee15d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Review why this site is fake as showcased on the slide. </a:t>
            </a:r>
            <a:endParaRPr lang="en" dirty="0" smtClean="0">
              <a:solidFill>
                <a:schemeClr val="dk1"/>
              </a:solidFill>
            </a:endParaRPr>
          </a:p>
          <a:p>
            <a:pPr marL="0" lvl="0" indent="0" algn="l" rtl="0">
              <a:spcBef>
                <a:spcPts val="0"/>
              </a:spcBef>
              <a:spcAft>
                <a:spcPts val="0"/>
              </a:spcAft>
              <a:buClr>
                <a:schemeClr val="dk1"/>
              </a:buClr>
              <a:buSzPts val="1100"/>
              <a:buFont typeface="Arial"/>
              <a:buNone/>
            </a:pPr>
            <a:endParaRPr lang="en" dirty="0" smtClean="0">
              <a:solidFill>
                <a:schemeClr val="dk1"/>
              </a:solidFill>
            </a:endParaRPr>
          </a:p>
          <a:p>
            <a:pPr marL="0" lvl="0" indent="0" algn="l" rtl="0">
              <a:spcBef>
                <a:spcPts val="0"/>
              </a:spcBef>
              <a:spcAft>
                <a:spcPts val="0"/>
              </a:spcAft>
              <a:buClr>
                <a:schemeClr val="dk1"/>
              </a:buClr>
              <a:buSzPts val="1100"/>
              <a:buFont typeface="Arial"/>
              <a:buNone/>
            </a:pPr>
            <a:r>
              <a:rPr lang="en" dirty="0" smtClean="0">
                <a:solidFill>
                  <a:schemeClr val="dk1"/>
                </a:solidFill>
              </a:rPr>
              <a:t>Correct URL: </a:t>
            </a:r>
          </a:p>
          <a:p>
            <a:pPr marL="0" lvl="0" indent="0" algn="l" rtl="0">
              <a:spcBef>
                <a:spcPts val="0"/>
              </a:spcBef>
              <a:spcAft>
                <a:spcPts val="0"/>
              </a:spcAft>
              <a:buClr>
                <a:schemeClr val="dk1"/>
              </a:buClr>
              <a:buSzPts val="1100"/>
              <a:buFont typeface="Arial"/>
              <a:buNone/>
            </a:pPr>
            <a:endParaRPr lang="en" dirty="0" smtClean="0">
              <a:solidFill>
                <a:schemeClr val="dk1"/>
              </a:solidFill>
            </a:endParaRPr>
          </a:p>
          <a:p>
            <a:pPr marL="0" lvl="0" indent="0" algn="l" rtl="0">
              <a:spcBef>
                <a:spcPts val="0"/>
              </a:spcBef>
              <a:spcAft>
                <a:spcPts val="0"/>
              </a:spcAft>
              <a:buClr>
                <a:schemeClr val="dk1"/>
              </a:buClr>
              <a:buSzPts val="1100"/>
              <a:buFont typeface="Arial"/>
              <a:buNone/>
            </a:pPr>
            <a:r>
              <a:rPr lang="en" dirty="0" smtClean="0">
                <a:solidFill>
                  <a:schemeClr val="dk1"/>
                </a:solidFill>
              </a:rPr>
              <a:t>Masthead: Notice</a:t>
            </a:r>
            <a:r>
              <a:rPr lang="en" baseline="0" dirty="0" smtClean="0">
                <a:solidFill>
                  <a:schemeClr val="dk1"/>
                </a:solidFill>
              </a:rPr>
              <a:t> how a 1 is used instread of an ‘</a:t>
            </a:r>
            <a:r>
              <a:rPr lang="en-AU" baseline="0" dirty="0" err="1" smtClean="0">
                <a:solidFill>
                  <a:schemeClr val="dk1"/>
                </a:solidFill>
              </a:rPr>
              <a:t>i</a:t>
            </a:r>
            <a:r>
              <a:rPr lang="en-AU" baseline="0" dirty="0" smtClean="0">
                <a:solidFill>
                  <a:schemeClr val="dk1"/>
                </a:solidFill>
              </a:rPr>
              <a:t>’. </a:t>
            </a:r>
            <a:endParaRPr dirty="0"/>
          </a:p>
        </p:txBody>
      </p:sp>
    </p:spTree>
    <p:extLst>
      <p:ext uri="{BB962C8B-B14F-4D97-AF65-F5344CB8AC3E}">
        <p14:creationId xmlns:p14="http://schemas.microsoft.com/office/powerpoint/2010/main" val="1858097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c56ee15d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5c56ee15d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Review the following URL with the class. Have them put up a sign “Real” vs “Fake” based on if they should trust this is a true site.  </a:t>
            </a:r>
            <a:endParaRPr dirty="0"/>
          </a:p>
        </p:txBody>
      </p:sp>
    </p:spTree>
    <p:extLst>
      <p:ext uri="{BB962C8B-B14F-4D97-AF65-F5344CB8AC3E}">
        <p14:creationId xmlns:p14="http://schemas.microsoft.com/office/powerpoint/2010/main" val="8737646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5c56ee15d7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5c56ee15d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This </a:t>
            </a:r>
            <a:r>
              <a:rPr lang="en" dirty="0" smtClean="0">
                <a:solidFill>
                  <a:schemeClr val="dk1"/>
                </a:solidFill>
              </a:rPr>
              <a:t>website </a:t>
            </a:r>
            <a:r>
              <a:rPr lang="en" dirty="0">
                <a:solidFill>
                  <a:schemeClr val="dk1"/>
                </a:solidFill>
              </a:rPr>
              <a:t>is fake! (details on next slide)</a:t>
            </a:r>
            <a:endParaRPr dirty="0"/>
          </a:p>
        </p:txBody>
      </p:sp>
    </p:spTree>
    <p:extLst>
      <p:ext uri="{BB962C8B-B14F-4D97-AF65-F5344CB8AC3E}">
        <p14:creationId xmlns:p14="http://schemas.microsoft.com/office/powerpoint/2010/main" val="163026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5c56ee15d7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5c56ee15d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smtClean="0">
                <a:solidFill>
                  <a:schemeClr val="dk1"/>
                </a:solidFill>
              </a:rPr>
              <a:t>Instructions</a:t>
            </a:r>
            <a:r>
              <a:rPr lang="en" b="1" dirty="0">
                <a:solidFill>
                  <a:schemeClr val="dk1"/>
                </a:solidFill>
              </a:rPr>
              <a:t>: </a:t>
            </a:r>
            <a:r>
              <a:rPr lang="en" dirty="0">
                <a:solidFill>
                  <a:schemeClr val="dk1"/>
                </a:solidFill>
              </a:rPr>
              <a:t>Review why this site is fake as showcased on the slide. </a:t>
            </a:r>
            <a:r>
              <a:rPr lang="en" dirty="0" smtClean="0">
                <a:solidFill>
                  <a:schemeClr val="dk1"/>
                </a:solidFill>
              </a:rPr>
              <a:t>Sometimes fake sites look almost</a:t>
            </a:r>
            <a:r>
              <a:rPr lang="en" baseline="0" dirty="0" smtClean="0">
                <a:solidFill>
                  <a:schemeClr val="dk1"/>
                </a:solidFill>
              </a:rPr>
              <a:t> exactly like the real thing! The URL looks credible, but it is not the real one (ATO.gov.au)</a:t>
            </a:r>
          </a:p>
          <a:p>
            <a:pPr marL="0" lvl="0" indent="0" algn="l" rtl="0">
              <a:spcBef>
                <a:spcPts val="0"/>
              </a:spcBef>
              <a:spcAft>
                <a:spcPts val="0"/>
              </a:spcAft>
              <a:buClr>
                <a:schemeClr val="dk1"/>
              </a:buClr>
              <a:buSzPts val="1100"/>
              <a:buFont typeface="Arial"/>
              <a:buNone/>
            </a:pPr>
            <a:endParaRPr lang="en" baseline="0" dirty="0" smtClean="0">
              <a:solidFill>
                <a:schemeClr val="dk1"/>
              </a:solidFill>
            </a:endParaRPr>
          </a:p>
          <a:p>
            <a:pPr marL="0" lvl="0" indent="0" algn="l" rtl="0">
              <a:spcBef>
                <a:spcPts val="0"/>
              </a:spcBef>
              <a:spcAft>
                <a:spcPts val="0"/>
              </a:spcAft>
              <a:buClr>
                <a:schemeClr val="dk1"/>
              </a:buClr>
              <a:buSzPts val="1100"/>
              <a:buFont typeface="Arial"/>
              <a:buNone/>
            </a:pPr>
            <a:r>
              <a:rPr lang="en" baseline="0" dirty="0" smtClean="0">
                <a:solidFill>
                  <a:schemeClr val="dk1"/>
                </a:solidFill>
              </a:rPr>
              <a:t>Real URL: </a:t>
            </a:r>
            <a:r>
              <a:rPr lang="en-AU" dirty="0" smtClean="0">
                <a:hlinkClick r:id="rId3"/>
              </a:rPr>
              <a:t>https://www.ato.gov.au/</a:t>
            </a:r>
            <a:endParaRPr lang="en-AU" dirty="0" smtClean="0"/>
          </a:p>
          <a:p>
            <a:pPr marL="0" lvl="0" indent="0" algn="l" rtl="0">
              <a:spcBef>
                <a:spcPts val="0"/>
              </a:spcBef>
              <a:spcAft>
                <a:spcPts val="0"/>
              </a:spcAft>
              <a:buClr>
                <a:schemeClr val="dk1"/>
              </a:buClr>
              <a:buSzPts val="1100"/>
              <a:buFont typeface="Arial"/>
              <a:buNone/>
            </a:pPr>
            <a:endParaRPr lang="en-AU" dirty="0" smtClean="0"/>
          </a:p>
          <a:p>
            <a:pPr marL="0" lvl="0" indent="0" algn="l" rtl="0">
              <a:spcBef>
                <a:spcPts val="0"/>
              </a:spcBef>
              <a:spcAft>
                <a:spcPts val="0"/>
              </a:spcAft>
              <a:buClr>
                <a:schemeClr val="dk1"/>
              </a:buClr>
              <a:buSzPts val="1100"/>
              <a:buFont typeface="Arial"/>
              <a:buNone/>
            </a:pPr>
            <a:r>
              <a:rPr lang="en-AU" dirty="0" smtClean="0"/>
              <a:t>URL errors: .go, </a:t>
            </a:r>
            <a:r>
              <a:rPr lang="en-AU" dirty="0" err="1" smtClean="0"/>
              <a:t>austaxoffice</a:t>
            </a:r>
            <a:endParaRPr lang="en-AU" dirty="0" smtClean="0"/>
          </a:p>
          <a:p>
            <a:pPr marL="0" lvl="0" indent="0" algn="l" rtl="0">
              <a:spcBef>
                <a:spcPts val="0"/>
              </a:spcBef>
              <a:spcAft>
                <a:spcPts val="0"/>
              </a:spcAft>
              <a:buClr>
                <a:schemeClr val="dk1"/>
              </a:buClr>
              <a:buSzPts val="1100"/>
              <a:buFont typeface="Arial"/>
              <a:buNone/>
            </a:pPr>
            <a:endParaRPr lang="en-AU" baseline="0" dirty="0" smtClean="0">
              <a:solidFill>
                <a:schemeClr val="dk1"/>
              </a:solidFill>
            </a:endParaRPr>
          </a:p>
          <a:p>
            <a:pPr marL="0" lvl="0" indent="0" algn="l" rtl="0">
              <a:spcBef>
                <a:spcPts val="0"/>
              </a:spcBef>
              <a:spcAft>
                <a:spcPts val="0"/>
              </a:spcAft>
              <a:buClr>
                <a:schemeClr val="dk1"/>
              </a:buClr>
              <a:buSzPts val="1100"/>
              <a:buFont typeface="Arial"/>
              <a:buNone/>
            </a:pPr>
            <a:r>
              <a:rPr lang="en-AU" baseline="0" dirty="0" smtClean="0">
                <a:solidFill>
                  <a:schemeClr val="dk1"/>
                </a:solidFill>
              </a:rPr>
              <a:t>The fake one is also missing the security padlock which identifies a secure connection.</a:t>
            </a:r>
            <a:endParaRPr lang="en" baseline="0" dirty="0" smtClean="0">
              <a:solidFill>
                <a:schemeClr val="dk1"/>
              </a:solidFill>
            </a:endParaRPr>
          </a:p>
        </p:txBody>
      </p:sp>
    </p:spTree>
    <p:extLst>
      <p:ext uri="{BB962C8B-B14F-4D97-AF65-F5344CB8AC3E}">
        <p14:creationId xmlns:p14="http://schemas.microsoft.com/office/powerpoint/2010/main" val="3724778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i="0" u="none" strike="noStrike" kern="1200" baseline="0" dirty="0" smtClean="0">
                <a:solidFill>
                  <a:schemeClr val="tx1"/>
                </a:solidFill>
                <a:latin typeface="+mn-lt"/>
                <a:ea typeface="+mn-ea"/>
                <a:cs typeface="+mn-cs"/>
              </a:rPr>
              <a:t>Presenter notes:</a:t>
            </a:r>
          </a:p>
          <a:p>
            <a:pPr marL="0" indent="0">
              <a:buNone/>
            </a:pPr>
            <a:endParaRPr lang="en-GB" sz="1200" b="1" i="0" u="none" strike="noStrike" kern="1200" baseline="0" dirty="0" smtClean="0">
              <a:solidFill>
                <a:schemeClr val="tx1"/>
              </a:solidFill>
              <a:latin typeface="+mn-lt"/>
              <a:ea typeface="+mn-ea"/>
              <a:cs typeface="+mn-cs"/>
            </a:endParaRPr>
          </a:p>
          <a:p>
            <a:pPr marL="0" indent="0">
              <a:buNone/>
            </a:pPr>
            <a:r>
              <a:rPr lang="en-GB" sz="1200" b="0" i="0" u="none" strike="noStrike" kern="1200" baseline="0" dirty="0" smtClean="0">
                <a:solidFill>
                  <a:schemeClr val="tx1"/>
                </a:solidFill>
                <a:latin typeface="+mn-lt"/>
                <a:ea typeface="+mn-ea"/>
                <a:cs typeface="+mn-cs"/>
              </a:rPr>
              <a:t>Review the do’s and don’ts. Elaborate if necessary on each on. A reason is provided below. You may wish to ask the group </a:t>
            </a:r>
            <a:r>
              <a:rPr lang="en-GB" sz="1200" b="1" i="0" u="none" strike="noStrike" kern="1200" baseline="0" dirty="0" smtClean="0">
                <a:solidFill>
                  <a:schemeClr val="tx1"/>
                </a:solidFill>
                <a:latin typeface="+mn-lt"/>
                <a:ea typeface="+mn-ea"/>
                <a:cs typeface="+mn-cs"/>
              </a:rPr>
              <a:t>‘Why’ </a:t>
            </a:r>
            <a:r>
              <a:rPr lang="en-GB" sz="1200" b="0" i="0" u="none" strike="noStrike" kern="1200" baseline="0" dirty="0" smtClean="0">
                <a:solidFill>
                  <a:schemeClr val="tx1"/>
                </a:solidFill>
                <a:latin typeface="+mn-lt"/>
                <a:ea typeface="+mn-ea"/>
                <a:cs typeface="+mn-cs"/>
              </a:rPr>
              <a:t>or the reason for each do and don’t.</a:t>
            </a:r>
            <a:endParaRPr lang="en-GB" sz="1200" b="1" i="0" u="none" strike="noStrike" kern="1200" baseline="0" dirty="0" smtClean="0">
              <a:solidFill>
                <a:schemeClr val="tx1"/>
              </a:solidFill>
              <a:latin typeface="+mn-lt"/>
              <a:ea typeface="+mn-ea"/>
              <a:cs typeface="+mn-cs"/>
            </a:endParaRPr>
          </a:p>
          <a:p>
            <a:pPr marL="228600" indent="-228600">
              <a:buAutoNum type="arabicPeriod"/>
            </a:pPr>
            <a:endParaRPr lang="en-GB" sz="1200" b="0" i="0" u="none" strike="noStrike" kern="1200" baseline="0" dirty="0" smtClean="0">
              <a:solidFill>
                <a:schemeClr val="tx1"/>
              </a:solidFill>
              <a:latin typeface="+mn-lt"/>
              <a:ea typeface="+mn-ea"/>
              <a:cs typeface="+mn-cs"/>
            </a:endParaRPr>
          </a:p>
          <a:p>
            <a:pPr marL="228600" indent="-228600">
              <a:buAutoNum type="arabicPeriod"/>
            </a:pPr>
            <a:r>
              <a:rPr lang="en-GB" sz="1200" b="0" i="0" u="none" strike="noStrike" kern="1200" baseline="0" dirty="0" smtClean="0">
                <a:solidFill>
                  <a:schemeClr val="tx1"/>
                </a:solidFill>
                <a:latin typeface="+mn-lt"/>
                <a:ea typeface="+mn-ea"/>
                <a:cs typeface="+mn-cs"/>
              </a:rPr>
              <a:t>The general rule is: the longer the password, the harder it is for a computer to crack.</a:t>
            </a:r>
          </a:p>
          <a:p>
            <a:pPr marL="228600" indent="-228600">
              <a:buAutoNum type="arabicPeriod"/>
            </a:pPr>
            <a:r>
              <a:rPr lang="en-GB" sz="1200" b="0" i="0" u="none" strike="noStrike" kern="1200" baseline="0" dirty="0" smtClean="0">
                <a:solidFill>
                  <a:schemeClr val="tx1"/>
                </a:solidFill>
                <a:latin typeface="+mn-lt"/>
                <a:ea typeface="+mn-ea"/>
                <a:cs typeface="+mn-cs"/>
              </a:rPr>
              <a:t>Complete single words like: Piano, password, happy </a:t>
            </a:r>
            <a:r>
              <a:rPr lang="en-GB" sz="1200" b="0" i="0" u="none" strike="noStrike" kern="1200" baseline="0" dirty="0" err="1" smtClean="0">
                <a:solidFill>
                  <a:schemeClr val="tx1"/>
                </a:solidFill>
                <a:latin typeface="+mn-lt"/>
                <a:ea typeface="+mn-ea"/>
                <a:cs typeface="+mn-cs"/>
              </a:rPr>
              <a:t>etc</a:t>
            </a:r>
            <a:r>
              <a:rPr lang="en-GB" sz="1200" b="0" i="0" u="none" strike="noStrike" kern="1200" baseline="0" dirty="0" smtClean="0">
                <a:solidFill>
                  <a:schemeClr val="tx1"/>
                </a:solidFill>
                <a:latin typeface="+mn-lt"/>
                <a:ea typeface="+mn-ea"/>
                <a:cs typeface="+mn-cs"/>
              </a:rPr>
              <a:t> are very easy for computers to crack. </a:t>
            </a:r>
          </a:p>
          <a:p>
            <a:pPr marL="228600" indent="-228600">
              <a:buAutoNum type="arabicPeriod"/>
            </a:pPr>
            <a:r>
              <a:rPr lang="en-GB" sz="1200" b="0" i="0" u="none" strike="noStrike" kern="1200" baseline="0" dirty="0" smtClean="0">
                <a:solidFill>
                  <a:schemeClr val="tx1"/>
                </a:solidFill>
                <a:latin typeface="+mn-lt"/>
                <a:ea typeface="+mn-ea"/>
                <a:cs typeface="+mn-cs"/>
              </a:rPr>
              <a:t>Adding complexity to your password by using symbols makes it much stronger</a:t>
            </a:r>
          </a:p>
          <a:p>
            <a:pPr marL="228600" indent="-228600">
              <a:buAutoNum type="arabicPeriod"/>
            </a:pPr>
            <a:r>
              <a:rPr lang="en-GB" sz="1200" b="0" i="0" u="none" strike="noStrike" kern="1200" baseline="0" dirty="0" smtClean="0">
                <a:solidFill>
                  <a:schemeClr val="tx1"/>
                </a:solidFill>
                <a:latin typeface="+mn-lt"/>
                <a:ea typeface="+mn-ea"/>
                <a:cs typeface="+mn-cs"/>
              </a:rPr>
              <a:t>You should change your password regularly.</a:t>
            </a:r>
          </a:p>
          <a:p>
            <a:pPr marL="228600" indent="-228600">
              <a:buAutoNum type="arabicPeriod"/>
            </a:pPr>
            <a:r>
              <a:rPr lang="en-GB" sz="1200" b="0" i="0" u="none" strike="noStrike" kern="1200" baseline="0" dirty="0" smtClean="0">
                <a:solidFill>
                  <a:schemeClr val="tx1"/>
                </a:solidFill>
                <a:latin typeface="+mn-lt"/>
                <a:ea typeface="+mn-ea"/>
                <a:cs typeface="+mn-cs"/>
              </a:rPr>
              <a:t>Never put </a:t>
            </a:r>
            <a:r>
              <a:rPr lang="en-GB" sz="1200" b="0" i="0" u="none" strike="noStrike" kern="1200" baseline="0" dirty="0" err="1" smtClean="0">
                <a:solidFill>
                  <a:schemeClr val="tx1"/>
                </a:solidFill>
                <a:latin typeface="+mn-lt"/>
                <a:ea typeface="+mn-ea"/>
                <a:cs typeface="+mn-cs"/>
              </a:rPr>
              <a:t>privte</a:t>
            </a:r>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indentity</a:t>
            </a:r>
            <a:r>
              <a:rPr lang="en-GB" sz="1200" b="0" i="0" u="none" strike="noStrike" kern="1200" baseline="0" dirty="0" smtClean="0">
                <a:solidFill>
                  <a:schemeClr val="tx1"/>
                </a:solidFill>
                <a:latin typeface="+mn-lt"/>
                <a:ea typeface="+mn-ea"/>
                <a:cs typeface="+mn-cs"/>
              </a:rPr>
              <a:t> information in your password. Sometimes this information is used to verify accounts.</a:t>
            </a:r>
          </a:p>
          <a:p>
            <a:pPr marL="228600" indent="-228600">
              <a:buAutoNum type="arabicPeriod"/>
            </a:pPr>
            <a:r>
              <a:rPr lang="en-GB" sz="1200" b="0" i="0" u="none" strike="noStrike" kern="1200" baseline="0" dirty="0" smtClean="0">
                <a:solidFill>
                  <a:schemeClr val="tx1"/>
                </a:solidFill>
                <a:latin typeface="+mn-lt"/>
                <a:ea typeface="+mn-ea"/>
                <a:cs typeface="+mn-cs"/>
              </a:rPr>
              <a:t>Never use your phone number. Increasingly phone numbers are used as a recovery option.</a:t>
            </a:r>
          </a:p>
          <a:p>
            <a:pPr marL="228600" indent="-228600">
              <a:buAutoNum type="arabicPeriod"/>
            </a:pPr>
            <a:r>
              <a:rPr lang="en-GB" sz="1200" b="0" i="0" u="none" strike="noStrike" kern="1200" baseline="0" dirty="0" err="1" smtClean="0">
                <a:solidFill>
                  <a:schemeClr val="tx1"/>
                </a:solidFill>
                <a:latin typeface="+mn-lt"/>
                <a:ea typeface="+mn-ea"/>
                <a:cs typeface="+mn-cs"/>
              </a:rPr>
              <a:t>Etc</a:t>
            </a:r>
            <a:endParaRPr lang="en-GB" sz="1200" b="0" i="0" u="none" strike="noStrike" kern="1200" baseline="0" dirty="0" smtClean="0">
              <a:solidFill>
                <a:schemeClr val="tx1"/>
              </a:solidFill>
              <a:latin typeface="+mn-lt"/>
              <a:ea typeface="+mn-ea"/>
              <a:cs typeface="+mn-cs"/>
            </a:endParaRPr>
          </a:p>
          <a:p>
            <a:pPr marL="228600" indent="-228600">
              <a:buAutoNum type="arabicPeriod"/>
            </a:pPr>
            <a:r>
              <a:rPr lang="en-GB" sz="1200" b="0" i="0" u="none" strike="noStrike" kern="1200" baseline="0" dirty="0" smtClean="0">
                <a:solidFill>
                  <a:schemeClr val="tx1"/>
                </a:solidFill>
                <a:latin typeface="+mn-lt"/>
                <a:ea typeface="+mn-ea"/>
                <a:cs typeface="+mn-cs"/>
              </a:rPr>
              <a:t>Sharing your password is a big security problem.</a:t>
            </a:r>
          </a:p>
          <a:p>
            <a:pPr marL="228600" indent="-228600">
              <a:buAutoNum type="arabicPeriod"/>
            </a:pPr>
            <a:r>
              <a:rPr lang="en-GB" sz="1200" b="0" i="0" u="none" strike="noStrike" kern="1200" baseline="0" dirty="0" smtClean="0">
                <a:solidFill>
                  <a:schemeClr val="tx1"/>
                </a:solidFill>
                <a:latin typeface="+mn-lt"/>
                <a:ea typeface="+mn-ea"/>
                <a:cs typeface="+mn-cs"/>
              </a:rPr>
              <a:t>Its important to be able to remember your password. If your keep forgetting it because you have something really hard to remember, you are more likely to create a weaker password at have your security compromised.</a:t>
            </a:r>
          </a:p>
          <a:p>
            <a:pPr marL="228600" indent="-228600">
              <a:buAutoNum type="arabicPeriod"/>
            </a:pP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dirty="0"/>
          </a:p>
        </p:txBody>
      </p:sp>
    </p:spTree>
    <p:extLst>
      <p:ext uri="{BB962C8B-B14F-4D97-AF65-F5344CB8AC3E}">
        <p14:creationId xmlns:p14="http://schemas.microsoft.com/office/powerpoint/2010/main" val="12599500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5894fd176c_22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5894fd176c_2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450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47</a:t>
            </a:fld>
            <a:endParaRPr lang="en-AU" dirty="0"/>
          </a:p>
        </p:txBody>
      </p:sp>
    </p:spTree>
    <p:extLst>
      <p:ext uri="{BB962C8B-B14F-4D97-AF65-F5344CB8AC3E}">
        <p14:creationId xmlns:p14="http://schemas.microsoft.com/office/powerpoint/2010/main" val="6123236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activity is to draw out the knowledge your students already have and reinforce positive behaviours. Pick some or use all 14 scenarios to discuss safe, responsible and respectful use of digital devices at all times. </a:t>
            </a:r>
          </a:p>
        </p:txBody>
      </p:sp>
      <p:sp>
        <p:nvSpPr>
          <p:cNvPr id="4" name="Slide Number Placeholder 3"/>
          <p:cNvSpPr>
            <a:spLocks noGrp="1"/>
          </p:cNvSpPr>
          <p:nvPr>
            <p:ph type="sldNum" sz="quarter" idx="5"/>
          </p:nvPr>
        </p:nvSpPr>
        <p:spPr/>
        <p:txBody>
          <a:bodyPr/>
          <a:lstStyle/>
          <a:p>
            <a:fld id="{D09C5488-DD16-4714-9519-7BE21BA11D4E}" type="slidenum">
              <a:rPr lang="en-AU" smtClean="0"/>
              <a:t>48</a:t>
            </a:fld>
            <a:endParaRPr lang="en-AU" dirty="0"/>
          </a:p>
        </p:txBody>
      </p:sp>
    </p:spTree>
    <p:extLst>
      <p:ext uri="{BB962C8B-B14F-4D97-AF65-F5344CB8AC3E}">
        <p14:creationId xmlns:p14="http://schemas.microsoft.com/office/powerpoint/2010/main" val="4037247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67</a:t>
            </a:fld>
            <a:endParaRPr lang="en-AU" dirty="0"/>
          </a:p>
        </p:txBody>
      </p:sp>
    </p:spTree>
    <p:extLst>
      <p:ext uri="{BB962C8B-B14F-4D97-AF65-F5344CB8AC3E}">
        <p14:creationId xmlns:p14="http://schemas.microsoft.com/office/powerpoint/2010/main" val="2893048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09C5488-DD16-4714-9519-7BE21BA11D4E}" type="slidenum">
              <a:rPr lang="en-AU" smtClean="0"/>
              <a:t>68</a:t>
            </a:fld>
            <a:endParaRPr lang="en-AU" dirty="0"/>
          </a:p>
        </p:txBody>
      </p:sp>
    </p:spTree>
    <p:extLst>
      <p:ext uri="{BB962C8B-B14F-4D97-AF65-F5344CB8AC3E}">
        <p14:creationId xmlns:p14="http://schemas.microsoft.com/office/powerpoint/2010/main" val="804739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Presenter notes:</a:t>
            </a:r>
          </a:p>
          <a:p>
            <a:endParaRPr lang="en-AU" dirty="0" smtClean="0"/>
          </a:p>
          <a:p>
            <a:r>
              <a:rPr lang="en-AU" dirty="0" smtClean="0"/>
              <a:t>You will need a colour square of paper for each corner</a:t>
            </a:r>
            <a:r>
              <a:rPr lang="en-AU" baseline="0" dirty="0" smtClean="0"/>
              <a:t> of the room. Set this up before the session.</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6</a:t>
            </a:fld>
            <a:endParaRPr lang="en-AU" dirty="0"/>
          </a:p>
        </p:txBody>
      </p:sp>
    </p:spTree>
    <p:extLst>
      <p:ext uri="{BB962C8B-B14F-4D97-AF65-F5344CB8AC3E}">
        <p14:creationId xmlns:p14="http://schemas.microsoft.com/office/powerpoint/2010/main" val="4242206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Presenter</a:t>
            </a:r>
            <a:r>
              <a:rPr lang="en-AU" b="1" baseline="0" dirty="0" smtClean="0"/>
              <a:t> notes:</a:t>
            </a:r>
          </a:p>
          <a:p>
            <a:endParaRPr lang="en-AU" b="1" baseline="0" dirty="0" smtClean="0"/>
          </a:p>
          <a:p>
            <a:r>
              <a:rPr lang="en-AU" b="0" baseline="0" dirty="0" smtClean="0"/>
              <a:t>Ask the group to move to the password that they believe is the hardest to crack.</a:t>
            </a:r>
          </a:p>
          <a:p>
            <a:endParaRPr lang="en-AU" b="0" baseline="0" dirty="0" smtClean="0"/>
          </a:p>
          <a:p>
            <a:r>
              <a:rPr lang="en-AU" b="0" baseline="0" dirty="0" smtClean="0"/>
              <a:t>This activity is known as North, South, East, West.</a:t>
            </a:r>
          </a:p>
          <a:p>
            <a:endParaRPr lang="en-AU" b="1" baseline="0" dirty="0" smtClean="0"/>
          </a:p>
          <a:p>
            <a:r>
              <a:rPr lang="en-AU" b="1" baseline="0" dirty="0" smtClean="0"/>
              <a:t>Hint:</a:t>
            </a:r>
          </a:p>
          <a:p>
            <a:endParaRPr lang="en-AU" b="1" baseline="0" dirty="0" smtClean="0"/>
          </a:p>
          <a:p>
            <a:r>
              <a:rPr lang="en-AU" sz="1200" kern="1200" dirty="0" smtClean="0">
                <a:solidFill>
                  <a:schemeClr val="tx1"/>
                </a:solidFill>
                <a:effectLst/>
                <a:latin typeface="+mn-lt"/>
                <a:ea typeface="+mn-ea"/>
                <a:cs typeface="+mn-cs"/>
              </a:rPr>
              <a:t>The password that is hardest for a computer to crack:</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Uses a combination of capitals, lowercase, numbers and special characters.</a:t>
            </a:r>
          </a:p>
          <a:p>
            <a:pPr marL="171450" lvl="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tr0uBl3&amp;me!</a:t>
            </a:r>
          </a:p>
          <a:p>
            <a:endParaRPr lang="en-AU" b="1" baseline="0" dirty="0" smtClean="0"/>
          </a:p>
          <a:p>
            <a:endParaRPr lang="en-AU" b="1" dirty="0"/>
          </a:p>
        </p:txBody>
      </p:sp>
      <p:sp>
        <p:nvSpPr>
          <p:cNvPr id="4" name="Slide Number Placeholder 3"/>
          <p:cNvSpPr>
            <a:spLocks noGrp="1"/>
          </p:cNvSpPr>
          <p:nvPr>
            <p:ph type="sldNum" sz="quarter" idx="10"/>
          </p:nvPr>
        </p:nvSpPr>
        <p:spPr/>
        <p:txBody>
          <a:bodyPr/>
          <a:lstStyle/>
          <a:p>
            <a:fld id="{D09C5488-DD16-4714-9519-7BE21BA11D4E}" type="slidenum">
              <a:rPr lang="en-AU" smtClean="0"/>
              <a:t>7</a:t>
            </a:fld>
            <a:endParaRPr lang="en-AU" dirty="0"/>
          </a:p>
        </p:txBody>
      </p:sp>
    </p:spTree>
    <p:extLst>
      <p:ext uri="{BB962C8B-B14F-4D97-AF65-F5344CB8AC3E}">
        <p14:creationId xmlns:p14="http://schemas.microsoft.com/office/powerpoint/2010/main" val="123865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b="1" dirty="0" smtClean="0"/>
              <a:t>Presenter</a:t>
            </a:r>
            <a:r>
              <a:rPr lang="en-AU" b="1" baseline="0" dirty="0" smtClean="0"/>
              <a:t> notes:</a:t>
            </a:r>
            <a:endParaRPr lang="en-AU" b="1" dirty="0" smtClean="0"/>
          </a:p>
          <a:p>
            <a:endParaRPr lang="en-AU" dirty="0" smtClean="0"/>
          </a:p>
          <a:p>
            <a:r>
              <a:rPr lang="en-AU" dirty="0" smtClean="0"/>
              <a:t>Reasons:</a:t>
            </a:r>
          </a:p>
          <a:p>
            <a:endParaRPr lang="en-AU" dirty="0" smtClean="0"/>
          </a:p>
          <a:p>
            <a:r>
              <a:rPr lang="en-AU" dirty="0" smtClean="0"/>
              <a:t>Ask the group what the problem with the eliminated password is.</a:t>
            </a:r>
          </a:p>
          <a:p>
            <a:endParaRPr lang="en-AU" dirty="0" smtClean="0"/>
          </a:p>
          <a:p>
            <a:r>
              <a:rPr lang="en-AU" b="1" dirty="0" smtClean="0"/>
              <a:t>Hints:</a:t>
            </a:r>
          </a:p>
          <a:p>
            <a:r>
              <a:rPr lang="en-AU" sz="1200" kern="1200" dirty="0" smtClean="0">
                <a:solidFill>
                  <a:schemeClr val="tx1"/>
                </a:solidFill>
                <a:effectLst/>
                <a:latin typeface="+mn-lt"/>
                <a:ea typeface="+mn-ea"/>
                <a:cs typeface="+mn-cs"/>
              </a:rPr>
              <a:t>The password that is hardest for a computer to crack:</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Is not a common password with substituted letters.</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8</a:t>
            </a:fld>
            <a:endParaRPr lang="en-AU" dirty="0"/>
          </a:p>
        </p:txBody>
      </p:sp>
    </p:spTree>
    <p:extLst>
      <p:ext uri="{BB962C8B-B14F-4D97-AF65-F5344CB8AC3E}">
        <p14:creationId xmlns:p14="http://schemas.microsoft.com/office/powerpoint/2010/main" val="1196249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b="1" dirty="0" smtClean="0"/>
              <a:t>Presenter</a:t>
            </a:r>
            <a:r>
              <a:rPr lang="en-AU" b="1" baseline="0" dirty="0" smtClean="0"/>
              <a:t> notes:</a:t>
            </a:r>
            <a:endParaRPr lang="en-AU" b="1" dirty="0" smtClean="0"/>
          </a:p>
          <a:p>
            <a:endParaRPr lang="en-AU" dirty="0" smtClean="0"/>
          </a:p>
          <a:p>
            <a:endParaRPr lang="en-AU" dirty="0" smtClean="0"/>
          </a:p>
          <a:p>
            <a:r>
              <a:rPr lang="en-AU" b="1" dirty="0" smtClean="0"/>
              <a:t>Reasons:</a:t>
            </a:r>
          </a:p>
          <a:p>
            <a:endParaRPr lang="en-AU" dirty="0" smtClean="0"/>
          </a:p>
          <a:p>
            <a:r>
              <a:rPr lang="en-AU" dirty="0" smtClean="0"/>
              <a:t>Ask the group what the problem with the eliminated password is.</a:t>
            </a:r>
          </a:p>
          <a:p>
            <a:endParaRPr lang="en-AU" dirty="0" smtClean="0"/>
          </a:p>
          <a:p>
            <a:r>
              <a:rPr lang="en-AU" b="1" dirty="0" smtClean="0"/>
              <a:t>Next</a:t>
            </a:r>
            <a:r>
              <a:rPr lang="en-AU" b="1" baseline="0" dirty="0" smtClean="0"/>
              <a:t> hint:</a:t>
            </a:r>
          </a:p>
          <a:p>
            <a:endParaRPr lang="en-AU" baseline="0" dirty="0" smtClean="0"/>
          </a:p>
          <a:p>
            <a:r>
              <a:rPr lang="en-AU" baseline="0" dirty="0" smtClean="0"/>
              <a:t>Before giving the hints 3 &amp; 4, ask students to move to what they now think is the answer. </a:t>
            </a:r>
          </a:p>
          <a:p>
            <a:endParaRPr lang="en-AU" baseline="0" dirty="0" smtClean="0"/>
          </a:p>
          <a:p>
            <a:r>
              <a:rPr lang="en-AU" baseline="0" dirty="0" smtClean="0"/>
              <a:t>Once students have moved or remained, read the hints in order from 1-4 and ask if anyone would like to move based on the hint</a:t>
            </a:r>
            <a:endParaRPr lang="en-AU" dirty="0" smtClean="0"/>
          </a:p>
          <a:p>
            <a:r>
              <a:rPr lang="en-AU" b="1" dirty="0" smtClean="0"/>
              <a:t>Hints:</a:t>
            </a:r>
          </a:p>
          <a:p>
            <a:r>
              <a:rPr lang="en-AU" sz="1200" kern="1200" dirty="0" smtClean="0">
                <a:solidFill>
                  <a:schemeClr val="tx1"/>
                </a:solidFill>
                <a:effectLst/>
                <a:latin typeface="+mn-lt"/>
                <a:ea typeface="+mn-ea"/>
                <a:cs typeface="+mn-cs"/>
              </a:rPr>
              <a:t>The password that is hardest for a computer to crack:</a:t>
            </a:r>
          </a:p>
          <a:p>
            <a:pPr marL="228600" lvl="0" indent="-228600">
              <a:buFont typeface="+mj-lt"/>
              <a:buAutoNum type="arabicPeriod"/>
            </a:pPr>
            <a:r>
              <a:rPr lang="en-AU" sz="1200" kern="1200" dirty="0" smtClean="0">
                <a:solidFill>
                  <a:schemeClr val="tx1"/>
                </a:solidFill>
                <a:effectLst/>
                <a:latin typeface="+mn-lt"/>
                <a:ea typeface="+mn-ea"/>
                <a:cs typeface="+mn-cs"/>
              </a:rPr>
              <a:t>Uses a combination of capitals, lowercase, numbers and special characters.</a:t>
            </a:r>
          </a:p>
          <a:p>
            <a:pPr marL="228600" lvl="0" indent="-228600">
              <a:buFont typeface="+mj-lt"/>
              <a:buAutoNum type="arabicPeriod"/>
            </a:pPr>
            <a:r>
              <a:rPr lang="en-AU" sz="1200" kern="1200" dirty="0" smtClean="0">
                <a:solidFill>
                  <a:schemeClr val="tx1"/>
                </a:solidFill>
                <a:effectLst/>
                <a:latin typeface="+mn-lt"/>
                <a:ea typeface="+mn-ea"/>
                <a:cs typeface="+mn-cs"/>
              </a:rPr>
              <a:t>Is not a common password with substituted letters.</a:t>
            </a:r>
          </a:p>
          <a:p>
            <a:pPr marL="228600" lvl="0" indent="-228600">
              <a:buFont typeface="+mj-lt"/>
              <a:buAutoNum type="arabicPeriod"/>
            </a:pPr>
            <a:r>
              <a:rPr lang="en-AU" sz="1200" i="1" kern="1200" dirty="0" smtClean="0">
                <a:solidFill>
                  <a:schemeClr val="tx1"/>
                </a:solidFill>
                <a:effectLst/>
                <a:latin typeface="+mn-lt"/>
                <a:ea typeface="+mn-ea"/>
                <a:cs typeface="+mn-cs"/>
              </a:rPr>
              <a:t>is easy for a person to remember, but hard for a computer to crack.</a:t>
            </a:r>
          </a:p>
          <a:p>
            <a:pPr marL="228600" lvl="0" indent="-228600">
              <a:buFont typeface="+mj-lt"/>
              <a:buAutoNum type="arabicPeriod"/>
            </a:pPr>
            <a:r>
              <a:rPr lang="en-AU" sz="1200" i="1" kern="1200" dirty="0" smtClean="0">
                <a:solidFill>
                  <a:schemeClr val="tx1"/>
                </a:solidFill>
                <a:effectLst/>
                <a:latin typeface="+mn-lt"/>
                <a:ea typeface="+mn-ea"/>
                <a:cs typeface="+mn-cs"/>
              </a:rPr>
              <a:t>Is</a:t>
            </a:r>
            <a:r>
              <a:rPr lang="en-AU" sz="1200" i="1" kern="1200" baseline="0" dirty="0" smtClean="0">
                <a:solidFill>
                  <a:schemeClr val="tx1"/>
                </a:solidFill>
                <a:effectLst/>
                <a:latin typeface="+mn-lt"/>
                <a:ea typeface="+mn-ea"/>
                <a:cs typeface="+mn-cs"/>
              </a:rPr>
              <a:t> more than 8 characters long</a:t>
            </a:r>
            <a:endParaRPr lang="en-AU" sz="1200" i="1"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9</a:t>
            </a:fld>
            <a:endParaRPr lang="en-AU" dirty="0"/>
          </a:p>
        </p:txBody>
      </p:sp>
    </p:spTree>
    <p:extLst>
      <p:ext uri="{BB962C8B-B14F-4D97-AF65-F5344CB8AC3E}">
        <p14:creationId xmlns:p14="http://schemas.microsoft.com/office/powerpoint/2010/main" val="702515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7" rtl="0" eaLnBrk="1" fontAlgn="auto" latinLnBrk="0" hangingPunct="1">
              <a:lnSpc>
                <a:spcPct val="100000"/>
              </a:lnSpc>
              <a:spcBef>
                <a:spcPts val="0"/>
              </a:spcBef>
              <a:spcAft>
                <a:spcPts val="0"/>
              </a:spcAft>
              <a:buClrTx/>
              <a:buSzTx/>
              <a:buFontTx/>
              <a:buNone/>
              <a:tabLst/>
              <a:defRPr/>
            </a:pPr>
            <a:r>
              <a:rPr lang="en-AU" b="1" dirty="0" smtClean="0"/>
              <a:t>Presenter</a:t>
            </a:r>
            <a:r>
              <a:rPr lang="en-AU" b="1" baseline="0" dirty="0" smtClean="0"/>
              <a:t> notes:</a:t>
            </a:r>
            <a:endParaRPr lang="en-AU" b="1" dirty="0" smtClean="0"/>
          </a:p>
          <a:p>
            <a:endParaRPr lang="en-AU" dirty="0" smtClean="0"/>
          </a:p>
          <a:p>
            <a:r>
              <a:rPr lang="en-AU" b="1" dirty="0" smtClean="0"/>
              <a:t>Reasons:</a:t>
            </a:r>
          </a:p>
          <a:p>
            <a:endParaRPr lang="en-AU" dirty="0" smtClean="0"/>
          </a:p>
          <a:p>
            <a:r>
              <a:rPr lang="en-AU" dirty="0" smtClean="0"/>
              <a:t>Ask the group what the problem with the eliminated password is.</a:t>
            </a:r>
          </a:p>
          <a:p>
            <a:endParaRPr lang="en-AU" dirty="0" smtClean="0"/>
          </a:p>
          <a:p>
            <a:endParaRPr lang="en-AU" dirty="0" smtClean="0"/>
          </a:p>
          <a:p>
            <a:r>
              <a:rPr lang="en-AU" b="1" dirty="0" smtClean="0"/>
              <a:t>Hints:</a:t>
            </a:r>
          </a:p>
          <a:p>
            <a:r>
              <a:rPr lang="en-AU" sz="1200" kern="1200" dirty="0" smtClean="0">
                <a:solidFill>
                  <a:schemeClr val="tx1"/>
                </a:solidFill>
                <a:effectLst/>
                <a:latin typeface="+mn-lt"/>
                <a:ea typeface="+mn-ea"/>
                <a:cs typeface="+mn-cs"/>
              </a:rPr>
              <a:t>The password that is hardest for a computer to crack:</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Uses a combination of capitals, lowercase, numbers and special characters.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Is not a common password with substituted letters.</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is easy for a person to remember, but hard for a computer to crack.</a:t>
            </a:r>
          </a:p>
          <a:p>
            <a:pPr marL="171450" lvl="0" indent="-171450">
              <a:buFont typeface="Arial" panose="020B0604020202020204" pitchFamily="34" charset="0"/>
              <a:buChar char="•"/>
            </a:pPr>
            <a:endParaRPr lang="en-AU"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AU" sz="1200" b="1" kern="1200" dirty="0" smtClean="0">
                <a:solidFill>
                  <a:schemeClr val="tx1"/>
                </a:solidFill>
                <a:effectLst/>
                <a:latin typeface="+mn-lt"/>
                <a:ea typeface="+mn-ea"/>
                <a:cs typeface="+mn-cs"/>
              </a:rPr>
              <a:t>Discussion:</a:t>
            </a:r>
          </a:p>
          <a:p>
            <a:pPr marL="0" lvl="0" indent="0">
              <a:buFont typeface="Arial" panose="020B0604020202020204" pitchFamily="34" charset="0"/>
              <a:buNone/>
            </a:pPr>
            <a:endParaRPr lang="en-AU" sz="1200" kern="1200" dirty="0" smtClean="0">
              <a:solidFill>
                <a:schemeClr val="tx1"/>
              </a:solidFill>
              <a:effectLst/>
              <a:latin typeface="+mn-lt"/>
              <a:ea typeface="+mn-ea"/>
              <a:cs typeface="+mn-cs"/>
            </a:endParaRPr>
          </a:p>
          <a:p>
            <a:pPr marL="0" marR="0" lvl="0" indent="0" algn="l" defTabSz="914347"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smtClean="0">
                <a:solidFill>
                  <a:schemeClr val="bg1"/>
                </a:solidFill>
              </a:rPr>
              <a:t>tr0uBl3&amp;me!</a:t>
            </a:r>
            <a:r>
              <a:rPr lang="en-AU" sz="1000" dirty="0" smtClean="0"/>
              <a:t> </a:t>
            </a:r>
            <a:r>
              <a:rPr lang="en-AU" sz="1200" b="1" dirty="0" smtClean="0"/>
              <a:t> – </a:t>
            </a:r>
            <a:r>
              <a:rPr lang="en-AU" sz="1200" b="0" dirty="0" smtClean="0"/>
              <a:t>this</a:t>
            </a:r>
            <a:r>
              <a:rPr lang="en-AU" sz="1200" b="0" baseline="0" dirty="0" smtClean="0"/>
              <a:t> is a strong password, not as strong as the passphrase. The problem with this password is it is hard for you to remember, and that means you are more likely to forget, and then reset it to something simple. [Also, is it a zero or a capital O]</a:t>
            </a:r>
            <a:br>
              <a:rPr lang="en-AU" sz="1200" b="0" baseline="0" dirty="0" smtClean="0"/>
            </a:br>
            <a:endParaRPr lang="en-AU" sz="1200" b="0" baseline="0" dirty="0" smtClean="0"/>
          </a:p>
          <a:p>
            <a:pPr marL="0" marR="0" lvl="0" indent="0" algn="l" defTabSz="914347"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smtClean="0"/>
              <a:t>Ilikepizza@7PM – </a:t>
            </a:r>
            <a:r>
              <a:rPr lang="en-AU" sz="1200" b="0" dirty="0" smtClean="0"/>
              <a:t>this is a strong passphrase because of the length of the passphrase. It is 14 characters long,</a:t>
            </a:r>
            <a:r>
              <a:rPr lang="en-AU" sz="1200" b="0" baseline="0" dirty="0" smtClean="0"/>
              <a:t> contains upper-case and lowercase letters, numbers and symbols. It is also much easier for you to remember.</a:t>
            </a:r>
            <a:endParaRPr lang="en-AU" sz="1200" b="1" dirty="0" smtClean="0"/>
          </a:p>
          <a:p>
            <a:pPr marL="0" marR="0" lvl="0" indent="0" algn="l" defTabSz="91434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10</a:t>
            </a:fld>
            <a:endParaRPr lang="en-AU" dirty="0"/>
          </a:p>
        </p:txBody>
      </p:sp>
    </p:spTree>
    <p:extLst>
      <p:ext uri="{BB962C8B-B14F-4D97-AF65-F5344CB8AC3E}">
        <p14:creationId xmlns:p14="http://schemas.microsoft.com/office/powerpoint/2010/main" val="2473184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931618"/>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pic>
        <p:nvPicPr>
          <p:cNvPr id="9" name="Picture 8" descr="NSW Government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Tree>
    <p:extLst>
      <p:ext uri="{BB962C8B-B14F-4D97-AF65-F5344CB8AC3E}">
        <p14:creationId xmlns:p14="http://schemas.microsoft.com/office/powerpoint/2010/main" val="2686101475"/>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
        <p:nvSpPr>
          <p:cNvPr id="4" name="Text Placeholder 3"/>
          <p:cNvSpPr>
            <a:spLocks noGrp="1"/>
          </p:cNvSpPr>
          <p:nvPr>
            <p:ph type="body" sz="quarter" idx="19"/>
          </p:nvPr>
        </p:nvSpPr>
        <p:spPr>
          <a:xfrm>
            <a:off x="337062" y="1989138"/>
            <a:ext cx="11531881" cy="40905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ext Placeholder 2078">
            <a:extLst>
              <a:ext uri="{FF2B5EF4-FFF2-40B4-BE49-F238E27FC236}">
                <a16:creationId xmlns:a16="http://schemas.microsoft.com/office/drawing/2014/main" id="{6CEE090E-CCFD-D641-BC04-E336F151C887}"/>
              </a:ext>
            </a:extLst>
          </p:cNvPr>
          <p:cNvSpPr>
            <a:spLocks noGrp="1"/>
          </p:cNvSpPr>
          <p:nvPr>
            <p:ph type="body" sz="quarter" idx="15" hasCustomPrompt="1"/>
          </p:nvPr>
        </p:nvSpPr>
        <p:spPr>
          <a:xfrm>
            <a:off x="326860" y="1266324"/>
            <a:ext cx="8754995" cy="573335"/>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15" name="Title 1">
            <a:extLst>
              <a:ext uri="{FF2B5EF4-FFF2-40B4-BE49-F238E27FC236}">
                <a16:creationId xmlns:a16="http://schemas.microsoft.com/office/drawing/2014/main" id="{230DD9A7-09FE-4E1B-A672-CED018A0372F}"/>
              </a:ext>
            </a:extLst>
          </p:cNvPr>
          <p:cNvSpPr>
            <a:spLocks noGrp="1"/>
          </p:cNvSpPr>
          <p:nvPr>
            <p:ph type="title" hasCustomPrompt="1"/>
          </p:nvPr>
        </p:nvSpPr>
        <p:spPr>
          <a:xfrm>
            <a:off x="327109" y="759531"/>
            <a:ext cx="8958934" cy="498470"/>
          </a:xfrm>
        </p:spPr>
        <p:txBody>
          <a:bodyPr>
            <a:noAutofit/>
          </a:bodyPr>
          <a:lstStyle>
            <a:lvl1pPr>
              <a:defRPr>
                <a:solidFill>
                  <a:schemeClr val="tx2"/>
                </a:solidFill>
              </a:defRPr>
            </a:lvl1pPr>
          </a:lstStyle>
          <a:p>
            <a:r>
              <a:rPr lang="en-US" dirty="0"/>
              <a:t>Agenda slide</a:t>
            </a:r>
            <a:endParaRPr lang="en-AU" dirty="0"/>
          </a:p>
        </p:txBody>
      </p:sp>
      <p:cxnSp>
        <p:nvCxnSpPr>
          <p:cNvPr id="21" name="Straight Connector 20">
            <a:extLst>
              <a:ext uri="{FF2B5EF4-FFF2-40B4-BE49-F238E27FC236}">
                <a16:creationId xmlns:a16="http://schemas.microsoft.com/office/drawing/2014/main" id="{BC913C52-0751-BC4D-A716-67C521725C4C}"/>
              </a:ext>
              <a:ext uri="{C183D7F6-B498-43B3-948B-1728B52AA6E4}">
                <adec:decorative xmlns=""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385F729-539D-F848-B304-C18B0623A65C}"/>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pic>
        <p:nvPicPr>
          <p:cNvPr id="11" name="Picture 10" descr="NSW Government Logo.&#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73627" y="6076592"/>
            <a:ext cx="540000" cy="589738"/>
          </a:xfrm>
          <a:prstGeom prst="rect">
            <a:avLst/>
          </a:prstGeom>
        </p:spPr>
      </p:pic>
    </p:spTree>
    <p:extLst>
      <p:ext uri="{BB962C8B-B14F-4D97-AF65-F5344CB8AC3E}">
        <p14:creationId xmlns:p14="http://schemas.microsoft.com/office/powerpoint/2010/main" val="2766815072"/>
      </p:ext>
    </p:extLst>
  </p:cSld>
  <p:clrMapOvr>
    <a:masterClrMapping/>
  </p:clrMapOvr>
  <p:transition>
    <p:fade/>
  </p:transition>
  <p:extLst mod="1">
    <p:ext uri="{DCECCB84-F9BA-43D5-87BE-67443E8EF086}">
      <p15:sldGuideLst xmlns:p15="http://schemas.microsoft.com/office/powerpoint/2012/main">
        <p15:guide id="1" orient="horz" pos="37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Content A">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34962" y="1989138"/>
            <a:ext cx="11485563" cy="4090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5"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1" y="1300834"/>
            <a:ext cx="11484801"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9" name="Title Placeholder 1"/>
          <p:cNvSpPr>
            <a:spLocks noGrp="1"/>
          </p:cNvSpPr>
          <p:nvPr>
            <p:ph type="title"/>
          </p:nvPr>
        </p:nvSpPr>
        <p:spPr>
          <a:xfrm>
            <a:off x="334952" y="779117"/>
            <a:ext cx="11478677"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
        <p:nvSpPr>
          <p:cNvPr id="2" name="TextBox 1">
            <a:extLst>
              <a:ext uri="{FF2B5EF4-FFF2-40B4-BE49-F238E27FC236}">
                <a16:creationId xmlns:a16="http://schemas.microsoft.com/office/drawing/2014/main" id="{E7071F07-F06E-2849-8B89-3514EDBF9E12}"/>
              </a:ext>
            </a:extLst>
          </p:cNvPr>
          <p:cNvSpPr txBox="1"/>
          <p:nvPr userDrawn="1"/>
        </p:nvSpPr>
        <p:spPr>
          <a:xfrm>
            <a:off x="11472672" y="6303264"/>
            <a:ext cx="0" cy="0"/>
          </a:xfrm>
          <a:prstGeom prst="rect">
            <a:avLst/>
          </a:prstGeom>
          <a:noFill/>
        </p:spPr>
        <p:txBody>
          <a:bodyPr wrap="none" lIns="0" tIns="0" rIns="0" bIns="0" rtlCol="0">
            <a:noAutofit/>
          </a:bodyPr>
          <a:lstStyle/>
          <a:p>
            <a:pPr algn="l"/>
            <a:endParaRPr lang="en-US" sz="1400" dirty="0" err="1"/>
          </a:p>
        </p:txBody>
      </p:sp>
      <p:sp>
        <p:nvSpPr>
          <p:cNvPr id="4" name="TextBox 3">
            <a:extLst>
              <a:ext uri="{FF2B5EF4-FFF2-40B4-BE49-F238E27FC236}">
                <a16:creationId xmlns:a16="http://schemas.microsoft.com/office/drawing/2014/main" id="{2DCE057A-CC61-F24B-BE7D-4167C765EE07}"/>
              </a:ext>
            </a:extLst>
          </p:cNvPr>
          <p:cNvSpPr txBox="1"/>
          <p:nvPr userDrawn="1"/>
        </p:nvSpPr>
        <p:spPr>
          <a:xfrm>
            <a:off x="1255776" y="426720"/>
            <a:ext cx="0" cy="0"/>
          </a:xfrm>
          <a:prstGeom prst="rect">
            <a:avLst/>
          </a:prstGeom>
          <a:noFill/>
        </p:spPr>
        <p:txBody>
          <a:bodyPr wrap="none" lIns="0" tIns="0" rIns="0" bIns="0" rtlCol="0">
            <a:noAutofit/>
          </a:bodyPr>
          <a:lstStyle/>
          <a:p>
            <a:pPr algn="l"/>
            <a:endParaRPr lang="en-US" sz="1400" dirty="0" err="1"/>
          </a:p>
        </p:txBody>
      </p:sp>
      <p:sp>
        <p:nvSpPr>
          <p:cNvPr id="5" name="TextBox 4">
            <a:extLst>
              <a:ext uri="{FF2B5EF4-FFF2-40B4-BE49-F238E27FC236}">
                <a16:creationId xmlns:a16="http://schemas.microsoft.com/office/drawing/2014/main" id="{B75554E1-F1CE-644B-8B7C-7617C8C65A82}"/>
              </a:ext>
            </a:extLst>
          </p:cNvPr>
          <p:cNvSpPr txBox="1"/>
          <p:nvPr userDrawn="1"/>
        </p:nvSpPr>
        <p:spPr>
          <a:xfrm>
            <a:off x="329184" y="438912"/>
            <a:ext cx="0" cy="0"/>
          </a:xfrm>
          <a:prstGeom prst="rect">
            <a:avLst/>
          </a:prstGeom>
          <a:noFill/>
        </p:spPr>
        <p:txBody>
          <a:bodyPr wrap="none" lIns="0" tIns="0" rIns="0" bIns="0" rtlCol="0">
            <a:noAutofit/>
          </a:bodyPr>
          <a:lstStyle/>
          <a:p>
            <a:pPr algn="l"/>
            <a:endParaRPr lang="en-US" sz="1400" dirty="0" err="1"/>
          </a:p>
        </p:txBody>
      </p:sp>
    </p:spTree>
    <p:extLst>
      <p:ext uri="{BB962C8B-B14F-4D97-AF65-F5344CB8AC3E}">
        <p14:creationId xmlns:p14="http://schemas.microsoft.com/office/powerpoint/2010/main" val="2167686015"/>
      </p:ext>
    </p:extLst>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Content B">
    <p:bg>
      <p:bgPr>
        <a:solidFill>
          <a:schemeClr val="bg1"/>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03"/>
          <a:stretch/>
        </p:blipFill>
        <p:spPr>
          <a:xfrm>
            <a:off x="1" y="0"/>
            <a:ext cx="11141476" cy="6858000"/>
          </a:xfrm>
          <a:prstGeom prst="rect">
            <a:avLst/>
          </a:prstGeom>
        </p:spPr>
      </p:pic>
      <p:sp>
        <p:nvSpPr>
          <p:cNvPr id="4" name="Text Placeholder 3"/>
          <p:cNvSpPr>
            <a:spLocks noGrp="1"/>
          </p:cNvSpPr>
          <p:nvPr>
            <p:ph type="body" sz="quarter" idx="16"/>
          </p:nvPr>
        </p:nvSpPr>
        <p:spPr>
          <a:xfrm>
            <a:off x="337062" y="1989138"/>
            <a:ext cx="11482699" cy="4110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grpSp>
        <p:nvGrpSpPr>
          <p:cNvPr id="28" name="Group 27">
            <a:extLst>
              <a:ext uri="{FF2B5EF4-FFF2-40B4-BE49-F238E27FC236}">
                <a16:creationId xmlns:a16="http://schemas.microsoft.com/office/drawing/2014/main" id="{29C2C0D5-A346-2643-9D8C-8C22D5D50C6E}"/>
              </a:ext>
            </a:extLst>
          </p:cNvPr>
          <p:cNvGrpSpPr/>
          <p:nvPr userDrawn="1"/>
        </p:nvGrpSpPr>
        <p:grpSpPr>
          <a:xfrm>
            <a:off x="337062" y="365496"/>
            <a:ext cx="2576121" cy="184666"/>
            <a:chOff x="446350" y="402893"/>
            <a:chExt cx="2780477" cy="203560"/>
          </a:xfrm>
        </p:grpSpPr>
        <p:cxnSp>
          <p:nvCxnSpPr>
            <p:cNvPr id="29" name="Straight Connector 28">
              <a:extLst>
                <a:ext uri="{FF2B5EF4-FFF2-40B4-BE49-F238E27FC236}">
                  <a16:creationId xmlns:a16="http://schemas.microsoft.com/office/drawing/2014/main" id="{AEFECAC3-BF7B-B746-B2D0-F554BFDC2964}"/>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74AE827-7224-224D-825A-55775AA3B745}"/>
                </a:ext>
              </a:extLst>
            </p:cNvPr>
            <p:cNvSpPr txBox="1"/>
            <p:nvPr userDrawn="1"/>
          </p:nvSpPr>
          <p:spPr>
            <a:xfrm>
              <a:off x="524310" y="402893"/>
              <a:ext cx="2702517" cy="203560"/>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grpSp>
      <p:sp>
        <p:nvSpPr>
          <p:cNvPr id="10" name="Title Placeholder 1"/>
          <p:cNvSpPr>
            <a:spLocks noGrp="1"/>
          </p:cNvSpPr>
          <p:nvPr>
            <p:ph type="title"/>
          </p:nvPr>
        </p:nvSpPr>
        <p:spPr>
          <a:xfrm>
            <a:off x="337366" y="779117"/>
            <a:ext cx="11476263"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7376" y="1300834"/>
            <a:ext cx="11482386"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12"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4102682973"/>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Slide A">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6096000" y="1989138"/>
            <a:ext cx="5707063" cy="4084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quarter" idx="17"/>
          </p:nvPr>
        </p:nvSpPr>
        <p:spPr>
          <a:xfrm>
            <a:off x="334963" y="1989138"/>
            <a:ext cx="5559425" cy="4084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itle Placeholder 1"/>
          <p:cNvSpPr>
            <a:spLocks noGrp="1"/>
          </p:cNvSpPr>
          <p:nvPr>
            <p:ph type="title"/>
          </p:nvPr>
        </p:nvSpPr>
        <p:spPr>
          <a:xfrm>
            <a:off x="355491" y="779117"/>
            <a:ext cx="11458138"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55511" y="1300834"/>
            <a:ext cx="11464251"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3458103310"/>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example bar char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2" name="Chart Placeholder 5" descr="Name of bar chart to be inserted" title="Chart">
            <a:extLst>
              <a:ext uri="{FF2B5EF4-FFF2-40B4-BE49-F238E27FC236}">
                <a16:creationId xmlns:a16="http://schemas.microsoft.com/office/drawing/2014/main" id="{78CDAE48-35F7-4A8F-908A-26AABCF38BAC}"/>
              </a:ext>
            </a:extLst>
          </p:cNvPr>
          <p:cNvGraphicFramePr>
            <a:graphicFrameLocks/>
          </p:cNvGraphicFramePr>
          <p:nvPr userDrawn="1">
            <p:extLst>
              <p:ext uri="{D42A27DB-BD31-4B8C-83A1-F6EECF244321}">
                <p14:modId xmlns:p14="http://schemas.microsoft.com/office/powerpoint/2010/main" val="430668191"/>
              </p:ext>
            </p:extLst>
          </p:nvPr>
        </p:nvGraphicFramePr>
        <p:xfrm>
          <a:off x="5182466" y="1997878"/>
          <a:ext cx="6735498" cy="407583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334962" y="1989138"/>
            <a:ext cx="4573467" cy="4084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itle Placeholder 1"/>
          <p:cNvSpPr>
            <a:spLocks noGrp="1"/>
          </p:cNvSpPr>
          <p:nvPr>
            <p:ph type="title"/>
          </p:nvPr>
        </p:nvSpPr>
        <p:spPr>
          <a:xfrm>
            <a:off x="316229" y="779117"/>
            <a:ext cx="11497400"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16229" y="1300834"/>
            <a:ext cx="11503533"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3420507452"/>
      </p:ext>
    </p:extLst>
  </p:cSld>
  <p:clrMapOvr>
    <a:masterClrMapping/>
  </p:clrMapOvr>
  <p:transition>
    <p:fade/>
  </p:transition>
  <p:extLst mod="1">
    <p:ext uri="{DCECCB84-F9BA-43D5-87BE-67443E8EF086}">
      <p15:sldGuideLst xmlns:p15="http://schemas.microsoft.com/office/powerpoint/2012/main">
        <p15:guide id="1" orient="horz" pos="37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example pie char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1" name="Chart Placeholder 6" descr="Name of pie chart to be inserted" title="Chart">
            <a:extLst>
              <a:ext uri="{FF2B5EF4-FFF2-40B4-BE49-F238E27FC236}">
                <a16:creationId xmlns:a16="http://schemas.microsoft.com/office/drawing/2014/main" id="{605EC759-23A5-412D-8489-3CD3D3F4FD71}"/>
              </a:ext>
            </a:extLst>
          </p:cNvPr>
          <p:cNvGraphicFramePr>
            <a:graphicFrameLocks/>
          </p:cNvGraphicFramePr>
          <p:nvPr userDrawn="1">
            <p:extLst>
              <p:ext uri="{D42A27DB-BD31-4B8C-83A1-F6EECF244321}">
                <p14:modId xmlns:p14="http://schemas.microsoft.com/office/powerpoint/2010/main" val="1998723499"/>
              </p:ext>
            </p:extLst>
          </p:nvPr>
        </p:nvGraphicFramePr>
        <p:xfrm>
          <a:off x="6201810" y="1989138"/>
          <a:ext cx="5569982" cy="409055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334962" y="1989138"/>
            <a:ext cx="5550933" cy="4090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800"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2382981154"/>
      </p:ext>
    </p:extLst>
  </p:cSld>
  <p:clrMapOvr>
    <a:masterClrMapping/>
  </p:clrMapOvr>
  <p:transition>
    <p:fade/>
  </p:transition>
  <p:extLst mod="1">
    <p:ext uri="{DCECCB84-F9BA-43D5-87BE-67443E8EF086}">
      <p15:sldGuideLst xmlns:p15="http://schemas.microsoft.com/office/powerpoint/2012/main">
        <p15:guide id="1" orient="horz" pos="37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0DC3A9-4AE8-4D39-96BD-7D19AA2EEC40}"/>
              </a:ext>
            </a:extLst>
          </p:cNvPr>
          <p:cNvSpPr>
            <a:spLocks noGrp="1"/>
          </p:cNvSpPr>
          <p:nvPr>
            <p:ph type="pic" sz="quarter" idx="17"/>
          </p:nvPr>
        </p:nvSpPr>
        <p:spPr>
          <a:xfrm>
            <a:off x="5951538" y="1989138"/>
            <a:ext cx="5868987" cy="4123485"/>
          </a:xfrm>
        </p:spPr>
        <p:txBody>
          <a:bodyPr>
            <a:normAutofit/>
          </a:bodyPr>
          <a:lstStyle>
            <a:lvl1pPr marL="0" indent="0">
              <a:buNone/>
              <a:defRPr sz="1800"/>
            </a:lvl1pPr>
          </a:lstStyle>
          <a:p>
            <a:r>
              <a:rPr lang="en-US"/>
              <a:t>Click icon to add picture</a:t>
            </a:r>
            <a:endParaRPr lang="en-AU"/>
          </a:p>
        </p:txBody>
      </p:sp>
      <p:sp>
        <p:nvSpPr>
          <p:cNvPr id="3" name="Text Placeholder 2"/>
          <p:cNvSpPr>
            <a:spLocks noGrp="1"/>
          </p:cNvSpPr>
          <p:nvPr>
            <p:ph type="body" sz="quarter" idx="16"/>
          </p:nvPr>
        </p:nvSpPr>
        <p:spPr>
          <a:xfrm>
            <a:off x="334962" y="1989138"/>
            <a:ext cx="5392737" cy="4123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29" name="Straight Connector 28">
            <a:extLst>
              <a:ext uri="{FF2B5EF4-FFF2-40B4-BE49-F238E27FC236}">
                <a16:creationId xmlns:a16="http://schemas.microsoft.com/office/drawing/2014/main" id="{AEFECAC3-BF7B-B746-B2D0-F554BFDC2964}"/>
              </a:ext>
            </a:extLst>
          </p:cNvPr>
          <p:cNvCxnSpPr/>
          <p:nvPr userDrawn="1"/>
        </p:nvCxnSpPr>
        <p:spPr>
          <a:xfrm>
            <a:off x="369867"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2"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2334971249"/>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abl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D2C0BA2-4F2F-4DB2-B9B9-254956473F7A}"/>
              </a:ext>
            </a:extLst>
          </p:cNvPr>
          <p:cNvSpPr>
            <a:spLocks noGrp="1"/>
          </p:cNvSpPr>
          <p:nvPr>
            <p:ph type="tbl" sz="quarter" idx="18"/>
          </p:nvPr>
        </p:nvSpPr>
        <p:spPr>
          <a:xfrm>
            <a:off x="5780088" y="1989138"/>
            <a:ext cx="5964237" cy="4157227"/>
          </a:xfrm>
        </p:spPr>
        <p:txBody>
          <a:bodyPr>
            <a:normAutofit/>
          </a:bodyPr>
          <a:lstStyle>
            <a:lvl1pPr marL="0" indent="0">
              <a:buNone/>
              <a:defRPr sz="1800"/>
            </a:lvl1pPr>
          </a:lstStyle>
          <a:p>
            <a:r>
              <a:rPr lang="en-US"/>
              <a:t>Click icon to add table</a:t>
            </a:r>
            <a:endParaRPr lang="en-AU" dirty="0"/>
          </a:p>
        </p:txBody>
      </p:sp>
      <p:sp>
        <p:nvSpPr>
          <p:cNvPr id="4" name="Text Placeholder 3"/>
          <p:cNvSpPr>
            <a:spLocks noGrp="1"/>
          </p:cNvSpPr>
          <p:nvPr>
            <p:ph type="body" sz="quarter" idx="17"/>
          </p:nvPr>
        </p:nvSpPr>
        <p:spPr>
          <a:xfrm>
            <a:off x="334963" y="1989138"/>
            <a:ext cx="5211822" cy="4090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4219724567"/>
      </p:ext>
    </p:extLst>
  </p:cSld>
  <p:clrMapOvr>
    <a:masterClrMapping/>
  </p:clrMapOvr>
  <p:transition>
    <p:fade/>
  </p:transition>
  <p:extLst mod="1">
    <p:ext uri="{DCECCB84-F9BA-43D5-87BE-67443E8EF086}">
      <p15:sldGuideLst xmlns:p15="http://schemas.microsoft.com/office/powerpoint/2012/main">
        <p15:guide id="1" orient="horz" pos="37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Char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2F238E7-DF0B-440A-80CD-92A5852D35B8}"/>
              </a:ext>
            </a:extLst>
          </p:cNvPr>
          <p:cNvSpPr>
            <a:spLocks noGrp="1"/>
          </p:cNvSpPr>
          <p:nvPr>
            <p:ph type="chart" sz="quarter" idx="18"/>
          </p:nvPr>
        </p:nvSpPr>
        <p:spPr>
          <a:xfrm>
            <a:off x="5796951" y="1989138"/>
            <a:ext cx="5753700" cy="4084574"/>
          </a:xfrm>
        </p:spPr>
        <p:txBody>
          <a:bodyPr>
            <a:normAutofit/>
          </a:bodyPr>
          <a:lstStyle>
            <a:lvl1pPr marL="0" indent="0">
              <a:buNone/>
              <a:defRPr sz="1800">
                <a:solidFill>
                  <a:schemeClr val="tx2"/>
                </a:solidFill>
              </a:defRPr>
            </a:lvl1pPr>
          </a:lstStyle>
          <a:p>
            <a:r>
              <a:rPr lang="en-US"/>
              <a:t>Click icon to add chart</a:t>
            </a:r>
            <a:endParaRPr lang="en-AU" dirty="0"/>
          </a:p>
        </p:txBody>
      </p:sp>
      <p:sp>
        <p:nvSpPr>
          <p:cNvPr id="4" name="Text Placeholder 3"/>
          <p:cNvSpPr>
            <a:spLocks noGrp="1"/>
          </p:cNvSpPr>
          <p:nvPr>
            <p:ph type="body" sz="quarter" idx="17"/>
          </p:nvPr>
        </p:nvSpPr>
        <p:spPr>
          <a:xfrm>
            <a:off x="334963" y="1989138"/>
            <a:ext cx="5211822" cy="4084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1279288669"/>
      </p:ext>
    </p:extLst>
  </p:cSld>
  <p:clrMapOvr>
    <a:masterClrMapping/>
  </p:clrMapOvr>
  <p:transition>
    <p:fade/>
  </p:transition>
  <p:extLst mod="1">
    <p:ext uri="{DCECCB84-F9BA-43D5-87BE-67443E8EF086}">
      <p15:sldGuideLst xmlns:p15="http://schemas.microsoft.com/office/powerpoint/2012/main">
        <p15:guide id="1" orient="horz" pos="37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lti image and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2F1FE39-C0F2-944E-ADC2-E08B6382AD50}"/>
              </a:ext>
            </a:extLst>
          </p:cNvPr>
          <p:cNvSpPr>
            <a:spLocks noGrp="1"/>
          </p:cNvSpPr>
          <p:nvPr>
            <p:ph type="pic" sz="quarter" idx="33"/>
          </p:nvPr>
        </p:nvSpPr>
        <p:spPr>
          <a:xfrm>
            <a:off x="315912" y="1838658"/>
            <a:ext cx="2628000" cy="1882442"/>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9" name="Picture Placeholder 3">
            <a:extLst>
              <a:ext uri="{FF2B5EF4-FFF2-40B4-BE49-F238E27FC236}">
                <a16:creationId xmlns:a16="http://schemas.microsoft.com/office/drawing/2014/main" id="{010EADF1-D8D0-154F-9B7E-17D789EB038B}"/>
              </a:ext>
            </a:extLst>
          </p:cNvPr>
          <p:cNvSpPr>
            <a:spLocks noGrp="1"/>
          </p:cNvSpPr>
          <p:nvPr>
            <p:ph type="pic" sz="quarter" idx="34"/>
          </p:nvPr>
        </p:nvSpPr>
        <p:spPr>
          <a:xfrm>
            <a:off x="9200773" y="1861904"/>
            <a:ext cx="2628000" cy="1859195"/>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0" name="Picture Placeholder 3">
            <a:extLst>
              <a:ext uri="{FF2B5EF4-FFF2-40B4-BE49-F238E27FC236}">
                <a16:creationId xmlns:a16="http://schemas.microsoft.com/office/drawing/2014/main" id="{775B559C-3FE4-814B-B5AA-D677CF7850F4}"/>
              </a:ext>
            </a:extLst>
          </p:cNvPr>
          <p:cNvSpPr>
            <a:spLocks noGrp="1"/>
          </p:cNvSpPr>
          <p:nvPr>
            <p:ph type="pic" sz="quarter" idx="35"/>
          </p:nvPr>
        </p:nvSpPr>
        <p:spPr>
          <a:xfrm>
            <a:off x="6239152" y="1838658"/>
            <a:ext cx="2628000" cy="1882442"/>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3F2AA6B3-A7A7-124A-84B4-677FC0B30967}"/>
              </a:ext>
            </a:extLst>
          </p:cNvPr>
          <p:cNvSpPr>
            <a:spLocks noGrp="1"/>
          </p:cNvSpPr>
          <p:nvPr>
            <p:ph type="pic" sz="quarter" idx="36"/>
          </p:nvPr>
        </p:nvSpPr>
        <p:spPr>
          <a:xfrm>
            <a:off x="3277532" y="1838658"/>
            <a:ext cx="2628000" cy="1882442"/>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7"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8"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20" name="Text Placeholder 19"/>
          <p:cNvSpPr>
            <a:spLocks noGrp="1"/>
          </p:cNvSpPr>
          <p:nvPr>
            <p:ph type="body" sz="quarter" idx="37"/>
          </p:nvPr>
        </p:nvSpPr>
        <p:spPr>
          <a:xfrm>
            <a:off x="315913" y="3913188"/>
            <a:ext cx="2627312" cy="2089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Text Placeholder 21"/>
          <p:cNvSpPr>
            <a:spLocks noGrp="1"/>
          </p:cNvSpPr>
          <p:nvPr>
            <p:ph type="body" sz="quarter" idx="38"/>
          </p:nvPr>
        </p:nvSpPr>
        <p:spPr>
          <a:xfrm>
            <a:off x="3243263" y="3913188"/>
            <a:ext cx="2740025" cy="2089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4" name="Text Placeholder 23"/>
          <p:cNvSpPr>
            <a:spLocks noGrp="1"/>
          </p:cNvSpPr>
          <p:nvPr>
            <p:ph type="body" sz="quarter" idx="39"/>
          </p:nvPr>
        </p:nvSpPr>
        <p:spPr>
          <a:xfrm>
            <a:off x="6238875" y="3913188"/>
            <a:ext cx="2628900" cy="2089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25"/>
          <p:cNvSpPr>
            <a:spLocks noGrp="1"/>
          </p:cNvSpPr>
          <p:nvPr>
            <p:ph type="body" sz="quarter" idx="40"/>
          </p:nvPr>
        </p:nvSpPr>
        <p:spPr>
          <a:xfrm>
            <a:off x="9201150" y="3913188"/>
            <a:ext cx="2627313" cy="2089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12145710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81262" y="5844922"/>
            <a:ext cx="720000" cy="778515"/>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6228758" y="3160988"/>
            <a:ext cx="4636034" cy="931618"/>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6228760" y="1935814"/>
            <a:ext cx="4636033" cy="1107996"/>
          </a:xfrm>
        </p:spPr>
        <p:txBody>
          <a:bodyPr anchor="b">
            <a:noAutofit/>
          </a:bodyPr>
          <a:lstStyle>
            <a:lvl1pPr>
              <a:lnSpc>
                <a:spcPct val="90000"/>
              </a:lnSpc>
              <a:defRPr sz="4000">
                <a:solidFill>
                  <a:schemeClr val="bg1"/>
                </a:solidFill>
              </a:defRPr>
            </a:lvl1pPr>
          </a:lstStyle>
          <a:p>
            <a:r>
              <a:rPr lang="en-US" dirty="0"/>
              <a:t>Divider title goes here</a:t>
            </a:r>
            <a:endParaRPr lang="en-AU" dirty="0"/>
          </a:p>
        </p:txBody>
      </p:sp>
      <p:sp>
        <p:nvSpPr>
          <p:cNvPr id="4" name="Oval 3" descr="Students at a computer" title="Students"/>
          <p:cNvSpPr/>
          <p:nvPr userDrawn="1"/>
        </p:nvSpPr>
        <p:spPr>
          <a:xfrm>
            <a:off x="409292" y="594400"/>
            <a:ext cx="5588592" cy="5588592"/>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spTree>
    <p:extLst>
      <p:ext uri="{BB962C8B-B14F-4D97-AF65-F5344CB8AC3E}">
        <p14:creationId xmlns:p14="http://schemas.microsoft.com/office/powerpoint/2010/main" val="295140373"/>
      </p:ext>
    </p:extLst>
  </p:cSld>
  <p:clrMapOvr>
    <a:masterClrMapping/>
  </p:clrMapOvr>
  <p:transition>
    <p:fade/>
  </p:transition>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6"/>
        <p:cNvGrpSpPr/>
        <p:nvPr/>
      </p:nvGrpSpPr>
      <p:grpSpPr>
        <a:xfrm>
          <a:off x="0" y="0"/>
          <a:ext cx="0" cy="0"/>
          <a:chOff x="0" y="0"/>
          <a:chExt cx="0" cy="0"/>
        </a:xfrm>
      </p:grpSpPr>
      <p:pic>
        <p:nvPicPr>
          <p:cNvPr id="107" name="Google Shape;107;p2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
            <a:ext cx="12192000" cy="6857996"/>
          </a:xfrm>
          <a:prstGeom prst="rect">
            <a:avLst/>
          </a:prstGeom>
          <a:noFill/>
          <a:ln>
            <a:noFill/>
          </a:ln>
        </p:spPr>
      </p:pic>
      <p:sp>
        <p:nvSpPr>
          <p:cNvPr id="108" name="Google Shape;108;p26"/>
          <p:cNvSpPr txBox="1">
            <a:spLocks noGrp="1"/>
          </p:cNvSpPr>
          <p:nvPr>
            <p:ph type="title"/>
          </p:nvPr>
        </p:nvSpPr>
        <p:spPr>
          <a:xfrm>
            <a:off x="2843800" y="727600"/>
            <a:ext cx="6504400" cy="90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b="1">
                <a:solidFill>
                  <a:srgbClr val="FFFFFF"/>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09" name="Google Shape;109;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7140" y="5437507"/>
            <a:ext cx="1340067" cy="1340067"/>
          </a:xfrm>
          <a:prstGeom prst="rect">
            <a:avLst/>
          </a:prstGeom>
          <a:noFill/>
          <a:ln>
            <a:noFill/>
          </a:ln>
        </p:spPr>
      </p:pic>
    </p:spTree>
    <p:extLst>
      <p:ext uri="{BB962C8B-B14F-4D97-AF65-F5344CB8AC3E}">
        <p14:creationId xmlns:p14="http://schemas.microsoft.com/office/powerpoint/2010/main" val="672087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1 1">
  <p:cSld name="Title and body 1 1">
    <p:spTree>
      <p:nvGrpSpPr>
        <p:cNvPr id="1" name="Shape 110"/>
        <p:cNvGrpSpPr/>
        <p:nvPr/>
      </p:nvGrpSpPr>
      <p:grpSpPr>
        <a:xfrm>
          <a:off x="0" y="0"/>
          <a:ext cx="0" cy="0"/>
          <a:chOff x="0" y="0"/>
          <a:chExt cx="0" cy="0"/>
        </a:xfrm>
      </p:grpSpPr>
      <p:pic>
        <p:nvPicPr>
          <p:cNvPr id="111" name="Google Shape;111;p2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
            <a:ext cx="12192000" cy="6858025"/>
          </a:xfrm>
          <a:prstGeom prst="rect">
            <a:avLst/>
          </a:prstGeom>
          <a:noFill/>
          <a:ln>
            <a:noFill/>
          </a:ln>
        </p:spPr>
      </p:pic>
      <p:sp>
        <p:nvSpPr>
          <p:cNvPr id="112" name="Google Shape;112;p27"/>
          <p:cNvSpPr txBox="1">
            <a:spLocks noGrp="1"/>
          </p:cNvSpPr>
          <p:nvPr>
            <p:ph type="title"/>
          </p:nvPr>
        </p:nvSpPr>
        <p:spPr>
          <a:xfrm>
            <a:off x="2561833" y="555100"/>
            <a:ext cx="3324800" cy="195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rgbClr val="2B4F9B"/>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521254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1 1 2">
  <p:cSld name="Title and body 1 1 2">
    <p:spTree>
      <p:nvGrpSpPr>
        <p:cNvPr id="1" name="Shape 113"/>
        <p:cNvGrpSpPr/>
        <p:nvPr/>
      </p:nvGrpSpPr>
      <p:grpSpPr>
        <a:xfrm>
          <a:off x="0" y="0"/>
          <a:ext cx="0" cy="0"/>
          <a:chOff x="0" y="0"/>
          <a:chExt cx="0" cy="0"/>
        </a:xfrm>
      </p:grpSpPr>
      <p:pic>
        <p:nvPicPr>
          <p:cNvPr id="114" name="Google Shape;114;p2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
            <a:ext cx="12192000" cy="6858025"/>
          </a:xfrm>
          <a:prstGeom prst="rect">
            <a:avLst/>
          </a:prstGeom>
          <a:noFill/>
          <a:ln>
            <a:noFill/>
          </a:ln>
        </p:spPr>
      </p:pic>
      <p:sp>
        <p:nvSpPr>
          <p:cNvPr id="115" name="Google Shape;115;p28"/>
          <p:cNvSpPr txBox="1">
            <a:spLocks noGrp="1"/>
          </p:cNvSpPr>
          <p:nvPr>
            <p:ph type="title"/>
          </p:nvPr>
        </p:nvSpPr>
        <p:spPr>
          <a:xfrm>
            <a:off x="3955400" y="867300"/>
            <a:ext cx="3842800" cy="150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rgbClr val="2B4F9B"/>
                </a:solidFill>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3168402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29"/>
          <p:cNvSpPr txBox="1">
            <a:spLocks noGrp="1"/>
          </p:cNvSpPr>
          <p:nvPr>
            <p:ph type="title"/>
          </p:nvPr>
        </p:nvSpPr>
        <p:spPr>
          <a:xfrm>
            <a:off x="1694800" y="1806533"/>
            <a:ext cx="8616000" cy="427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200" b="1">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8" name="Google Shape;118;p29"/>
          <p:cNvSpPr/>
          <p:nvPr/>
        </p:nvSpPr>
        <p:spPr>
          <a:xfrm>
            <a:off x="9919500" y="4490033"/>
            <a:ext cx="2272400" cy="236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19" name="Google Shape;119;p29"/>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5594388" y="870015"/>
            <a:ext cx="1003200" cy="1003200"/>
          </a:xfrm>
          <a:prstGeom prst="rect">
            <a:avLst/>
          </a:prstGeom>
          <a:noFill/>
          <a:ln>
            <a:noFill/>
          </a:ln>
        </p:spPr>
      </p:pic>
      <p:pic>
        <p:nvPicPr>
          <p:cNvPr id="120" name="Google Shape;120;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7140" y="5437507"/>
            <a:ext cx="1340067" cy="1340067"/>
          </a:xfrm>
          <a:prstGeom prst="rect">
            <a:avLst/>
          </a:prstGeom>
          <a:noFill/>
          <a:ln>
            <a:noFill/>
          </a:ln>
        </p:spPr>
      </p:pic>
    </p:spTree>
    <p:extLst>
      <p:ext uri="{BB962C8B-B14F-4D97-AF65-F5344CB8AC3E}">
        <p14:creationId xmlns:p14="http://schemas.microsoft.com/office/powerpoint/2010/main" val="1845258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2">
  <p:cSld name="Title and two columns 1 2">
    <p:spTree>
      <p:nvGrpSpPr>
        <p:cNvPr id="1" name="Shape 121"/>
        <p:cNvGrpSpPr/>
        <p:nvPr/>
      </p:nvGrpSpPr>
      <p:grpSpPr>
        <a:xfrm>
          <a:off x="0" y="0"/>
          <a:ext cx="0" cy="0"/>
          <a:chOff x="0" y="0"/>
          <a:chExt cx="0" cy="0"/>
        </a:xfrm>
      </p:grpSpPr>
      <p:sp>
        <p:nvSpPr>
          <p:cNvPr id="122" name="Google Shape;122;p30"/>
          <p:cNvSpPr txBox="1">
            <a:spLocks noGrp="1"/>
          </p:cNvSpPr>
          <p:nvPr>
            <p:ph type="title"/>
          </p:nvPr>
        </p:nvSpPr>
        <p:spPr>
          <a:xfrm>
            <a:off x="1694800" y="1806533"/>
            <a:ext cx="8616000" cy="4276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200" b="1">
                <a:latin typeface="Google Sans"/>
                <a:ea typeface="Google Sans"/>
                <a:cs typeface="Google Sans"/>
                <a:sym typeface="Google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3" name="Google Shape;123;p30"/>
          <p:cNvSpPr/>
          <p:nvPr/>
        </p:nvSpPr>
        <p:spPr>
          <a:xfrm>
            <a:off x="9919500" y="4490033"/>
            <a:ext cx="2272400" cy="236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30"/>
          <p:cNvSpPr/>
          <p:nvPr/>
        </p:nvSpPr>
        <p:spPr>
          <a:xfrm>
            <a:off x="-34733" y="-47033"/>
            <a:ext cx="12318400" cy="1172000"/>
          </a:xfrm>
          <a:prstGeom prst="rect">
            <a:avLst/>
          </a:prstGeom>
          <a:solidFill>
            <a:srgbClr val="FF33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30"/>
          <p:cNvSpPr txBox="1"/>
          <p:nvPr/>
        </p:nvSpPr>
        <p:spPr>
          <a:xfrm>
            <a:off x="985467" y="126557"/>
            <a:ext cx="11424400" cy="824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4000" b="1">
                <a:solidFill>
                  <a:schemeClr val="lt1"/>
                </a:solidFill>
                <a:latin typeface="Google Sans"/>
                <a:ea typeface="Google Sans"/>
                <a:cs typeface="Google Sans"/>
                <a:sym typeface="Google Sans"/>
              </a:rPr>
              <a:t>Here are tips to help spot phishing emails:</a:t>
            </a:r>
            <a:endParaRPr sz="4000" b="1">
              <a:solidFill>
                <a:schemeClr val="lt1"/>
              </a:solidFill>
              <a:latin typeface="Google Sans"/>
              <a:ea typeface="Google Sans"/>
              <a:cs typeface="Google Sans"/>
              <a:sym typeface="Google Sans"/>
            </a:endParaRPr>
          </a:p>
        </p:txBody>
      </p:sp>
      <p:pic>
        <p:nvPicPr>
          <p:cNvPr id="126" name="Google Shape;126;p30"/>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317140" y="5437507"/>
            <a:ext cx="1340067" cy="1340067"/>
          </a:xfrm>
          <a:prstGeom prst="rect">
            <a:avLst/>
          </a:prstGeom>
          <a:noFill/>
          <a:ln>
            <a:noFill/>
          </a:ln>
        </p:spPr>
      </p:pic>
    </p:spTree>
    <p:extLst>
      <p:ext uri="{BB962C8B-B14F-4D97-AF65-F5344CB8AC3E}">
        <p14:creationId xmlns:p14="http://schemas.microsoft.com/office/powerpoint/2010/main" val="1612118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27"/>
        <p:cNvGrpSpPr/>
        <p:nvPr/>
      </p:nvGrpSpPr>
      <p:grpSpPr>
        <a:xfrm>
          <a:off x="0" y="0"/>
          <a:ext cx="0" cy="0"/>
          <a:chOff x="0" y="0"/>
          <a:chExt cx="0" cy="0"/>
        </a:xfrm>
      </p:grpSpPr>
      <p:sp>
        <p:nvSpPr>
          <p:cNvPr id="128" name="Google Shape;128;p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29" name="Google Shape;129;p3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
            <a:ext cx="12192000" cy="6857996"/>
          </a:xfrm>
          <a:prstGeom prst="rect">
            <a:avLst/>
          </a:prstGeom>
          <a:noFill/>
          <a:ln>
            <a:noFill/>
          </a:ln>
        </p:spPr>
      </p:pic>
      <p:sp>
        <p:nvSpPr>
          <p:cNvPr id="130" name="Google Shape;130;p31"/>
          <p:cNvSpPr/>
          <p:nvPr/>
        </p:nvSpPr>
        <p:spPr>
          <a:xfrm>
            <a:off x="1762233" y="1033033"/>
            <a:ext cx="8681200" cy="4896400"/>
          </a:xfrm>
          <a:prstGeom prst="roundRect">
            <a:avLst>
              <a:gd name="adj" fmla="val 5328"/>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31" name="Google Shape;131;p3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7140" y="5437507"/>
            <a:ext cx="1340067" cy="1340067"/>
          </a:xfrm>
          <a:prstGeom prst="rect">
            <a:avLst/>
          </a:prstGeom>
          <a:noFill/>
          <a:ln>
            <a:noFill/>
          </a:ln>
        </p:spPr>
      </p:pic>
      <p:pic>
        <p:nvPicPr>
          <p:cNvPr id="132" name="Google Shape;132;p3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pic>
        <p:nvPicPr>
          <p:cNvPr id="133" name="Google Shape;133;p3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730099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A Cover Slide">
  <p:cSld name="BIA Cover Slide">
    <p:spTree>
      <p:nvGrpSpPr>
        <p:cNvPr id="1" name="Shape 134"/>
        <p:cNvGrpSpPr/>
        <p:nvPr/>
      </p:nvGrpSpPr>
      <p:grpSpPr>
        <a:xfrm>
          <a:off x="0" y="0"/>
          <a:ext cx="0" cy="0"/>
          <a:chOff x="0" y="0"/>
          <a:chExt cx="0" cy="0"/>
        </a:xfrm>
      </p:grpSpPr>
      <p:sp>
        <p:nvSpPr>
          <p:cNvPr id="135" name="Google Shape;135;p32"/>
          <p:cNvSpPr txBox="1">
            <a:spLocks noGrp="1"/>
          </p:cNvSpPr>
          <p:nvPr>
            <p:ph type="title"/>
          </p:nvPr>
        </p:nvSpPr>
        <p:spPr>
          <a:xfrm>
            <a:off x="371567" y="1806533"/>
            <a:ext cx="6581200" cy="4276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6400" b="1">
                <a:latin typeface="Google Sans"/>
                <a:ea typeface="Google Sans"/>
                <a:cs typeface="Google Sans"/>
                <a:sym typeface="Google Sans"/>
              </a:defRPr>
            </a:lvl1pPr>
            <a:lvl2pPr lvl="1" rtl="0">
              <a:spcBef>
                <a:spcPts val="0"/>
              </a:spcBef>
              <a:spcAft>
                <a:spcPts val="0"/>
              </a:spcAft>
              <a:buNone/>
              <a:defRPr sz="5600"/>
            </a:lvl2pPr>
            <a:lvl3pPr lvl="2" rtl="0">
              <a:spcBef>
                <a:spcPts val="0"/>
              </a:spcBef>
              <a:spcAft>
                <a:spcPts val="0"/>
              </a:spcAft>
              <a:buNone/>
              <a:defRPr sz="5600"/>
            </a:lvl3pPr>
            <a:lvl4pPr lvl="3" rtl="0">
              <a:spcBef>
                <a:spcPts val="0"/>
              </a:spcBef>
              <a:spcAft>
                <a:spcPts val="0"/>
              </a:spcAft>
              <a:buNone/>
              <a:defRPr sz="5600"/>
            </a:lvl4pPr>
            <a:lvl5pPr lvl="4" rtl="0">
              <a:spcBef>
                <a:spcPts val="0"/>
              </a:spcBef>
              <a:spcAft>
                <a:spcPts val="0"/>
              </a:spcAft>
              <a:buNone/>
              <a:defRPr sz="5600"/>
            </a:lvl5pPr>
            <a:lvl6pPr lvl="5" rtl="0">
              <a:spcBef>
                <a:spcPts val="0"/>
              </a:spcBef>
              <a:spcAft>
                <a:spcPts val="0"/>
              </a:spcAft>
              <a:buNone/>
              <a:defRPr sz="5600"/>
            </a:lvl6pPr>
            <a:lvl7pPr lvl="6" rtl="0">
              <a:spcBef>
                <a:spcPts val="0"/>
              </a:spcBef>
              <a:spcAft>
                <a:spcPts val="0"/>
              </a:spcAft>
              <a:buNone/>
              <a:defRPr sz="5600"/>
            </a:lvl7pPr>
            <a:lvl8pPr lvl="7" rtl="0">
              <a:spcBef>
                <a:spcPts val="0"/>
              </a:spcBef>
              <a:spcAft>
                <a:spcPts val="0"/>
              </a:spcAft>
              <a:buNone/>
              <a:defRPr sz="5600"/>
            </a:lvl8pPr>
            <a:lvl9pPr lvl="8" rtl="0">
              <a:spcBef>
                <a:spcPts val="0"/>
              </a:spcBef>
              <a:spcAft>
                <a:spcPts val="0"/>
              </a:spcAft>
              <a:buNone/>
              <a:defRPr sz="5600"/>
            </a:lvl9pPr>
          </a:lstStyle>
          <a:p>
            <a:endParaRPr/>
          </a:p>
        </p:txBody>
      </p:sp>
      <p:sp>
        <p:nvSpPr>
          <p:cNvPr id="136" name="Google Shape;136;p32"/>
          <p:cNvSpPr/>
          <p:nvPr/>
        </p:nvSpPr>
        <p:spPr>
          <a:xfrm>
            <a:off x="9919500" y="4490033"/>
            <a:ext cx="2272400" cy="236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37" name="Google Shape;137;p3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35068" y="356767"/>
            <a:ext cx="714305" cy="232401"/>
          </a:xfrm>
          <a:prstGeom prst="rect">
            <a:avLst/>
          </a:prstGeom>
          <a:noFill/>
          <a:ln>
            <a:noFill/>
          </a:ln>
        </p:spPr>
      </p:pic>
      <p:pic>
        <p:nvPicPr>
          <p:cNvPr id="138" name="Google Shape;138;p3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7140" y="5437507"/>
            <a:ext cx="1340067" cy="1340067"/>
          </a:xfrm>
          <a:prstGeom prst="rect">
            <a:avLst/>
          </a:prstGeom>
          <a:noFill/>
          <a:ln>
            <a:noFill/>
          </a:ln>
        </p:spPr>
      </p:pic>
      <p:pic>
        <p:nvPicPr>
          <p:cNvPr id="139" name="Google Shape;139;p3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
            <a:off x="6545501" y="609604"/>
            <a:ext cx="5646503" cy="6248429"/>
          </a:xfrm>
          <a:prstGeom prst="rect">
            <a:avLst/>
          </a:prstGeom>
          <a:noFill/>
          <a:ln>
            <a:noFill/>
          </a:ln>
        </p:spPr>
      </p:pic>
    </p:spTree>
    <p:extLst>
      <p:ext uri="{BB962C8B-B14F-4D97-AF65-F5344CB8AC3E}">
        <p14:creationId xmlns:p14="http://schemas.microsoft.com/office/powerpoint/2010/main" val="2770616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 Placehol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81262" y="5844922"/>
            <a:ext cx="720000" cy="778515"/>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6228758" y="3160988"/>
            <a:ext cx="4636034" cy="931618"/>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6228760" y="1935814"/>
            <a:ext cx="4636033" cy="1107996"/>
          </a:xfrm>
        </p:spPr>
        <p:txBody>
          <a:bodyPr anchor="b">
            <a:noAutofit/>
          </a:bodyPr>
          <a:lstStyle>
            <a:lvl1pPr>
              <a:lnSpc>
                <a:spcPct val="90000"/>
              </a:lnSpc>
              <a:defRPr sz="4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sp>
        <p:nvSpPr>
          <p:cNvPr id="10" name="Picture Placeholder 4">
            <a:extLst>
              <a:ext uri="{FF2B5EF4-FFF2-40B4-BE49-F238E27FC236}">
                <a16:creationId xmlns:a16="http://schemas.microsoft.com/office/drawing/2014/main" id="{0A1D65FC-D219-204C-AE0A-9EE673E2E2AE}"/>
              </a:ext>
            </a:extLst>
          </p:cNvPr>
          <p:cNvSpPr>
            <a:spLocks noGrp="1"/>
          </p:cNvSpPr>
          <p:nvPr>
            <p:ph type="pic" sz="quarter" idx="16" hasCustomPrompt="1"/>
          </p:nvPr>
        </p:nvSpPr>
        <p:spPr>
          <a:xfrm>
            <a:off x="409292" y="594400"/>
            <a:ext cx="5587200" cy="5587200"/>
          </a:xfrm>
          <a:prstGeom prst="ellipse">
            <a:avLst/>
          </a:prstGeom>
          <a:noFill/>
        </p:spPr>
        <p:txBody>
          <a:bodyPr anchor="ctr"/>
          <a:lstStyle>
            <a:lvl1pPr algn="ctr">
              <a:defRPr>
                <a:solidFill>
                  <a:schemeClr val="bg1"/>
                </a:solidFill>
              </a:defRPr>
            </a:lvl1pPr>
          </a:lstStyle>
          <a:p>
            <a:r>
              <a:rPr lang="en-US" dirty="0"/>
              <a:t>Insert Image here</a:t>
            </a:r>
          </a:p>
        </p:txBody>
      </p:sp>
    </p:spTree>
    <p:extLst>
      <p:ext uri="{BB962C8B-B14F-4D97-AF65-F5344CB8AC3E}">
        <p14:creationId xmlns:p14="http://schemas.microsoft.com/office/powerpoint/2010/main" val="541990905"/>
      </p:ext>
    </p:extLst>
  </p:cSld>
  <p:clrMapOvr>
    <a:masterClrMapping/>
  </p:clrMapOvr>
  <p:transition>
    <p:fade/>
  </p:transition>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3">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904985"/>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pic>
        <p:nvPicPr>
          <p:cNvPr id="9" name="Picture 8" descr="NSW Government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Tree>
    <p:extLst>
      <p:ext uri="{BB962C8B-B14F-4D97-AF65-F5344CB8AC3E}">
        <p14:creationId xmlns:p14="http://schemas.microsoft.com/office/powerpoint/2010/main" val="238322977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4">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title="NSW Government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
        <p:nvSpPr>
          <p:cNvPr id="9" name="Oval 8" descr="Student writing at his desk"/>
          <p:cNvSpPr/>
          <p:nvPr userDrawn="1"/>
        </p:nvSpPr>
        <p:spPr>
          <a:xfrm>
            <a:off x="5769864" y="219974"/>
            <a:ext cx="6391656" cy="6391656"/>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1242336"/>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spTree>
    <p:extLst>
      <p:ext uri="{BB962C8B-B14F-4D97-AF65-F5344CB8AC3E}">
        <p14:creationId xmlns:p14="http://schemas.microsoft.com/office/powerpoint/2010/main" val="2520100275"/>
      </p:ext>
    </p:extLst>
  </p:cSld>
  <p:clrMapOvr>
    <a:masterClrMapping/>
  </p:clrMapOvr>
  <p:transition>
    <p:fade/>
  </p:transition>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vider - 4 Placehol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title="NSW Government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1242336"/>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sp>
        <p:nvSpPr>
          <p:cNvPr id="10" name="Picture Placeholder 4">
            <a:extLst>
              <a:ext uri="{FF2B5EF4-FFF2-40B4-BE49-F238E27FC236}">
                <a16:creationId xmlns:a16="http://schemas.microsoft.com/office/drawing/2014/main" id="{CB23E5B4-1C83-A145-8704-1AE518058744}"/>
              </a:ext>
            </a:extLst>
          </p:cNvPr>
          <p:cNvSpPr>
            <a:spLocks noGrp="1"/>
          </p:cNvSpPr>
          <p:nvPr>
            <p:ph type="pic" sz="quarter" idx="16" hasCustomPrompt="1"/>
          </p:nvPr>
        </p:nvSpPr>
        <p:spPr>
          <a:xfrm>
            <a:off x="5767920" y="180779"/>
            <a:ext cx="6393600" cy="6393600"/>
          </a:xfrm>
          <a:prstGeom prst="ellipse">
            <a:avLst/>
          </a:prstGeom>
          <a:noFill/>
        </p:spPr>
        <p:txBody>
          <a:bodyPr anchor="ctr"/>
          <a:lstStyle>
            <a:lvl1pPr algn="ctr">
              <a:defRPr>
                <a:solidFill>
                  <a:schemeClr val="bg1"/>
                </a:solidFill>
              </a:defRPr>
            </a:lvl1pPr>
          </a:lstStyle>
          <a:p>
            <a:r>
              <a:rPr lang="en-US" dirty="0"/>
              <a:t>Insert Image here</a:t>
            </a:r>
          </a:p>
        </p:txBody>
      </p:sp>
    </p:spTree>
    <p:extLst>
      <p:ext uri="{BB962C8B-B14F-4D97-AF65-F5344CB8AC3E}">
        <p14:creationId xmlns:p14="http://schemas.microsoft.com/office/powerpoint/2010/main" val="1906504355"/>
      </p:ext>
    </p:extLst>
  </p:cSld>
  <p:clrMapOvr>
    <a:masterClrMapping/>
  </p:clrMapOvr>
  <p:transition>
    <p:fade/>
  </p:transition>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5">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NSW Government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6323" y="5894897"/>
            <a:ext cx="720000" cy="786318"/>
          </a:xfrm>
          <a:prstGeom prst="rect">
            <a:avLst/>
          </a:prstGeom>
        </p:spPr>
      </p:pic>
      <p:sp>
        <p:nvSpPr>
          <p:cNvPr id="9" name="Oval 8" descr="Student writing at his desk"/>
          <p:cNvSpPr/>
          <p:nvPr userDrawn="1"/>
        </p:nvSpPr>
        <p:spPr>
          <a:xfrm>
            <a:off x="6793918" y="1384915"/>
            <a:ext cx="4963075" cy="4964400"/>
          </a:xfrm>
          <a:prstGeom prst="ellipse">
            <a:avLst/>
          </a:prstGeom>
          <a:blipFill dpi="0" rotWithShape="1">
            <a:blip r:embed="rId4" cstate="email">
              <a:extLst>
                <a:ext uri="{28A0092B-C50C-407E-A947-70E740481C1C}">
                  <a14:useLocalDpi xmlns:a14="http://schemas.microsoft.com/office/drawing/2010/main"/>
                </a:ext>
              </a:extLst>
            </a:blip>
            <a:srcRect/>
            <a:stretch>
              <a:fillRect t="1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60328" y="4048755"/>
            <a:ext cx="4636034" cy="1579688"/>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60328" y="2823581"/>
            <a:ext cx="4636033" cy="1107996"/>
          </a:xfrm>
        </p:spPr>
        <p:txBody>
          <a:bodyPr anchor="b">
            <a:noAutofit/>
          </a:bodyPr>
          <a:lstStyle>
            <a:lvl1pPr>
              <a:lnSpc>
                <a:spcPct val="90000"/>
              </a:lnSpc>
              <a:defRPr sz="4000">
                <a:solidFill>
                  <a:schemeClr val="tx2"/>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spTree>
    <p:extLst>
      <p:ext uri="{BB962C8B-B14F-4D97-AF65-F5344CB8AC3E}">
        <p14:creationId xmlns:p14="http://schemas.microsoft.com/office/powerpoint/2010/main" val="3050031955"/>
      </p:ext>
    </p:extLst>
  </p:cSld>
  <p:clrMapOvr>
    <a:masterClrMapping/>
  </p:clrMapOvr>
  <p:transition>
    <p:fade/>
  </p:transition>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vider - 5 Placehold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descr="NSW Government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6323" y="5894897"/>
            <a:ext cx="720000" cy="786318"/>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60328" y="4048755"/>
            <a:ext cx="4636034" cy="1579688"/>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60328" y="2823581"/>
            <a:ext cx="4636033" cy="1107996"/>
          </a:xfrm>
        </p:spPr>
        <p:txBody>
          <a:bodyPr anchor="b">
            <a:noAutofit/>
          </a:bodyPr>
          <a:lstStyle>
            <a:lvl1pPr>
              <a:lnSpc>
                <a:spcPct val="90000"/>
              </a:lnSpc>
              <a:defRPr sz="4000">
                <a:solidFill>
                  <a:schemeClr val="tx2"/>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sp>
        <p:nvSpPr>
          <p:cNvPr id="11" name="Picture Placeholder 4">
            <a:extLst>
              <a:ext uri="{FF2B5EF4-FFF2-40B4-BE49-F238E27FC236}">
                <a16:creationId xmlns:a16="http://schemas.microsoft.com/office/drawing/2014/main" id="{E2F1A7F7-B7FF-3A4A-8369-3192421B34A4}"/>
              </a:ext>
            </a:extLst>
          </p:cNvPr>
          <p:cNvSpPr>
            <a:spLocks noGrp="1"/>
          </p:cNvSpPr>
          <p:nvPr>
            <p:ph type="pic" sz="quarter" idx="16" hasCustomPrompt="1"/>
          </p:nvPr>
        </p:nvSpPr>
        <p:spPr>
          <a:xfrm>
            <a:off x="6792593" y="1384915"/>
            <a:ext cx="4964400" cy="4964400"/>
          </a:xfrm>
          <a:prstGeom prst="ellipse">
            <a:avLst/>
          </a:prstGeom>
          <a:noFill/>
        </p:spPr>
        <p:txBody>
          <a:bodyPr anchor="ctr"/>
          <a:lstStyle>
            <a:lvl1pPr algn="ctr">
              <a:defRPr>
                <a:solidFill>
                  <a:schemeClr val="tx1"/>
                </a:solidFill>
              </a:defRPr>
            </a:lvl1pPr>
          </a:lstStyle>
          <a:p>
            <a:r>
              <a:rPr lang="en-US" dirty="0"/>
              <a:t>Insert Image here</a:t>
            </a:r>
          </a:p>
        </p:txBody>
      </p:sp>
    </p:spTree>
    <p:extLst>
      <p:ext uri="{BB962C8B-B14F-4D97-AF65-F5344CB8AC3E}">
        <p14:creationId xmlns:p14="http://schemas.microsoft.com/office/powerpoint/2010/main" val="1922684643"/>
      </p:ext>
    </p:extLst>
  </p:cSld>
  <p:clrMapOvr>
    <a:masterClrMapping/>
  </p:clrMapOvr>
  <p:transition>
    <p:fade/>
  </p:transition>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NSW Government Logo.&#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62039" y="5894897"/>
            <a:ext cx="720000" cy="786318"/>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1766983"/>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tx2"/>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spTree>
    <p:extLst>
      <p:ext uri="{BB962C8B-B14F-4D97-AF65-F5344CB8AC3E}">
        <p14:creationId xmlns:p14="http://schemas.microsoft.com/office/powerpoint/2010/main" val="1793807050"/>
      </p:ext>
    </p:extLst>
  </p:cSld>
  <p:clrMapOvr>
    <a:masterClrMapping/>
  </p:clrMapOvr>
  <p:transition>
    <p:fade/>
  </p:transition>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337062" y="6371461"/>
            <a:ext cx="540000" cy="365125"/>
          </a:xfrm>
          <a:prstGeom prst="rect">
            <a:avLst/>
          </a:prstGeom>
        </p:spPr>
        <p:txBody>
          <a:bodyPr vert="horz" lIns="0" tIns="45720" rIns="91440" bIns="45720" rtlCol="0" anchor="ctr"/>
          <a:lstStyle>
            <a:lvl1pPr algn="l">
              <a:defRPr sz="1000">
                <a:solidFill>
                  <a:schemeClr val="tx2"/>
                </a:solidFill>
              </a:defRPr>
            </a:lvl1pPr>
          </a:lstStyle>
          <a:p>
            <a:fld id="{70A22D65-9FDC-489F-B10E-6D0B5D9F1F89}" type="slidenum">
              <a:rPr lang="en-AU" smtClean="0"/>
              <a:pPr/>
              <a:t>‹#›</a:t>
            </a:fld>
            <a:endParaRPr lang="en-AU" dirty="0"/>
          </a:p>
        </p:txBody>
      </p:sp>
      <p:pic>
        <p:nvPicPr>
          <p:cNvPr id="8" name="Picture 7" descr="NSW Government Logo.&#10;"/>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1432123" y="6146848"/>
            <a:ext cx="540000" cy="589738"/>
          </a:xfrm>
          <a:prstGeom prst="rect">
            <a:avLst/>
          </a:prstGeom>
        </p:spPr>
      </p:pic>
      <p:sp>
        <p:nvSpPr>
          <p:cNvPr id="4" name="Text Placeholder 3"/>
          <p:cNvSpPr>
            <a:spLocks noGrp="1"/>
          </p:cNvSpPr>
          <p:nvPr>
            <p:ph type="body" idx="1"/>
          </p:nvPr>
        </p:nvSpPr>
        <p:spPr>
          <a:xfrm>
            <a:off x="316228" y="1725254"/>
            <a:ext cx="1149739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itle Placeholder 1"/>
          <p:cNvSpPr>
            <a:spLocks noGrp="1"/>
          </p:cNvSpPr>
          <p:nvPr>
            <p:ph type="title"/>
          </p:nvPr>
        </p:nvSpPr>
        <p:spPr>
          <a:xfrm>
            <a:off x="316228" y="779117"/>
            <a:ext cx="11497401" cy="498470"/>
          </a:xfrm>
          <a:prstGeom prst="rect">
            <a:avLst/>
          </a:prstGeom>
        </p:spPr>
        <p:txBody>
          <a:bodyPr vert="horz" wrap="square" lIns="0" tIns="0" rIns="0" bIns="0" rtlCol="0" anchor="ctr">
            <a:noAutofit/>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AEFECAC3-BF7B-B746-B2D0-F554BFDC2964}"/>
              </a:ext>
              <a:ext uri="{C183D7F6-B498-43B3-948B-1728B52AA6E4}">
                <adec:decorative xmlns="" xmlns:adec="http://schemas.microsoft.com/office/drawing/2017/decorative"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74AE827-7224-224D-825A-55775AA3B745}"/>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spTree>
    <p:extLst>
      <p:ext uri="{BB962C8B-B14F-4D97-AF65-F5344CB8AC3E}">
        <p14:creationId xmlns:p14="http://schemas.microsoft.com/office/powerpoint/2010/main" val="2180352252"/>
      </p:ext>
    </p:extLst>
  </p:cSld>
  <p:clrMap bg1="lt1" tx1="dk1" bg2="lt2" tx2="dk2" accent1="accent1" accent2="accent2" accent3="accent3" accent4="accent4" accent5="accent5" accent6="accent6" hlink="hlink" folHlink="folHlink"/>
  <p:sldLayoutIdLst>
    <p:sldLayoutId id="2147483673" r:id="rId1"/>
    <p:sldLayoutId id="2147483690" r:id="rId2"/>
    <p:sldLayoutId id="2147483700" r:id="rId3"/>
    <p:sldLayoutId id="2147483688" r:id="rId4"/>
    <p:sldLayoutId id="2147483692" r:id="rId5"/>
    <p:sldLayoutId id="2147483701" r:id="rId6"/>
    <p:sldLayoutId id="2147483691" r:id="rId7"/>
    <p:sldLayoutId id="2147483702" r:id="rId8"/>
    <p:sldLayoutId id="2147483694" r:id="rId9"/>
    <p:sldLayoutId id="2147483675" r:id="rId10"/>
    <p:sldLayoutId id="2147483670" r:id="rId11"/>
    <p:sldLayoutId id="2147483689" r:id="rId12"/>
    <p:sldLayoutId id="2147483671" r:id="rId13"/>
    <p:sldLayoutId id="2147483696" r:id="rId14"/>
    <p:sldLayoutId id="2147483697" r:id="rId15"/>
    <p:sldLayoutId id="2147483695" r:id="rId16"/>
    <p:sldLayoutId id="2147483698" r:id="rId17"/>
    <p:sldLayoutId id="2147483687" r:id="rId18"/>
    <p:sldLayoutId id="2147483699" r:id="rId19"/>
  </p:sldLayoutIdLst>
  <p:transition>
    <p:fade/>
  </p:transition>
  <p:hf sldNum="0" hdr="0" dt="0"/>
  <p:txStyles>
    <p:titleStyle>
      <a:lvl1pPr algn="l" defTabSz="685798" rtl="0" eaLnBrk="1" latinLnBrk="0" hangingPunct="1">
        <a:lnSpc>
          <a:spcPct val="90000"/>
        </a:lnSpc>
        <a:spcBef>
          <a:spcPct val="0"/>
        </a:spcBef>
        <a:buNone/>
        <a:defRPr sz="2800" b="0" i="0" u="none" kern="1200">
          <a:solidFill>
            <a:schemeClr val="tx2"/>
          </a:solidFill>
          <a:latin typeface="Montserrat SemiBold" panose="00000700000000000000" pitchFamily="2" charset="0"/>
          <a:ea typeface="+mj-ea"/>
          <a:cs typeface="+mj-cs"/>
        </a:defRPr>
      </a:lvl1pPr>
    </p:titleStyle>
    <p:bodyStyle>
      <a:lvl1pPr marL="177800" indent="-177800" algn="l" defTabSz="685798" rtl="0" eaLnBrk="1" latinLnBrk="0" hangingPunct="1">
        <a:lnSpc>
          <a:spcPct val="150000"/>
        </a:lnSpc>
        <a:spcBef>
          <a:spcPts val="0"/>
        </a:spcBef>
        <a:spcAft>
          <a:spcPts val="600"/>
        </a:spcAft>
        <a:buFont typeface="Arial" panose="020B0604020202020204" pitchFamily="34" charset="0"/>
        <a:buChar char="•"/>
        <a:defRPr sz="1800" kern="1200">
          <a:solidFill>
            <a:schemeClr val="tx2"/>
          </a:solidFill>
          <a:latin typeface="Montserrat Medium" pitchFamily="2" charset="77"/>
          <a:ea typeface="+mn-ea"/>
          <a:cs typeface="+mn-cs"/>
        </a:defRPr>
      </a:lvl1pPr>
      <a:lvl2pPr marL="355600" indent="-177800" algn="l" defTabSz="685798" rtl="0" eaLnBrk="1" latinLnBrk="0" hangingPunct="1">
        <a:lnSpc>
          <a:spcPct val="150000"/>
        </a:lnSpc>
        <a:spcBef>
          <a:spcPts val="0"/>
        </a:spcBef>
        <a:spcAft>
          <a:spcPts val="600"/>
        </a:spcAft>
        <a:buClrTx/>
        <a:buFont typeface="Montserrat Medium" panose="00000600000000000000" pitchFamily="2" charset="0"/>
        <a:buChar char="−"/>
        <a:defRPr sz="1600" kern="1200">
          <a:solidFill>
            <a:schemeClr val="tx2"/>
          </a:solidFill>
          <a:latin typeface="Montserrat Medium" pitchFamily="2" charset="77"/>
          <a:ea typeface="+mn-ea"/>
          <a:cs typeface="+mn-cs"/>
        </a:defRPr>
      </a:lvl2pPr>
      <a:lvl3pPr marL="541338" indent="-177800" algn="l" defTabSz="685798" rtl="0" eaLnBrk="1" latinLnBrk="0" hangingPunct="1">
        <a:lnSpc>
          <a:spcPct val="150000"/>
        </a:lnSpc>
        <a:spcBef>
          <a:spcPts val="0"/>
        </a:spcBef>
        <a:spcAft>
          <a:spcPts val="600"/>
        </a:spcAft>
        <a:buClrTx/>
        <a:buFont typeface="Montserrat Medium" panose="00000600000000000000" pitchFamily="2" charset="0"/>
        <a:buChar char="»"/>
        <a:tabLst/>
        <a:defRPr sz="1600" kern="1200">
          <a:solidFill>
            <a:schemeClr val="tx2"/>
          </a:solidFill>
          <a:latin typeface="Montserrat Medium" pitchFamily="2" charset="77"/>
          <a:ea typeface="+mn-ea"/>
          <a:cs typeface="+mn-cs"/>
        </a:defRPr>
      </a:lvl3pPr>
      <a:lvl4pPr marL="719138" indent="-185738" algn="l" defTabSz="685798" rtl="0" eaLnBrk="1" latinLnBrk="0" hangingPunct="1">
        <a:lnSpc>
          <a:spcPct val="150000"/>
        </a:lnSpc>
        <a:spcBef>
          <a:spcPts val="0"/>
        </a:spcBef>
        <a:spcAft>
          <a:spcPts val="600"/>
        </a:spcAft>
        <a:buClrTx/>
        <a:buFont typeface="Courier New" panose="02070309020205020404" pitchFamily="49" charset="0"/>
        <a:buChar char="o"/>
        <a:defRPr sz="1400" b="0" i="0" kern="1200">
          <a:solidFill>
            <a:schemeClr val="tx2"/>
          </a:solidFill>
          <a:latin typeface="Montserrat Medium" panose="00000600000000000000" pitchFamily="2" charset="0"/>
          <a:ea typeface="+mn-ea"/>
          <a:cs typeface="+mn-cs"/>
        </a:defRPr>
      </a:lvl4pPr>
      <a:lvl5pPr marL="896938" indent="-177800" algn="l" defTabSz="685798" rtl="0" eaLnBrk="1" latinLnBrk="0" hangingPunct="1">
        <a:lnSpc>
          <a:spcPct val="150000"/>
        </a:lnSpc>
        <a:spcBef>
          <a:spcPts val="0"/>
        </a:spcBef>
        <a:spcAft>
          <a:spcPts val="600"/>
        </a:spcAft>
        <a:buFont typeface="Arial" panose="020B0604020202020204" pitchFamily="34" charset="0"/>
        <a:buChar char="•"/>
        <a:defRPr sz="1200" b="0" i="0" kern="1200">
          <a:solidFill>
            <a:schemeClr val="tx2"/>
          </a:solidFill>
          <a:latin typeface="+mn-lt"/>
          <a:ea typeface="+mn-ea"/>
          <a:cs typeface="+mn-cs"/>
        </a:defRPr>
      </a:lvl5pPr>
      <a:lvl6pPr marL="1885943"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2"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41"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40"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8" rtl="0" eaLnBrk="1" latinLnBrk="0" hangingPunct="1">
        <a:defRPr sz="1350" kern="1200">
          <a:solidFill>
            <a:schemeClr val="tx1"/>
          </a:solidFill>
          <a:latin typeface="+mn-lt"/>
          <a:ea typeface="+mn-ea"/>
          <a:cs typeface="+mn-cs"/>
        </a:defRPr>
      </a:lvl1pPr>
      <a:lvl2pPr marL="342899" algn="l" defTabSz="685798" rtl="0" eaLnBrk="1" latinLnBrk="0" hangingPunct="1">
        <a:defRPr sz="1350" kern="1200">
          <a:solidFill>
            <a:schemeClr val="tx1"/>
          </a:solidFill>
          <a:latin typeface="+mn-lt"/>
          <a:ea typeface="+mn-ea"/>
          <a:cs typeface="+mn-cs"/>
        </a:defRPr>
      </a:lvl2pPr>
      <a:lvl3pPr marL="685798" algn="l" defTabSz="685798" rtl="0" eaLnBrk="1" latinLnBrk="0" hangingPunct="1">
        <a:defRPr sz="1350" kern="1200">
          <a:solidFill>
            <a:schemeClr val="tx1"/>
          </a:solidFill>
          <a:latin typeface="+mn-lt"/>
          <a:ea typeface="+mn-ea"/>
          <a:cs typeface="+mn-cs"/>
        </a:defRPr>
      </a:lvl3pPr>
      <a:lvl4pPr marL="1028696" algn="l" defTabSz="685798" rtl="0" eaLnBrk="1" latinLnBrk="0" hangingPunct="1">
        <a:defRPr sz="1350" kern="1200">
          <a:solidFill>
            <a:schemeClr val="tx1"/>
          </a:solidFill>
          <a:latin typeface="+mn-lt"/>
          <a:ea typeface="+mn-ea"/>
          <a:cs typeface="+mn-cs"/>
        </a:defRPr>
      </a:lvl4pPr>
      <a:lvl5pPr marL="1371596" algn="l" defTabSz="685798" rtl="0" eaLnBrk="1" latinLnBrk="0" hangingPunct="1">
        <a:defRPr sz="1350" kern="1200">
          <a:solidFill>
            <a:schemeClr val="tx1"/>
          </a:solidFill>
          <a:latin typeface="+mn-lt"/>
          <a:ea typeface="+mn-ea"/>
          <a:cs typeface="+mn-cs"/>
        </a:defRPr>
      </a:lvl5pPr>
      <a:lvl6pPr marL="1714494" algn="l" defTabSz="685798" rtl="0" eaLnBrk="1" latinLnBrk="0" hangingPunct="1">
        <a:defRPr sz="1350" kern="1200">
          <a:solidFill>
            <a:schemeClr val="tx1"/>
          </a:solidFill>
          <a:latin typeface="+mn-lt"/>
          <a:ea typeface="+mn-ea"/>
          <a:cs typeface="+mn-cs"/>
        </a:defRPr>
      </a:lvl6pPr>
      <a:lvl7pPr marL="2057393" algn="l" defTabSz="685798" rtl="0" eaLnBrk="1" latinLnBrk="0" hangingPunct="1">
        <a:defRPr sz="1350" kern="1200">
          <a:solidFill>
            <a:schemeClr val="tx1"/>
          </a:solidFill>
          <a:latin typeface="+mn-lt"/>
          <a:ea typeface="+mn-ea"/>
          <a:cs typeface="+mn-cs"/>
        </a:defRPr>
      </a:lvl7pPr>
      <a:lvl8pPr marL="2400292" algn="l" defTabSz="685798" rtl="0" eaLnBrk="1" latinLnBrk="0" hangingPunct="1">
        <a:defRPr sz="1350" kern="1200">
          <a:solidFill>
            <a:schemeClr val="tx1"/>
          </a:solidFill>
          <a:latin typeface="+mn-lt"/>
          <a:ea typeface="+mn-ea"/>
          <a:cs typeface="+mn-cs"/>
        </a:defRPr>
      </a:lvl8pPr>
      <a:lvl9pPr marL="2743190" algn="l" defTabSz="685798"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9" pos="211" userDrawn="1">
          <p15:clr>
            <a:srgbClr val="F26B43"/>
          </p15:clr>
        </p15:guide>
        <p15:guide id="20" pos="3840" userDrawn="1">
          <p15:clr>
            <a:srgbClr val="F26B43"/>
          </p15:clr>
        </p15:guide>
        <p15:guide id="21" pos="7435" userDrawn="1">
          <p15:clr>
            <a:srgbClr val="F26B43"/>
          </p15:clr>
        </p15:guide>
        <p15:guide id="22" orient="horz" pos="249" userDrawn="1">
          <p15:clr>
            <a:srgbClr val="F26B43"/>
          </p15:clr>
        </p15:guide>
        <p15:guide id="23" orient="horz" pos="4178" userDrawn="1">
          <p15:clr>
            <a:srgbClr val="F26B43"/>
          </p15:clr>
        </p15:guide>
        <p15:guide id="34" orient="horz" pos="527" userDrawn="1">
          <p15:clr>
            <a:srgbClr val="FBAE40"/>
          </p15:clr>
        </p15:guide>
        <p15:guide id="35" orient="horz" pos="867" userDrawn="1">
          <p15:clr>
            <a:srgbClr val="FBAE40"/>
          </p15:clr>
        </p15:guide>
        <p15:guide id="36" orient="horz" pos="1049" userDrawn="1">
          <p15:clr>
            <a:srgbClr val="FBAE40"/>
          </p15:clr>
        </p15:guide>
        <p15:guide id="37" pos="844" userDrawn="1">
          <p15:clr>
            <a:srgbClr val="FDE53C"/>
          </p15:clr>
        </p15:guide>
        <p15:guide id="38" pos="1443" userDrawn="1">
          <p15:clr>
            <a:srgbClr val="FDE53C"/>
          </p15:clr>
        </p15:guide>
        <p15:guide id="39" pos="2043" userDrawn="1">
          <p15:clr>
            <a:srgbClr val="FDE53C"/>
          </p15:clr>
        </p15:guide>
        <p15:guide id="40" pos="2641" userDrawn="1">
          <p15:clr>
            <a:srgbClr val="FDE53C"/>
          </p15:clr>
        </p15:guide>
        <p15:guide id="41" pos="3241" userDrawn="1">
          <p15:clr>
            <a:srgbClr val="FDE53C"/>
          </p15:clr>
        </p15:guide>
        <p15:guide id="42" pos="4439" userDrawn="1">
          <p15:clr>
            <a:srgbClr val="FDE53C"/>
          </p15:clr>
        </p15:guide>
        <p15:guide id="43" pos="5039" userDrawn="1">
          <p15:clr>
            <a:srgbClr val="FDE53C"/>
          </p15:clr>
        </p15:guide>
        <p15:guide id="44" pos="5637" userDrawn="1">
          <p15:clr>
            <a:srgbClr val="FDE53C"/>
          </p15:clr>
        </p15:guide>
        <p15:guide id="45" pos="6236" userDrawn="1">
          <p15:clr>
            <a:srgbClr val="FDE53C"/>
          </p15:clr>
        </p15:guide>
        <p15:guide id="46" pos="6835" userDrawn="1">
          <p15:clr>
            <a:srgbClr val="FDE53C"/>
          </p15:clr>
        </p15:guide>
        <p15:guide id="47" orient="horz" pos="1253"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4" name="Google Shape;104;p2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05" name="Google Shape;105;p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3760686"/>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howsecureismypassword.net/"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beinternetawesome.withgoogle.com/" TargetMode="External"/><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3.xml"/><Relationship Id="rId1" Type="http://schemas.openxmlformats.org/officeDocument/2006/relationships/slideLayout" Target="../slideLayouts/slideLayout10.xml"/><Relationship Id="rId4" Type="http://schemas.openxmlformats.org/officeDocument/2006/relationships/slide" Target="slide4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dirty="0" smtClean="0"/>
              <a:t>Safe, respectful, responsible use of technology</a:t>
            </a:r>
            <a:endParaRPr lang="en-AU" dirty="0"/>
          </a:p>
        </p:txBody>
      </p:sp>
      <p:sp>
        <p:nvSpPr>
          <p:cNvPr id="2" name="Title 1"/>
          <p:cNvSpPr>
            <a:spLocks noGrp="1"/>
          </p:cNvSpPr>
          <p:nvPr>
            <p:ph type="title"/>
          </p:nvPr>
        </p:nvSpPr>
        <p:spPr>
          <a:xfrm>
            <a:off x="371475" y="1650521"/>
            <a:ext cx="4636033" cy="2281056"/>
          </a:xfrm>
        </p:spPr>
        <p:txBody>
          <a:bodyPr/>
          <a:lstStyle/>
          <a:p>
            <a:r>
              <a:rPr lang="en-AU" dirty="0" smtClean="0"/>
              <a:t>&lt;title&gt;</a:t>
            </a:r>
            <a:endParaRPr lang="en-AU" dirty="0"/>
          </a:p>
        </p:txBody>
      </p:sp>
    </p:spTree>
    <p:extLst>
      <p:ext uri="{BB962C8B-B14F-4D97-AF65-F5344CB8AC3E}">
        <p14:creationId xmlns:p14="http://schemas.microsoft.com/office/powerpoint/2010/main" val="151664377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Password detective</a:t>
            </a:r>
            <a:endParaRPr lang="en-AU" dirty="0"/>
          </a:p>
        </p:txBody>
      </p:sp>
      <p:sp>
        <p:nvSpPr>
          <p:cNvPr id="4" name="Text Placeholder 3"/>
          <p:cNvSpPr>
            <a:spLocks noGrp="1"/>
          </p:cNvSpPr>
          <p:nvPr>
            <p:ph type="body" sz="quarter" idx="15"/>
          </p:nvPr>
        </p:nvSpPr>
        <p:spPr>
          <a:xfrm>
            <a:off x="337366" y="1185571"/>
            <a:ext cx="11482386" cy="537824"/>
          </a:xfrm>
        </p:spPr>
        <p:txBody>
          <a:bodyPr/>
          <a:lstStyle/>
          <a:p>
            <a:r>
              <a:rPr lang="en-AU" sz="1600" dirty="0" smtClean="0"/>
              <a:t>Which is the hardest to crack?</a:t>
            </a:r>
            <a:endParaRPr lang="en-AU" sz="1600" dirty="0"/>
          </a:p>
        </p:txBody>
      </p:sp>
      <p:sp>
        <p:nvSpPr>
          <p:cNvPr id="5" name="Footer Placeholder 4"/>
          <p:cNvSpPr>
            <a:spLocks noGrp="1"/>
          </p:cNvSpPr>
          <p:nvPr>
            <p:ph type="ftr" sz="quarter" idx="3"/>
          </p:nvPr>
        </p:nvSpPr>
        <p:spPr/>
        <p:txBody>
          <a:bodyPr/>
          <a:lstStyle/>
          <a:p>
            <a:fld id="{5116C895-348D-4FA1-AC3F-6A98EE2CBA64}" type="slidenum">
              <a:rPr lang="en-US" smtClean="0"/>
              <a:pPr/>
              <a:t>10</a:t>
            </a:fld>
            <a:endParaRPr lang="en-US" dirty="0"/>
          </a:p>
        </p:txBody>
      </p:sp>
      <p:sp>
        <p:nvSpPr>
          <p:cNvPr id="6" name="Rectangle 5"/>
          <p:cNvSpPr/>
          <p:nvPr/>
        </p:nvSpPr>
        <p:spPr>
          <a:xfrm>
            <a:off x="337366" y="1687380"/>
            <a:ext cx="5629626" cy="2160587"/>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dirty="0">
                <a:solidFill>
                  <a:schemeClr val="bg1"/>
                </a:solidFill>
              </a:rPr>
              <a:t>tr0uBl3&amp;me</a:t>
            </a:r>
            <a:r>
              <a:rPr lang="en-AU" sz="3200" b="1" dirty="0" smtClean="0">
                <a:solidFill>
                  <a:schemeClr val="bg1"/>
                </a:solidFill>
              </a:rPr>
              <a:t>!</a:t>
            </a:r>
            <a:r>
              <a:rPr lang="en-AU" sz="2000" dirty="0" smtClean="0"/>
              <a:t> </a:t>
            </a:r>
            <a:endParaRPr lang="en-AU" sz="2000" dirty="0"/>
          </a:p>
        </p:txBody>
      </p:sp>
      <p:sp>
        <p:nvSpPr>
          <p:cNvPr id="7" name="Rectangle 6"/>
          <p:cNvSpPr/>
          <p:nvPr/>
        </p:nvSpPr>
        <p:spPr>
          <a:xfrm>
            <a:off x="337366" y="3967272"/>
            <a:ext cx="5629626" cy="2160587"/>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dirty="0" smtClean="0">
                <a:solidFill>
                  <a:schemeClr val="tx1">
                    <a:alpha val="24000"/>
                  </a:schemeClr>
                </a:solidFill>
              </a:rPr>
              <a:t>qwerty9876</a:t>
            </a:r>
            <a:endParaRPr lang="en-AU" sz="3200" b="1" dirty="0">
              <a:solidFill>
                <a:schemeClr val="tx1">
                  <a:alpha val="24000"/>
                </a:schemeClr>
              </a:solidFill>
            </a:endParaRPr>
          </a:p>
        </p:txBody>
      </p:sp>
      <p:sp>
        <p:nvSpPr>
          <p:cNvPr id="8" name="Rectangle 7"/>
          <p:cNvSpPr/>
          <p:nvPr/>
        </p:nvSpPr>
        <p:spPr>
          <a:xfrm>
            <a:off x="6075497" y="3967271"/>
            <a:ext cx="5629626" cy="21605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dirty="0"/>
              <a:t>Ilikepizza@7PM</a:t>
            </a:r>
          </a:p>
          <a:p>
            <a:pPr algn="ctr"/>
            <a:endParaRPr lang="en-AU" sz="2000" dirty="0" err="1" smtClean="0"/>
          </a:p>
        </p:txBody>
      </p:sp>
      <p:sp>
        <p:nvSpPr>
          <p:cNvPr id="9" name="Rectangle 8"/>
          <p:cNvSpPr/>
          <p:nvPr/>
        </p:nvSpPr>
        <p:spPr>
          <a:xfrm>
            <a:off x="6075497" y="1699067"/>
            <a:ext cx="5629626" cy="2160587"/>
          </a:xfrm>
          <a:prstGeom prst="rect">
            <a:avLst/>
          </a:prstGeom>
          <a:solidFill>
            <a:srgbClr val="FFFF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dirty="0" err="1">
                <a:solidFill>
                  <a:schemeClr val="tx1">
                    <a:alpha val="24000"/>
                  </a:schemeClr>
                </a:solidFill>
              </a:rPr>
              <a:t>P@ssword</a:t>
            </a:r>
            <a:r>
              <a:rPr lang="en-AU" sz="3200" b="1" dirty="0">
                <a:solidFill>
                  <a:schemeClr val="tx1">
                    <a:alpha val="24000"/>
                  </a:schemeClr>
                </a:solidFill>
              </a:rPr>
              <a:t>! </a:t>
            </a:r>
          </a:p>
          <a:p>
            <a:pPr algn="ctr"/>
            <a:endParaRPr lang="en-AU" sz="2000" dirty="0" err="1" smtClean="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9294" y="412844"/>
            <a:ext cx="1635829" cy="963519"/>
          </a:xfrm>
          <a:prstGeom prst="rect">
            <a:avLst/>
          </a:prstGeom>
        </p:spPr>
      </p:pic>
    </p:spTree>
    <p:extLst>
      <p:ext uri="{BB962C8B-B14F-4D97-AF65-F5344CB8AC3E}">
        <p14:creationId xmlns:p14="http://schemas.microsoft.com/office/powerpoint/2010/main" val="372553618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pPr lvl="0"/>
            <a:r>
              <a:rPr lang="en-AU" dirty="0" smtClean="0"/>
              <a:t>Common </a:t>
            </a:r>
            <a:r>
              <a:rPr lang="en-AU" dirty="0"/>
              <a:t>passwords are easy to crack, so don’t use things like password, qwerty.</a:t>
            </a:r>
          </a:p>
          <a:p>
            <a:r>
              <a:rPr lang="en-AU" dirty="0"/>
              <a:t>Passphrases are generally more difficult for a computer to crack, but easy for you to remember. Much easier than </a:t>
            </a:r>
            <a:r>
              <a:rPr lang="en-AU" b="1" dirty="0" smtClean="0"/>
              <a:t>tr0uBl3&amp;me!</a:t>
            </a:r>
            <a:r>
              <a:rPr lang="en-AU" dirty="0" smtClean="0"/>
              <a:t> </a:t>
            </a:r>
            <a:r>
              <a:rPr lang="en-AU" dirty="0"/>
              <a:t>and more secure! Double win!</a:t>
            </a:r>
          </a:p>
          <a:p>
            <a:endParaRPr lang="en-AU" dirty="0"/>
          </a:p>
        </p:txBody>
      </p:sp>
      <p:sp>
        <p:nvSpPr>
          <p:cNvPr id="3" name="Title 2"/>
          <p:cNvSpPr>
            <a:spLocks noGrp="1"/>
          </p:cNvSpPr>
          <p:nvPr>
            <p:ph type="title"/>
          </p:nvPr>
        </p:nvSpPr>
        <p:spPr/>
        <p:txBody>
          <a:bodyPr/>
          <a:lstStyle/>
          <a:p>
            <a:r>
              <a:rPr lang="en-AU" dirty="0" smtClean="0"/>
              <a:t>Takeaway messages</a:t>
            </a:r>
            <a:endParaRPr lang="en-AU" dirty="0"/>
          </a:p>
        </p:txBody>
      </p:sp>
      <p:sp>
        <p:nvSpPr>
          <p:cNvPr id="4" name="Text Placeholder 3"/>
          <p:cNvSpPr>
            <a:spLocks noGrp="1"/>
          </p:cNvSpPr>
          <p:nvPr>
            <p:ph type="body" sz="quarter" idx="15"/>
          </p:nvPr>
        </p:nvSpPr>
        <p:spPr/>
        <p:txBody>
          <a:bodyPr/>
          <a:lstStyle/>
          <a:p>
            <a:endParaRPr lang="en-AU"/>
          </a:p>
        </p:txBody>
      </p:sp>
      <p:sp>
        <p:nvSpPr>
          <p:cNvPr id="5" name="Footer Placeholder 4"/>
          <p:cNvSpPr>
            <a:spLocks noGrp="1"/>
          </p:cNvSpPr>
          <p:nvPr>
            <p:ph type="ftr" sz="quarter" idx="3"/>
          </p:nvPr>
        </p:nvSpPr>
        <p:spPr/>
        <p:txBody>
          <a:bodyPr/>
          <a:lstStyle/>
          <a:p>
            <a:fld id="{5116C895-348D-4FA1-AC3F-6A98EE2CBA64}" type="slidenum">
              <a:rPr lang="en-US" smtClean="0"/>
              <a:pPr/>
              <a:t>11</a:t>
            </a:fld>
            <a:endParaRPr lang="en-US" dirty="0"/>
          </a:p>
        </p:txBody>
      </p:sp>
    </p:spTree>
    <p:extLst>
      <p:ext uri="{BB962C8B-B14F-4D97-AF65-F5344CB8AC3E}">
        <p14:creationId xmlns:p14="http://schemas.microsoft.com/office/powerpoint/2010/main" val="263423968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462270" y="1822473"/>
            <a:ext cx="4636034" cy="1242336"/>
          </a:xfrm>
        </p:spPr>
        <p:txBody>
          <a:bodyPr/>
          <a:lstStyle/>
          <a:p>
            <a:r>
              <a:rPr lang="en-AU" sz="1800" dirty="0" smtClean="0"/>
              <a:t>In small groups,  you will decide how long each password would take a computer to crack.</a:t>
            </a:r>
            <a:endParaRPr lang="en-AU" sz="1800" dirty="0"/>
          </a:p>
          <a:p>
            <a:endParaRPr lang="en-AU" dirty="0"/>
          </a:p>
        </p:txBody>
      </p:sp>
      <p:sp>
        <p:nvSpPr>
          <p:cNvPr id="3" name="Title 2"/>
          <p:cNvSpPr>
            <a:spLocks noGrp="1"/>
          </p:cNvSpPr>
          <p:nvPr>
            <p:ph type="title"/>
          </p:nvPr>
        </p:nvSpPr>
        <p:spPr>
          <a:xfrm>
            <a:off x="334963" y="853779"/>
            <a:ext cx="5396445" cy="654548"/>
          </a:xfrm>
        </p:spPr>
        <p:txBody>
          <a:bodyPr/>
          <a:lstStyle/>
          <a:p>
            <a:r>
              <a:rPr lang="en-AU" dirty="0" smtClean="0"/>
              <a:t>How long</a:t>
            </a:r>
            <a:endParaRPr lang="en-AU" dirty="0"/>
          </a:p>
        </p:txBody>
      </p:sp>
      <p:sp>
        <p:nvSpPr>
          <p:cNvPr id="8" name="Picture Placeholder 7"/>
          <p:cNvSpPr>
            <a:spLocks noGrp="1"/>
          </p:cNvSpPr>
          <p:nvPr>
            <p:ph type="pic" sz="quarter" idx="16"/>
          </p:nvPr>
        </p:nvSpPr>
        <p:spPr/>
      </p:sp>
      <p:sp>
        <p:nvSpPr>
          <p:cNvPr id="5" name="Footer Placeholder 4"/>
          <p:cNvSpPr>
            <a:spLocks noGrp="1"/>
          </p:cNvSpPr>
          <p:nvPr>
            <p:ph type="ftr" sz="quarter" idx="4294967295"/>
          </p:nvPr>
        </p:nvSpPr>
        <p:spPr>
          <a:xfrm>
            <a:off x="0" y="6267450"/>
            <a:ext cx="407988" cy="365125"/>
          </a:xfrm>
          <a:prstGeom prst="rect">
            <a:avLst/>
          </a:prstGeom>
        </p:spPr>
        <p:txBody>
          <a:bodyPr/>
          <a:lstStyle/>
          <a:p>
            <a:fld id="{5116C895-348D-4FA1-AC3F-6A98EE2CBA64}" type="slidenum">
              <a:rPr lang="en-US" smtClean="0"/>
              <a:pPr/>
              <a:t>12</a:t>
            </a:fld>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09924" y="1822473"/>
            <a:ext cx="5068471" cy="298537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52613398"/>
              </p:ext>
            </p:extLst>
          </p:nvPr>
        </p:nvGraphicFramePr>
        <p:xfrm>
          <a:off x="840237" y="3802173"/>
          <a:ext cx="3352351" cy="1395984"/>
        </p:xfrm>
        <a:graphic>
          <a:graphicData uri="http://schemas.openxmlformats.org/drawingml/2006/table">
            <a:tbl>
              <a:tblPr firstRow="1" bandRow="1">
                <a:tableStyleId>{68D230F3-CF80-4859-8CE7-A43EE81993B5}</a:tableStyleId>
              </a:tblPr>
              <a:tblGrid>
                <a:gridCol w="1502474">
                  <a:extLst>
                    <a:ext uri="{9D8B030D-6E8A-4147-A177-3AD203B41FA5}">
                      <a16:colId xmlns:a16="http://schemas.microsoft.com/office/drawing/2014/main" val="1797142947"/>
                    </a:ext>
                  </a:extLst>
                </a:gridCol>
                <a:gridCol w="1849877">
                  <a:extLst>
                    <a:ext uri="{9D8B030D-6E8A-4147-A177-3AD203B41FA5}">
                      <a16:colId xmlns:a16="http://schemas.microsoft.com/office/drawing/2014/main" val="1534415548"/>
                    </a:ext>
                  </a:extLst>
                </a:gridCol>
              </a:tblGrid>
              <a:tr h="370840">
                <a:tc>
                  <a:txBody>
                    <a:bodyPr/>
                    <a:lstStyle/>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solidFill>
                            <a:schemeClr val="bg1"/>
                          </a:solidFill>
                        </a:rPr>
                        <a:t>1 day</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solidFill>
                            <a:schemeClr val="bg1"/>
                          </a:solidFill>
                        </a:rPr>
                        <a:t>1 week</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solidFill>
                            <a:schemeClr val="bg1"/>
                          </a:solidFill>
                        </a:rPr>
                        <a:t>1 month</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solidFill>
                            <a:schemeClr val="bg1"/>
                          </a:solidFill>
                        </a:rPr>
                        <a:t>1 year</a:t>
                      </a:r>
                      <a:endParaRPr lang="en-AU"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solidFill>
                            <a:schemeClr val="bg1"/>
                          </a:solidFill>
                        </a:rPr>
                        <a:t>10 years</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solidFill>
                            <a:schemeClr val="bg1"/>
                          </a:solidFill>
                        </a:rPr>
                        <a:t>100 years</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solidFill>
                            <a:schemeClr val="bg1"/>
                          </a:solidFill>
                        </a:rPr>
                        <a:t>1000 years</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solidFill>
                            <a:schemeClr val="bg1"/>
                          </a:solidFill>
                        </a:rPr>
                        <a:t>10,000+ years</a:t>
                      </a:r>
                    </a:p>
                    <a:p>
                      <a:endParaRPr lang="en-AU" dirty="0">
                        <a:solidFill>
                          <a:schemeClr val="bg1"/>
                        </a:solidFill>
                      </a:endParaRPr>
                    </a:p>
                  </a:txBody>
                  <a:tcPr/>
                </a:tc>
                <a:extLst>
                  <a:ext uri="{0D108BD9-81ED-4DB2-BD59-A6C34878D82A}">
                    <a16:rowId xmlns:a16="http://schemas.microsoft.com/office/drawing/2014/main" val="1657136798"/>
                  </a:ext>
                </a:extLst>
              </a:tr>
            </a:tbl>
          </a:graphicData>
        </a:graphic>
      </p:graphicFrame>
    </p:spTree>
    <p:extLst>
      <p:ext uri="{BB962C8B-B14F-4D97-AF65-F5344CB8AC3E}">
        <p14:creationId xmlns:p14="http://schemas.microsoft.com/office/powerpoint/2010/main" val="20122702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p:txBody>
          <a:bodyPr/>
          <a:lstStyle/>
          <a:p>
            <a:pPr marL="0" indent="0">
              <a:buNone/>
            </a:pPr>
            <a:endParaRPr lang="en-AU" dirty="0"/>
          </a:p>
        </p:txBody>
      </p:sp>
      <p:sp>
        <p:nvSpPr>
          <p:cNvPr id="5" name="Title 4"/>
          <p:cNvSpPr>
            <a:spLocks noGrp="1"/>
          </p:cNvSpPr>
          <p:nvPr>
            <p:ph type="title"/>
          </p:nvPr>
        </p:nvSpPr>
        <p:spPr/>
        <p:txBody>
          <a:bodyPr/>
          <a:lstStyle/>
          <a:p>
            <a:r>
              <a:rPr lang="en-AU" dirty="0" smtClean="0"/>
              <a:t>How long for a computer to crack?</a:t>
            </a:r>
            <a:endParaRPr lang="en-AU" dirty="0"/>
          </a:p>
        </p:txBody>
      </p:sp>
      <p:sp>
        <p:nvSpPr>
          <p:cNvPr id="6" name="Text Placeholder 5"/>
          <p:cNvSpPr>
            <a:spLocks noGrp="1"/>
          </p:cNvSpPr>
          <p:nvPr>
            <p:ph type="body" sz="quarter" idx="15"/>
          </p:nvPr>
        </p:nvSpPr>
        <p:spPr/>
        <p:txBody>
          <a:bodyPr/>
          <a:lstStyle/>
          <a:p>
            <a:endParaRPr lang="en-AU" dirty="0"/>
          </a:p>
        </p:txBody>
      </p:sp>
      <p:sp>
        <p:nvSpPr>
          <p:cNvPr id="10" name="TextBox 9"/>
          <p:cNvSpPr txBox="1"/>
          <p:nvPr/>
        </p:nvSpPr>
        <p:spPr>
          <a:xfrm>
            <a:off x="9407688" y="3181261"/>
            <a:ext cx="1811787" cy="914400"/>
          </a:xfrm>
          <a:prstGeom prst="rect">
            <a:avLst/>
          </a:prstGeom>
          <a:noFill/>
        </p:spPr>
        <p:txBody>
          <a:bodyPr wrap="none" lIns="0" tIns="0" rIns="0" bIns="0" rtlCol="0">
            <a:noAutofit/>
          </a:bodyPr>
          <a:lstStyle/>
          <a:p>
            <a:pPr algn="l"/>
            <a:r>
              <a:rPr lang="en-AU" dirty="0" smtClean="0"/>
              <a:t>Ilikepizza@7PM</a:t>
            </a:r>
          </a:p>
        </p:txBody>
      </p:sp>
      <p:sp>
        <p:nvSpPr>
          <p:cNvPr id="11" name="TextBox 10"/>
          <p:cNvSpPr txBox="1"/>
          <p:nvPr/>
        </p:nvSpPr>
        <p:spPr>
          <a:xfrm>
            <a:off x="1067657" y="3181261"/>
            <a:ext cx="1811787" cy="914400"/>
          </a:xfrm>
          <a:prstGeom prst="rect">
            <a:avLst/>
          </a:prstGeom>
          <a:noFill/>
        </p:spPr>
        <p:txBody>
          <a:bodyPr wrap="none" lIns="0" tIns="0" rIns="0" bIns="0" rtlCol="0">
            <a:noAutofit/>
          </a:bodyPr>
          <a:lstStyle/>
          <a:p>
            <a:pPr algn="l"/>
            <a:r>
              <a:rPr lang="en-AU" dirty="0" smtClean="0"/>
              <a:t>qwerty9876</a:t>
            </a:r>
          </a:p>
        </p:txBody>
      </p:sp>
      <p:sp>
        <p:nvSpPr>
          <p:cNvPr id="12" name="TextBox 11"/>
          <p:cNvSpPr txBox="1"/>
          <p:nvPr/>
        </p:nvSpPr>
        <p:spPr>
          <a:xfrm>
            <a:off x="4192588" y="3185514"/>
            <a:ext cx="1811787" cy="914400"/>
          </a:xfrm>
          <a:prstGeom prst="rect">
            <a:avLst/>
          </a:prstGeom>
          <a:noFill/>
        </p:spPr>
        <p:txBody>
          <a:bodyPr wrap="none" lIns="0" tIns="0" rIns="0" bIns="0" rtlCol="0">
            <a:noAutofit/>
          </a:bodyPr>
          <a:lstStyle/>
          <a:p>
            <a:pPr algn="l"/>
            <a:r>
              <a:rPr lang="en-AU" dirty="0" err="1" smtClean="0"/>
              <a:t>P@ssword</a:t>
            </a:r>
            <a:r>
              <a:rPr lang="en-AU" dirty="0" smtClean="0"/>
              <a:t>!</a:t>
            </a:r>
          </a:p>
        </p:txBody>
      </p:sp>
      <p:sp>
        <p:nvSpPr>
          <p:cNvPr id="13" name="TextBox 12"/>
          <p:cNvSpPr txBox="1"/>
          <p:nvPr/>
        </p:nvSpPr>
        <p:spPr>
          <a:xfrm>
            <a:off x="6723433" y="3181261"/>
            <a:ext cx="1811787" cy="914400"/>
          </a:xfrm>
          <a:prstGeom prst="rect">
            <a:avLst/>
          </a:prstGeom>
          <a:noFill/>
        </p:spPr>
        <p:txBody>
          <a:bodyPr wrap="none" lIns="0" tIns="0" rIns="0" bIns="0" rtlCol="0">
            <a:noAutofit/>
          </a:bodyPr>
          <a:lstStyle/>
          <a:p>
            <a:pPr algn="ctr"/>
            <a:r>
              <a:rPr lang="en-AU" dirty="0" smtClean="0"/>
              <a:t>tr0uBl3&amp;me!</a:t>
            </a:r>
            <a:r>
              <a:rPr lang="en-AU" b="1" dirty="0" smtClean="0">
                <a:solidFill>
                  <a:schemeClr val="bg1"/>
                </a:solidFill>
              </a:rPr>
              <a:t>!</a:t>
            </a:r>
            <a:endParaRPr lang="en-AU" b="1" dirty="0">
              <a:solidFill>
                <a:schemeClr val="bg1"/>
              </a:solidFill>
            </a:endParaRPr>
          </a:p>
        </p:txBody>
      </p:sp>
      <p:grpSp>
        <p:nvGrpSpPr>
          <p:cNvPr id="20" name="Group 19"/>
          <p:cNvGrpSpPr/>
          <p:nvPr/>
        </p:nvGrpSpPr>
        <p:grpSpPr>
          <a:xfrm>
            <a:off x="1190211" y="3663979"/>
            <a:ext cx="9811577" cy="251676"/>
            <a:chOff x="1259043" y="3921287"/>
            <a:chExt cx="9811577" cy="251676"/>
          </a:xfrm>
        </p:grpSpPr>
        <p:cxnSp>
          <p:nvCxnSpPr>
            <p:cNvPr id="9" name="Straight Connector 8"/>
            <p:cNvCxnSpPr/>
            <p:nvPr/>
          </p:nvCxnSpPr>
          <p:spPr>
            <a:xfrm>
              <a:off x="1259043" y="3921287"/>
              <a:ext cx="9811577"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777764" y="3921287"/>
              <a:ext cx="8648523" cy="251676"/>
              <a:chOff x="1777764" y="3921287"/>
              <a:chExt cx="8648523" cy="251676"/>
            </a:xfrm>
          </p:grpSpPr>
          <p:cxnSp>
            <p:nvCxnSpPr>
              <p:cNvPr id="15" name="Straight Connector 14"/>
              <p:cNvCxnSpPr/>
              <p:nvPr/>
            </p:nvCxnSpPr>
            <p:spPr>
              <a:xfrm>
                <a:off x="1777764" y="3921287"/>
                <a:ext cx="0" cy="2284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98774" y="3930252"/>
                <a:ext cx="0" cy="2284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11495" y="3930252"/>
                <a:ext cx="0" cy="2284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426287" y="3944525"/>
                <a:ext cx="0" cy="228438"/>
              </a:xfrm>
              <a:prstGeom prst="line">
                <a:avLst/>
              </a:prstGeom>
              <a:ln w="57150"/>
            </p:spPr>
            <p:style>
              <a:lnRef idx="1">
                <a:schemeClr val="accent1"/>
              </a:lnRef>
              <a:fillRef idx="0">
                <a:schemeClr val="accent1"/>
              </a:fillRef>
              <a:effectRef idx="0">
                <a:schemeClr val="accent1"/>
              </a:effectRef>
              <a:fontRef idx="minor">
                <a:schemeClr val="tx1"/>
              </a:fontRef>
            </p:style>
          </p:cxnSp>
        </p:grpSp>
      </p:grpSp>
      <p:graphicFrame>
        <p:nvGraphicFramePr>
          <p:cNvPr id="2" name="Table 1"/>
          <p:cNvGraphicFramePr>
            <a:graphicFrameLocks noGrp="1"/>
          </p:cNvGraphicFramePr>
          <p:nvPr>
            <p:extLst>
              <p:ext uri="{D42A27DB-BD31-4B8C-83A1-F6EECF244321}">
                <p14:modId xmlns:p14="http://schemas.microsoft.com/office/powerpoint/2010/main" val="1124820147"/>
              </p:ext>
            </p:extLst>
          </p:nvPr>
        </p:nvGraphicFramePr>
        <p:xfrm>
          <a:off x="7786053" y="579459"/>
          <a:ext cx="3352351" cy="1259200"/>
        </p:xfrm>
        <a:graphic>
          <a:graphicData uri="http://schemas.openxmlformats.org/drawingml/2006/table">
            <a:tbl>
              <a:tblPr firstRow="1" bandRow="1">
                <a:tableStyleId>{3B4B98B0-60AC-42C2-AFA5-B58CD77FA1E5}</a:tableStyleId>
              </a:tblPr>
              <a:tblGrid>
                <a:gridCol w="1502474">
                  <a:extLst>
                    <a:ext uri="{9D8B030D-6E8A-4147-A177-3AD203B41FA5}">
                      <a16:colId xmlns:a16="http://schemas.microsoft.com/office/drawing/2014/main" val="1797142947"/>
                    </a:ext>
                  </a:extLst>
                </a:gridCol>
                <a:gridCol w="1849877">
                  <a:extLst>
                    <a:ext uri="{9D8B030D-6E8A-4147-A177-3AD203B41FA5}">
                      <a16:colId xmlns:a16="http://schemas.microsoft.com/office/drawing/2014/main" val="1534415548"/>
                    </a:ext>
                  </a:extLst>
                </a:gridCol>
              </a:tblGrid>
              <a:tr h="1259200">
                <a:tc>
                  <a:txBody>
                    <a:bodyPr/>
                    <a:lstStyle/>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1 day</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1 week</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1 month</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1 year</a:t>
                      </a:r>
                      <a:endParaRPr lang="en-AU" dirty="0">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10 years</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400 years</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1000 years</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10,000+ years</a:t>
                      </a:r>
                    </a:p>
                  </a:txBody>
                  <a:tcPr/>
                </a:tc>
                <a:extLst>
                  <a:ext uri="{0D108BD9-81ED-4DB2-BD59-A6C34878D82A}">
                    <a16:rowId xmlns:a16="http://schemas.microsoft.com/office/drawing/2014/main" val="1657136798"/>
                  </a:ext>
                </a:extLst>
              </a:tr>
            </a:tbl>
          </a:graphicData>
        </a:graphic>
      </p:graphicFrame>
    </p:spTree>
    <p:extLst>
      <p:ext uri="{BB962C8B-B14F-4D97-AF65-F5344CB8AC3E}">
        <p14:creationId xmlns:p14="http://schemas.microsoft.com/office/powerpoint/2010/main" val="374709612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p:txBody>
          <a:bodyPr/>
          <a:lstStyle/>
          <a:p>
            <a:pPr marL="0" indent="0">
              <a:buNone/>
            </a:pPr>
            <a:endParaRPr lang="en-AU" dirty="0"/>
          </a:p>
        </p:txBody>
      </p:sp>
      <p:sp>
        <p:nvSpPr>
          <p:cNvPr id="5" name="Title 4"/>
          <p:cNvSpPr>
            <a:spLocks noGrp="1"/>
          </p:cNvSpPr>
          <p:nvPr>
            <p:ph type="title"/>
          </p:nvPr>
        </p:nvSpPr>
        <p:spPr/>
        <p:txBody>
          <a:bodyPr/>
          <a:lstStyle/>
          <a:p>
            <a:r>
              <a:rPr lang="en-AU" dirty="0" smtClean="0"/>
              <a:t>How long for a computer to crack?</a:t>
            </a:r>
            <a:endParaRPr lang="en-AU" dirty="0"/>
          </a:p>
        </p:txBody>
      </p:sp>
      <p:sp>
        <p:nvSpPr>
          <p:cNvPr id="6" name="Text Placeholder 5"/>
          <p:cNvSpPr>
            <a:spLocks noGrp="1"/>
          </p:cNvSpPr>
          <p:nvPr>
            <p:ph type="body" sz="quarter" idx="15"/>
          </p:nvPr>
        </p:nvSpPr>
        <p:spPr/>
        <p:txBody>
          <a:bodyPr/>
          <a:lstStyle/>
          <a:p>
            <a:r>
              <a:rPr lang="en-AU" dirty="0" smtClean="0"/>
              <a:t>Answers</a:t>
            </a:r>
            <a:endParaRPr lang="en-AU" dirty="0"/>
          </a:p>
        </p:txBody>
      </p:sp>
      <p:sp>
        <p:nvSpPr>
          <p:cNvPr id="10" name="TextBox 9"/>
          <p:cNvSpPr txBox="1"/>
          <p:nvPr/>
        </p:nvSpPr>
        <p:spPr>
          <a:xfrm>
            <a:off x="9407688" y="3181261"/>
            <a:ext cx="1811787" cy="914400"/>
          </a:xfrm>
          <a:prstGeom prst="rect">
            <a:avLst/>
          </a:prstGeom>
          <a:noFill/>
        </p:spPr>
        <p:txBody>
          <a:bodyPr wrap="none" lIns="0" tIns="0" rIns="0" bIns="0" rtlCol="0">
            <a:noAutofit/>
          </a:bodyPr>
          <a:lstStyle/>
          <a:p>
            <a:pPr algn="l"/>
            <a:r>
              <a:rPr lang="en-AU" dirty="0" smtClean="0"/>
              <a:t>Ilikepizza@7PM</a:t>
            </a:r>
          </a:p>
        </p:txBody>
      </p:sp>
      <p:sp>
        <p:nvSpPr>
          <p:cNvPr id="11" name="TextBox 10"/>
          <p:cNvSpPr txBox="1"/>
          <p:nvPr/>
        </p:nvSpPr>
        <p:spPr>
          <a:xfrm>
            <a:off x="1067657" y="3181261"/>
            <a:ext cx="1811787" cy="914400"/>
          </a:xfrm>
          <a:prstGeom prst="rect">
            <a:avLst/>
          </a:prstGeom>
          <a:noFill/>
        </p:spPr>
        <p:txBody>
          <a:bodyPr wrap="none" lIns="0" tIns="0" rIns="0" bIns="0" rtlCol="0">
            <a:noAutofit/>
          </a:bodyPr>
          <a:lstStyle/>
          <a:p>
            <a:pPr algn="l"/>
            <a:r>
              <a:rPr lang="en-AU" dirty="0" smtClean="0"/>
              <a:t>qwerty9876</a:t>
            </a:r>
          </a:p>
        </p:txBody>
      </p:sp>
      <p:sp>
        <p:nvSpPr>
          <p:cNvPr id="12" name="TextBox 11"/>
          <p:cNvSpPr txBox="1"/>
          <p:nvPr/>
        </p:nvSpPr>
        <p:spPr>
          <a:xfrm>
            <a:off x="4192588" y="3185514"/>
            <a:ext cx="1811787" cy="914400"/>
          </a:xfrm>
          <a:prstGeom prst="rect">
            <a:avLst/>
          </a:prstGeom>
          <a:noFill/>
        </p:spPr>
        <p:txBody>
          <a:bodyPr wrap="none" lIns="0" tIns="0" rIns="0" bIns="0" rtlCol="0">
            <a:noAutofit/>
          </a:bodyPr>
          <a:lstStyle/>
          <a:p>
            <a:pPr algn="l"/>
            <a:r>
              <a:rPr lang="en-AU" dirty="0" err="1" smtClean="0"/>
              <a:t>P@ssword</a:t>
            </a:r>
            <a:r>
              <a:rPr lang="en-AU" dirty="0" smtClean="0"/>
              <a:t>!</a:t>
            </a:r>
          </a:p>
        </p:txBody>
      </p:sp>
      <p:sp>
        <p:nvSpPr>
          <p:cNvPr id="13" name="TextBox 12"/>
          <p:cNvSpPr txBox="1"/>
          <p:nvPr/>
        </p:nvSpPr>
        <p:spPr>
          <a:xfrm>
            <a:off x="6723433" y="3181261"/>
            <a:ext cx="1811787" cy="914400"/>
          </a:xfrm>
          <a:prstGeom prst="rect">
            <a:avLst/>
          </a:prstGeom>
          <a:noFill/>
        </p:spPr>
        <p:txBody>
          <a:bodyPr wrap="none" lIns="0" tIns="0" rIns="0" bIns="0" rtlCol="0">
            <a:noAutofit/>
          </a:bodyPr>
          <a:lstStyle/>
          <a:p>
            <a:r>
              <a:rPr lang="en-AU" dirty="0" smtClean="0"/>
              <a:t>tr0uBl3&amp;me!</a:t>
            </a:r>
            <a:r>
              <a:rPr lang="en-AU" b="1" dirty="0" smtClean="0">
                <a:solidFill>
                  <a:schemeClr val="bg1"/>
                </a:solidFill>
              </a:rPr>
              <a:t>!</a:t>
            </a:r>
            <a:endParaRPr lang="en-AU" b="1" dirty="0">
              <a:solidFill>
                <a:schemeClr val="bg1"/>
              </a:solidFill>
            </a:endParaRPr>
          </a:p>
          <a:p>
            <a:r>
              <a:rPr lang="en-AU" dirty="0" smtClean="0"/>
              <a:t> </a:t>
            </a:r>
            <a:endParaRPr lang="en-AU" sz="1400" dirty="0" smtClean="0"/>
          </a:p>
        </p:txBody>
      </p:sp>
      <p:grpSp>
        <p:nvGrpSpPr>
          <p:cNvPr id="20" name="Group 19"/>
          <p:cNvGrpSpPr/>
          <p:nvPr/>
        </p:nvGrpSpPr>
        <p:grpSpPr>
          <a:xfrm>
            <a:off x="1190211" y="3663979"/>
            <a:ext cx="9811577" cy="251676"/>
            <a:chOff x="1259043" y="3921287"/>
            <a:chExt cx="9811577" cy="251676"/>
          </a:xfrm>
        </p:grpSpPr>
        <p:cxnSp>
          <p:nvCxnSpPr>
            <p:cNvPr id="9" name="Straight Connector 8"/>
            <p:cNvCxnSpPr/>
            <p:nvPr/>
          </p:nvCxnSpPr>
          <p:spPr>
            <a:xfrm>
              <a:off x="1259043" y="3921287"/>
              <a:ext cx="9811577"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777764" y="3921287"/>
              <a:ext cx="8648523" cy="251676"/>
              <a:chOff x="1777764" y="3921287"/>
              <a:chExt cx="8648523" cy="251676"/>
            </a:xfrm>
          </p:grpSpPr>
          <p:cxnSp>
            <p:nvCxnSpPr>
              <p:cNvPr id="15" name="Straight Connector 14"/>
              <p:cNvCxnSpPr/>
              <p:nvPr/>
            </p:nvCxnSpPr>
            <p:spPr>
              <a:xfrm>
                <a:off x="1777764" y="3921287"/>
                <a:ext cx="0" cy="2284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98774" y="3930252"/>
                <a:ext cx="0" cy="2284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11495" y="3930252"/>
                <a:ext cx="0" cy="22843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426287" y="3944525"/>
                <a:ext cx="0" cy="228438"/>
              </a:xfrm>
              <a:prstGeom prst="line">
                <a:avLst/>
              </a:prstGeom>
              <a:ln w="57150"/>
            </p:spPr>
            <p:style>
              <a:lnRef idx="1">
                <a:schemeClr val="accent1"/>
              </a:lnRef>
              <a:fillRef idx="0">
                <a:schemeClr val="accent1"/>
              </a:fillRef>
              <a:effectRef idx="0">
                <a:schemeClr val="accent1"/>
              </a:effectRef>
              <a:fontRef idx="minor">
                <a:schemeClr val="tx1"/>
              </a:fontRef>
            </p:style>
          </p:cxnSp>
        </p:grpSp>
      </p:grpSp>
      <p:graphicFrame>
        <p:nvGraphicFramePr>
          <p:cNvPr id="2" name="Table 1"/>
          <p:cNvGraphicFramePr>
            <a:graphicFrameLocks noGrp="1"/>
          </p:cNvGraphicFramePr>
          <p:nvPr>
            <p:extLst>
              <p:ext uri="{D42A27DB-BD31-4B8C-83A1-F6EECF244321}">
                <p14:modId xmlns:p14="http://schemas.microsoft.com/office/powerpoint/2010/main" val="4083260770"/>
              </p:ext>
            </p:extLst>
          </p:nvPr>
        </p:nvGraphicFramePr>
        <p:xfrm>
          <a:off x="7786053" y="579459"/>
          <a:ext cx="3352351" cy="1259200"/>
        </p:xfrm>
        <a:graphic>
          <a:graphicData uri="http://schemas.openxmlformats.org/drawingml/2006/table">
            <a:tbl>
              <a:tblPr firstRow="1" bandRow="1">
                <a:tableStyleId>{3B4B98B0-60AC-42C2-AFA5-B58CD77FA1E5}</a:tableStyleId>
              </a:tblPr>
              <a:tblGrid>
                <a:gridCol w="1502474">
                  <a:extLst>
                    <a:ext uri="{9D8B030D-6E8A-4147-A177-3AD203B41FA5}">
                      <a16:colId xmlns:a16="http://schemas.microsoft.com/office/drawing/2014/main" val="1797142947"/>
                    </a:ext>
                  </a:extLst>
                </a:gridCol>
                <a:gridCol w="1849877">
                  <a:extLst>
                    <a:ext uri="{9D8B030D-6E8A-4147-A177-3AD203B41FA5}">
                      <a16:colId xmlns:a16="http://schemas.microsoft.com/office/drawing/2014/main" val="1534415548"/>
                    </a:ext>
                  </a:extLst>
                </a:gridCol>
              </a:tblGrid>
              <a:tr h="1259200">
                <a:tc>
                  <a:txBody>
                    <a:bodyPr/>
                    <a:lstStyle/>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1 day</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1 week</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1 month</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1 year</a:t>
                      </a:r>
                      <a:endParaRPr lang="en-AU" dirty="0">
                        <a:latin typeface="Arial" panose="020B0604020202020204" pitchFamily="34" charset="0"/>
                        <a:ea typeface="Calibri" panose="020F0502020204030204" pitchFamily="34" charset="0"/>
                        <a:cs typeface="Times New Roman" panose="02020603050405020304" pitchFamily="18" charset="0"/>
                      </a:endParaRPr>
                    </a:p>
                  </a:txBody>
                  <a:tcPr/>
                </a:tc>
                <a:tc>
                  <a:txBody>
                    <a:bodyPr/>
                    <a:lstStyle/>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10 years</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400 years</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1000 years</a:t>
                      </a:r>
                    </a:p>
                    <a:p>
                      <a:pPr marL="342900" lvl="0" indent="-342900">
                        <a:lnSpc>
                          <a:spcPct val="115000"/>
                        </a:lnSpc>
                        <a:spcBef>
                          <a:spcPts val="400"/>
                        </a:spcBef>
                        <a:spcAft>
                          <a:spcPts val="0"/>
                        </a:spcAft>
                        <a:buFont typeface="Arial" panose="020B0604020202020204" pitchFamily="34" charset="0"/>
                        <a:buChar char="-"/>
                        <a:tabLst>
                          <a:tab pos="228600" algn="l"/>
                          <a:tab pos="457200" algn="l"/>
                        </a:tabLst>
                      </a:pPr>
                      <a:r>
                        <a:rPr lang="en-AU" dirty="0" smtClean="0">
                          <a:latin typeface="Arial" panose="020B0604020202020204" pitchFamily="34" charset="0"/>
                          <a:ea typeface="Calibri" panose="020F0502020204030204" pitchFamily="34" charset="0"/>
                          <a:cs typeface="Times New Roman" panose="02020603050405020304" pitchFamily="18" charset="0"/>
                        </a:rPr>
                        <a:t>10,000+ years</a:t>
                      </a:r>
                    </a:p>
                  </a:txBody>
                  <a:tcPr/>
                </a:tc>
                <a:extLst>
                  <a:ext uri="{0D108BD9-81ED-4DB2-BD59-A6C34878D82A}">
                    <a16:rowId xmlns:a16="http://schemas.microsoft.com/office/drawing/2014/main" val="1657136798"/>
                  </a:ext>
                </a:extLst>
              </a:tr>
            </a:tbl>
          </a:graphicData>
        </a:graphic>
      </p:graphicFrame>
      <p:sp>
        <p:nvSpPr>
          <p:cNvPr id="21" name="TextBox 20"/>
          <p:cNvSpPr txBox="1"/>
          <p:nvPr/>
        </p:nvSpPr>
        <p:spPr>
          <a:xfrm>
            <a:off x="803038" y="4319637"/>
            <a:ext cx="1811787" cy="914400"/>
          </a:xfrm>
          <a:prstGeom prst="rect">
            <a:avLst/>
          </a:prstGeom>
          <a:noFill/>
        </p:spPr>
        <p:txBody>
          <a:bodyPr wrap="none" lIns="0" tIns="0" rIns="0" bIns="0" rtlCol="0">
            <a:noAutofit/>
          </a:bodyPr>
          <a:lstStyle/>
          <a:p>
            <a:pPr algn="ctr"/>
            <a:r>
              <a:rPr lang="en-AU" sz="2800" b="1" dirty="0" smtClean="0"/>
              <a:t>1 </a:t>
            </a:r>
          </a:p>
          <a:p>
            <a:pPr algn="ctr"/>
            <a:r>
              <a:rPr lang="en-AU" sz="2800" b="1" dirty="0" smtClean="0"/>
              <a:t>Day</a:t>
            </a:r>
          </a:p>
        </p:txBody>
      </p:sp>
      <p:sp>
        <p:nvSpPr>
          <p:cNvPr id="3" name="Rectangle 2"/>
          <p:cNvSpPr/>
          <p:nvPr/>
        </p:nvSpPr>
        <p:spPr>
          <a:xfrm>
            <a:off x="4100787" y="4250393"/>
            <a:ext cx="1233030" cy="954107"/>
          </a:xfrm>
          <a:prstGeom prst="rect">
            <a:avLst/>
          </a:prstGeom>
        </p:spPr>
        <p:txBody>
          <a:bodyPr wrap="none">
            <a:spAutoFit/>
          </a:bodyPr>
          <a:lstStyle/>
          <a:p>
            <a:pPr algn="ctr"/>
            <a:r>
              <a:rPr lang="en-AU" sz="2800" b="1" dirty="0"/>
              <a:t>1</a:t>
            </a:r>
            <a:r>
              <a:rPr lang="en-AU" b="1" dirty="0"/>
              <a:t> </a:t>
            </a:r>
            <a:endParaRPr lang="en-AU" b="1" dirty="0" smtClean="0"/>
          </a:p>
          <a:p>
            <a:pPr algn="ctr"/>
            <a:r>
              <a:rPr lang="en-AU" sz="2800" b="1" dirty="0" smtClean="0"/>
              <a:t>Week</a:t>
            </a:r>
            <a:endParaRPr lang="en-AU" sz="2800" b="1" dirty="0"/>
          </a:p>
        </p:txBody>
      </p:sp>
      <p:sp>
        <p:nvSpPr>
          <p:cNvPr id="8" name="Rectangle 7"/>
          <p:cNvSpPr/>
          <p:nvPr/>
        </p:nvSpPr>
        <p:spPr>
          <a:xfrm>
            <a:off x="6977443" y="4246140"/>
            <a:ext cx="1130438" cy="954107"/>
          </a:xfrm>
          <a:prstGeom prst="rect">
            <a:avLst/>
          </a:prstGeom>
        </p:spPr>
        <p:txBody>
          <a:bodyPr wrap="none">
            <a:spAutoFit/>
          </a:bodyPr>
          <a:lstStyle/>
          <a:p>
            <a:pPr lvl="0" algn="ctr"/>
            <a:r>
              <a:rPr lang="en-AU" sz="2800" b="1" dirty="0" smtClean="0">
                <a:solidFill>
                  <a:srgbClr val="000000"/>
                </a:solidFill>
              </a:rPr>
              <a:t>400</a:t>
            </a:r>
            <a:r>
              <a:rPr lang="en-AU" b="1" dirty="0" smtClean="0">
                <a:solidFill>
                  <a:srgbClr val="000000"/>
                </a:solidFill>
              </a:rPr>
              <a:t> </a:t>
            </a:r>
          </a:p>
          <a:p>
            <a:pPr lvl="0" algn="ctr"/>
            <a:r>
              <a:rPr lang="en-AU" sz="2800" b="1" dirty="0" smtClean="0">
                <a:solidFill>
                  <a:srgbClr val="000000"/>
                </a:solidFill>
              </a:rPr>
              <a:t>years</a:t>
            </a:r>
            <a:endParaRPr lang="en-AU" sz="2800" b="1" dirty="0">
              <a:solidFill>
                <a:srgbClr val="000000"/>
              </a:solidFill>
            </a:endParaRPr>
          </a:p>
        </p:txBody>
      </p:sp>
      <p:sp>
        <p:nvSpPr>
          <p:cNvPr id="14" name="Rectangle 13"/>
          <p:cNvSpPr/>
          <p:nvPr/>
        </p:nvSpPr>
        <p:spPr>
          <a:xfrm>
            <a:off x="9170288" y="4243305"/>
            <a:ext cx="2460930" cy="954107"/>
          </a:xfrm>
          <a:prstGeom prst="rect">
            <a:avLst/>
          </a:prstGeom>
        </p:spPr>
        <p:txBody>
          <a:bodyPr wrap="none">
            <a:spAutoFit/>
          </a:bodyPr>
          <a:lstStyle/>
          <a:p>
            <a:pPr algn="ctr"/>
            <a:r>
              <a:rPr lang="en-AU" sz="2800" b="1" dirty="0" smtClean="0"/>
              <a:t>200 </a:t>
            </a:r>
          </a:p>
          <a:p>
            <a:pPr algn="ctr"/>
            <a:r>
              <a:rPr lang="en-AU" sz="2800" b="1" dirty="0" smtClean="0"/>
              <a:t>million years</a:t>
            </a:r>
            <a:endParaRPr lang="en-AU" sz="2800" b="1" dirty="0"/>
          </a:p>
        </p:txBody>
      </p:sp>
      <p:sp>
        <p:nvSpPr>
          <p:cNvPr id="4" name="Rectangle 3"/>
          <p:cNvSpPr/>
          <p:nvPr/>
        </p:nvSpPr>
        <p:spPr>
          <a:xfrm>
            <a:off x="1839591" y="1378447"/>
            <a:ext cx="4522392" cy="369332"/>
          </a:xfrm>
          <a:prstGeom prst="rect">
            <a:avLst/>
          </a:prstGeom>
        </p:spPr>
        <p:txBody>
          <a:bodyPr wrap="none">
            <a:spAutoFit/>
          </a:bodyPr>
          <a:lstStyle/>
          <a:p>
            <a:r>
              <a:rPr lang="en-AU" dirty="0">
                <a:hlinkClick r:id="rId3"/>
              </a:rPr>
              <a:t>https://howsecureismypassword.net/</a:t>
            </a:r>
            <a:endParaRPr lang="en-AU" dirty="0"/>
          </a:p>
        </p:txBody>
      </p:sp>
    </p:spTree>
    <p:extLst>
      <p:ext uri="{BB962C8B-B14F-4D97-AF65-F5344CB8AC3E}">
        <p14:creationId xmlns:p14="http://schemas.microsoft.com/office/powerpoint/2010/main" val="72732236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pPr marL="0" indent="0">
              <a:buNone/>
            </a:pPr>
            <a:r>
              <a:rPr lang="en-AU" dirty="0" smtClean="0"/>
              <a:t>Resource: Comparison sheet ACSC of password v passphrase</a:t>
            </a:r>
          </a:p>
          <a:p>
            <a:pPr marL="0" indent="0">
              <a:buNone/>
            </a:pPr>
            <a:endParaRPr lang="en-AU" dirty="0"/>
          </a:p>
          <a:p>
            <a:pPr marL="0" indent="0">
              <a:buNone/>
            </a:pPr>
            <a:r>
              <a:rPr lang="en-AU" dirty="0" smtClean="0"/>
              <a:t>[Necessary?  What activity? Or optional resource extra?]</a:t>
            </a:r>
            <a:endParaRPr lang="en-AU" dirty="0"/>
          </a:p>
        </p:txBody>
      </p:sp>
      <p:sp>
        <p:nvSpPr>
          <p:cNvPr id="3" name="Title 2"/>
          <p:cNvSpPr>
            <a:spLocks noGrp="1"/>
          </p:cNvSpPr>
          <p:nvPr>
            <p:ph type="title"/>
          </p:nvPr>
        </p:nvSpPr>
        <p:spPr/>
        <p:txBody>
          <a:bodyPr/>
          <a:lstStyle/>
          <a:p>
            <a:r>
              <a:rPr lang="en-AU" dirty="0" err="1" smtClean="0"/>
              <a:t>Austrlalian</a:t>
            </a:r>
            <a:r>
              <a:rPr lang="en-AU" dirty="0" smtClean="0"/>
              <a:t> Cyber Security and Signals Directorate</a:t>
            </a:r>
            <a:endParaRPr lang="en-AU" dirty="0"/>
          </a:p>
        </p:txBody>
      </p:sp>
      <p:sp>
        <p:nvSpPr>
          <p:cNvPr id="4" name="Text Placeholder 3"/>
          <p:cNvSpPr>
            <a:spLocks noGrp="1"/>
          </p:cNvSpPr>
          <p:nvPr>
            <p:ph type="body" sz="quarter" idx="15"/>
          </p:nvPr>
        </p:nvSpPr>
        <p:spPr/>
        <p:txBody>
          <a:bodyPr/>
          <a:lstStyle/>
          <a:p>
            <a:endParaRPr lang="en-AU" dirty="0"/>
          </a:p>
        </p:txBody>
      </p:sp>
      <p:sp>
        <p:nvSpPr>
          <p:cNvPr id="5" name="Footer Placeholder 4"/>
          <p:cNvSpPr>
            <a:spLocks noGrp="1"/>
          </p:cNvSpPr>
          <p:nvPr>
            <p:ph type="ftr" sz="quarter" idx="3"/>
          </p:nvPr>
        </p:nvSpPr>
        <p:spPr/>
        <p:txBody>
          <a:bodyPr/>
          <a:lstStyle/>
          <a:p>
            <a:fld id="{5116C895-348D-4FA1-AC3F-6A98EE2CBA64}" type="slidenum">
              <a:rPr lang="en-US" smtClean="0"/>
              <a:pPr/>
              <a:t>15</a:t>
            </a:fld>
            <a:endParaRPr lang="en-US" dirty="0"/>
          </a:p>
        </p:txBody>
      </p:sp>
    </p:spTree>
    <p:extLst>
      <p:ext uri="{BB962C8B-B14F-4D97-AF65-F5344CB8AC3E}">
        <p14:creationId xmlns:p14="http://schemas.microsoft.com/office/powerpoint/2010/main" val="49390991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407988" y="2469052"/>
            <a:ext cx="4636034" cy="1242336"/>
          </a:xfrm>
        </p:spPr>
        <p:txBody>
          <a:bodyPr/>
          <a:lstStyle/>
          <a:p>
            <a:r>
              <a:rPr lang="en-AU" sz="1800" dirty="0"/>
              <a:t>In this activity you </a:t>
            </a:r>
            <a:r>
              <a:rPr lang="en-AU" sz="1800" dirty="0" smtClean="0"/>
              <a:t>will create </a:t>
            </a:r>
            <a:r>
              <a:rPr lang="en-AU" sz="1800" dirty="0"/>
              <a:t>a new, secure password. </a:t>
            </a:r>
          </a:p>
        </p:txBody>
      </p:sp>
      <p:sp>
        <p:nvSpPr>
          <p:cNvPr id="3" name="Title 2"/>
          <p:cNvSpPr>
            <a:spLocks noGrp="1"/>
          </p:cNvSpPr>
          <p:nvPr>
            <p:ph type="title"/>
          </p:nvPr>
        </p:nvSpPr>
        <p:spPr>
          <a:xfrm>
            <a:off x="407988" y="1621973"/>
            <a:ext cx="5396445" cy="654548"/>
          </a:xfrm>
        </p:spPr>
        <p:txBody>
          <a:bodyPr/>
          <a:lstStyle/>
          <a:p>
            <a:r>
              <a:rPr lang="en-AU" dirty="0" smtClean="0"/>
              <a:t>Create a strong password/phrase</a:t>
            </a:r>
            <a:endParaRPr lang="en-AU" dirty="0"/>
          </a:p>
        </p:txBody>
      </p:sp>
      <p:sp>
        <p:nvSpPr>
          <p:cNvPr id="8" name="Picture Placeholder 7"/>
          <p:cNvSpPr>
            <a:spLocks noGrp="1"/>
          </p:cNvSpPr>
          <p:nvPr>
            <p:ph type="pic" sz="quarter" idx="16"/>
          </p:nvPr>
        </p:nvSpPr>
        <p:spPr/>
      </p:sp>
      <p:sp>
        <p:nvSpPr>
          <p:cNvPr id="5" name="Footer Placeholder 4"/>
          <p:cNvSpPr>
            <a:spLocks noGrp="1"/>
          </p:cNvSpPr>
          <p:nvPr>
            <p:ph type="ftr" sz="quarter" idx="4294967295"/>
          </p:nvPr>
        </p:nvSpPr>
        <p:spPr>
          <a:xfrm>
            <a:off x="0" y="6267450"/>
            <a:ext cx="407988" cy="365125"/>
          </a:xfrm>
          <a:prstGeom prst="rect">
            <a:avLst/>
          </a:prstGeom>
        </p:spPr>
        <p:txBody>
          <a:bodyPr/>
          <a:lstStyle/>
          <a:p>
            <a:fld id="{5116C895-348D-4FA1-AC3F-6A98EE2CBA64}" type="slidenum">
              <a:rPr lang="en-US" smtClean="0"/>
              <a:pPr/>
              <a:t>16</a:t>
            </a:fld>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09924" y="1822473"/>
            <a:ext cx="5068471" cy="2985377"/>
          </a:xfrm>
          <a:prstGeom prst="rect">
            <a:avLst/>
          </a:prstGeom>
        </p:spPr>
      </p:pic>
    </p:spTree>
    <p:extLst>
      <p:ext uri="{BB962C8B-B14F-4D97-AF65-F5344CB8AC3E}">
        <p14:creationId xmlns:p14="http://schemas.microsoft.com/office/powerpoint/2010/main" val="418894341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a:xfrm>
            <a:off x="337063" y="1989138"/>
            <a:ext cx="5481352" cy="4110667"/>
          </a:xfrm>
        </p:spPr>
        <p:txBody>
          <a:bodyPr/>
          <a:lstStyle/>
          <a:p>
            <a:pPr marL="342900" indent="-342900">
              <a:buFont typeface="+mj-lt"/>
              <a:buAutoNum type="arabicPeriod"/>
            </a:pPr>
            <a:r>
              <a:rPr lang="en-AU" dirty="0" smtClean="0"/>
              <a:t>Write </a:t>
            </a:r>
            <a:r>
              <a:rPr lang="en-AU" dirty="0"/>
              <a:t>down an answer for each of the following categories, one per blank </a:t>
            </a:r>
            <a:r>
              <a:rPr lang="en-AU" dirty="0" smtClean="0"/>
              <a:t>strip </a:t>
            </a:r>
            <a:r>
              <a:rPr lang="en-AU" dirty="0"/>
              <a:t>of </a:t>
            </a:r>
            <a:r>
              <a:rPr lang="en-AU" dirty="0" smtClean="0"/>
              <a:t>paper.</a:t>
            </a:r>
          </a:p>
          <a:p>
            <a:pPr marL="342900" indent="-342900">
              <a:buFont typeface="+mj-lt"/>
              <a:buAutoNum type="arabicPeriod"/>
            </a:pPr>
            <a:r>
              <a:rPr lang="en-AU" dirty="0"/>
              <a:t>A</a:t>
            </a:r>
            <a:r>
              <a:rPr lang="en-AU" dirty="0" smtClean="0"/>
              <a:t>rrange </a:t>
            </a:r>
            <a:r>
              <a:rPr lang="en-AU" dirty="0"/>
              <a:t>the four strips in various combinations to create a new password, keeping in mind the DOs and DON’Ts tips </a:t>
            </a:r>
            <a:r>
              <a:rPr lang="en-AU" dirty="0" smtClean="0"/>
              <a:t>discussed earlier.</a:t>
            </a:r>
          </a:p>
          <a:p>
            <a:pPr marL="0" indent="0">
              <a:buNone/>
            </a:pPr>
            <a:endParaRPr lang="en-AU" dirty="0"/>
          </a:p>
          <a:p>
            <a:pPr marL="0" indent="0">
              <a:buNone/>
            </a:pPr>
            <a:endParaRPr lang="en-AU" dirty="0"/>
          </a:p>
        </p:txBody>
      </p:sp>
      <p:sp>
        <p:nvSpPr>
          <p:cNvPr id="5" name="Title 4"/>
          <p:cNvSpPr>
            <a:spLocks noGrp="1"/>
          </p:cNvSpPr>
          <p:nvPr>
            <p:ph type="title"/>
          </p:nvPr>
        </p:nvSpPr>
        <p:spPr/>
        <p:txBody>
          <a:bodyPr/>
          <a:lstStyle/>
          <a:p>
            <a:r>
              <a:rPr lang="en-AU" dirty="0" smtClean="0"/>
              <a:t>Create a strong password/phrase</a:t>
            </a:r>
            <a:endParaRPr lang="en-AU" dirty="0"/>
          </a:p>
        </p:txBody>
      </p:sp>
      <p:sp>
        <p:nvSpPr>
          <p:cNvPr id="6" name="Text Placeholder 5"/>
          <p:cNvSpPr>
            <a:spLocks noGrp="1"/>
          </p:cNvSpPr>
          <p:nvPr>
            <p:ph type="body" sz="quarter" idx="15"/>
          </p:nvPr>
        </p:nvSpPr>
        <p:spPr/>
        <p:txBody>
          <a:bodyPr/>
          <a:lstStyle/>
          <a:p>
            <a:endParaRPr lang="en-AU" dirty="0"/>
          </a:p>
        </p:txBody>
      </p:sp>
      <p:graphicFrame>
        <p:nvGraphicFramePr>
          <p:cNvPr id="4" name="Table 3"/>
          <p:cNvGraphicFramePr>
            <a:graphicFrameLocks noGrp="1"/>
          </p:cNvGraphicFramePr>
          <p:nvPr>
            <p:extLst>
              <p:ext uri="{D42A27DB-BD31-4B8C-83A1-F6EECF244321}">
                <p14:modId xmlns:p14="http://schemas.microsoft.com/office/powerpoint/2010/main" val="2627150244"/>
              </p:ext>
            </p:extLst>
          </p:nvPr>
        </p:nvGraphicFramePr>
        <p:xfrm>
          <a:off x="6593228" y="2060848"/>
          <a:ext cx="4863419" cy="2712720"/>
        </p:xfrm>
        <a:graphic>
          <a:graphicData uri="http://schemas.openxmlformats.org/drawingml/2006/table">
            <a:tbl>
              <a:tblPr firstRow="1" bandRow="1">
                <a:effectLst>
                  <a:outerShdw blurRad="50800" dir="5400000" algn="ctr" rotWithShape="0">
                    <a:srgbClr val="000000">
                      <a:alpha val="43137"/>
                    </a:srgbClr>
                  </a:outerShdw>
                </a:effectLst>
                <a:tableStyleId>{3B4B98B0-60AC-42C2-AFA5-B58CD77FA1E5}</a:tableStyleId>
              </a:tblPr>
              <a:tblGrid>
                <a:gridCol w="4863419">
                  <a:extLst>
                    <a:ext uri="{9D8B030D-6E8A-4147-A177-3AD203B41FA5}">
                      <a16:colId xmlns:a16="http://schemas.microsoft.com/office/drawing/2014/main" val="371600852"/>
                    </a:ext>
                  </a:extLst>
                </a:gridCol>
              </a:tblGrid>
              <a:tr h="370840">
                <a:tc>
                  <a:txBody>
                    <a:bodyPr/>
                    <a:lstStyle/>
                    <a:p>
                      <a:r>
                        <a:rPr lang="en-AU" sz="2800" dirty="0" smtClean="0"/>
                        <a:t>CATEGORIES</a:t>
                      </a:r>
                      <a:endParaRPr lang="en-AU" sz="2800" dirty="0"/>
                    </a:p>
                  </a:txBody>
                  <a:tcPr/>
                </a:tc>
                <a:extLst>
                  <a:ext uri="{0D108BD9-81ED-4DB2-BD59-A6C34878D82A}">
                    <a16:rowId xmlns:a16="http://schemas.microsoft.com/office/drawing/2014/main" val="3872935212"/>
                  </a:ext>
                </a:extLst>
              </a:tr>
              <a:tr h="370840">
                <a:tc>
                  <a:txBody>
                    <a:bodyPr/>
                    <a:lstStyle/>
                    <a:p>
                      <a:pPr lvl="0"/>
                      <a:r>
                        <a:rPr lang="en-AU" sz="2400" dirty="0" smtClean="0"/>
                        <a:t>Favourite number</a:t>
                      </a:r>
                    </a:p>
                  </a:txBody>
                  <a:tcPr/>
                </a:tc>
                <a:extLst>
                  <a:ext uri="{0D108BD9-81ED-4DB2-BD59-A6C34878D82A}">
                    <a16:rowId xmlns:a16="http://schemas.microsoft.com/office/drawing/2014/main" val="2569101787"/>
                  </a:ext>
                </a:extLst>
              </a:tr>
              <a:tr h="370840">
                <a:tc>
                  <a:txBody>
                    <a:bodyPr/>
                    <a:lstStyle/>
                    <a:p>
                      <a:pPr marL="0" marR="0" lvl="0" indent="0" algn="l" defTabSz="685798" rtl="0" eaLnBrk="1" fontAlgn="auto" latinLnBrk="0" hangingPunct="1">
                        <a:lnSpc>
                          <a:spcPct val="100000"/>
                        </a:lnSpc>
                        <a:spcBef>
                          <a:spcPts val="0"/>
                        </a:spcBef>
                        <a:spcAft>
                          <a:spcPts val="0"/>
                        </a:spcAft>
                        <a:buClrTx/>
                        <a:buSzTx/>
                        <a:buFontTx/>
                        <a:buNone/>
                        <a:tabLst/>
                        <a:defRPr/>
                      </a:pPr>
                      <a:r>
                        <a:rPr lang="en-AU" sz="2400" dirty="0" smtClean="0"/>
                        <a:t>Pet’s name, or favourite character’s name</a:t>
                      </a:r>
                    </a:p>
                  </a:txBody>
                  <a:tcPr/>
                </a:tc>
                <a:extLst>
                  <a:ext uri="{0D108BD9-81ED-4DB2-BD59-A6C34878D82A}">
                    <a16:rowId xmlns:a16="http://schemas.microsoft.com/office/drawing/2014/main" val="3622145869"/>
                  </a:ext>
                </a:extLst>
              </a:tr>
              <a:tr h="370840">
                <a:tc>
                  <a:txBody>
                    <a:bodyPr/>
                    <a:lstStyle/>
                    <a:p>
                      <a:pPr lvl="0"/>
                      <a:r>
                        <a:rPr lang="en-AU" sz="2400" dirty="0" smtClean="0"/>
                        <a:t>A symbol (#, $, %, *, or &amp;)</a:t>
                      </a:r>
                    </a:p>
                  </a:txBody>
                  <a:tcPr/>
                </a:tc>
                <a:extLst>
                  <a:ext uri="{0D108BD9-81ED-4DB2-BD59-A6C34878D82A}">
                    <a16:rowId xmlns:a16="http://schemas.microsoft.com/office/drawing/2014/main" val="3084996613"/>
                  </a:ext>
                </a:extLst>
              </a:tr>
              <a:tr h="370840">
                <a:tc>
                  <a:txBody>
                    <a:bodyPr/>
                    <a:lstStyle/>
                    <a:p>
                      <a:pPr marL="0" marR="0" lvl="0" indent="0" algn="l" defTabSz="685798" rtl="0" eaLnBrk="1" fontAlgn="auto" latinLnBrk="0" hangingPunct="1">
                        <a:lnSpc>
                          <a:spcPct val="100000"/>
                        </a:lnSpc>
                        <a:spcBef>
                          <a:spcPts val="0"/>
                        </a:spcBef>
                        <a:spcAft>
                          <a:spcPts val="0"/>
                        </a:spcAft>
                        <a:buClrTx/>
                        <a:buSzTx/>
                        <a:buFontTx/>
                        <a:buNone/>
                        <a:tabLst/>
                        <a:defRPr/>
                      </a:pPr>
                      <a:r>
                        <a:rPr lang="en-AU" sz="2400" dirty="0" smtClean="0"/>
                        <a:t>Favourite food</a:t>
                      </a:r>
                    </a:p>
                  </a:txBody>
                  <a:tcPr/>
                </a:tc>
                <a:extLst>
                  <a:ext uri="{0D108BD9-81ED-4DB2-BD59-A6C34878D82A}">
                    <a16:rowId xmlns:a16="http://schemas.microsoft.com/office/drawing/2014/main" val="2322672884"/>
                  </a:ext>
                </a:extLst>
              </a:tr>
            </a:tbl>
          </a:graphicData>
        </a:graphic>
      </p:graphicFrame>
    </p:spTree>
    <p:extLst>
      <p:ext uri="{BB962C8B-B14F-4D97-AF65-F5344CB8AC3E}">
        <p14:creationId xmlns:p14="http://schemas.microsoft.com/office/powerpoint/2010/main" val="1009782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06444E-F513-43C6-930F-CFCF1C93AA0E}"/>
              </a:ext>
            </a:extLst>
          </p:cNvPr>
          <p:cNvSpPr>
            <a:spLocks noGrp="1"/>
          </p:cNvSpPr>
          <p:nvPr>
            <p:ph type="body" sz="quarter" idx="15"/>
          </p:nvPr>
        </p:nvSpPr>
        <p:spPr>
          <a:xfrm>
            <a:off x="6228758" y="3160988"/>
            <a:ext cx="4636034" cy="2325412"/>
          </a:xfrm>
        </p:spPr>
        <p:txBody>
          <a:bodyPr/>
          <a:lstStyle/>
          <a:p>
            <a:r>
              <a:rPr lang="en-AU" dirty="0" smtClean="0"/>
              <a:t>Don’t fall for fake</a:t>
            </a:r>
            <a:endParaRPr lang="en-AU" dirty="0"/>
          </a:p>
        </p:txBody>
      </p:sp>
      <p:sp>
        <p:nvSpPr>
          <p:cNvPr id="3" name="Title 2">
            <a:extLst>
              <a:ext uri="{FF2B5EF4-FFF2-40B4-BE49-F238E27FC236}">
                <a16:creationId xmlns:a16="http://schemas.microsoft.com/office/drawing/2014/main" id="{20CB563C-6A11-4A94-AE80-F545B6ADDC76}"/>
              </a:ext>
            </a:extLst>
          </p:cNvPr>
          <p:cNvSpPr>
            <a:spLocks noGrp="1"/>
          </p:cNvSpPr>
          <p:nvPr>
            <p:ph type="title"/>
          </p:nvPr>
        </p:nvSpPr>
        <p:spPr/>
        <p:txBody>
          <a:bodyPr/>
          <a:lstStyle/>
          <a:p>
            <a:r>
              <a:rPr lang="en-AU" dirty="0" smtClean="0"/>
              <a:t>Activity 2</a:t>
            </a:r>
            <a:endParaRPr lang="en-AU" dirty="0"/>
          </a:p>
        </p:txBody>
      </p:sp>
      <p:pic>
        <p:nvPicPr>
          <p:cNvPr id="8" name="Picture Placeholder 7" descr="A picture containing room, sign, table&#10;&#10;Description automatically generated">
            <a:extLst>
              <a:ext uri="{FF2B5EF4-FFF2-40B4-BE49-F238E27FC236}">
                <a16:creationId xmlns:a16="http://schemas.microsoft.com/office/drawing/2014/main" id="{2E137BEA-9165-4A5F-BE22-EAB54251E7AC}"/>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6760736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3"/>
          <p:cNvSpPr txBox="1">
            <a:spLocks noGrp="1"/>
          </p:cNvSpPr>
          <p:nvPr>
            <p:ph type="title"/>
          </p:nvPr>
        </p:nvSpPr>
        <p:spPr>
          <a:xfrm>
            <a:off x="371567" y="1806533"/>
            <a:ext cx="6581200" cy="4276800"/>
          </a:xfrm>
          <a:prstGeom prst="rect">
            <a:avLst/>
          </a:prstGeom>
        </p:spPr>
        <p:txBody>
          <a:bodyPr spcFirstLastPara="1" wrap="square" lIns="121900" tIns="121900" rIns="121900" bIns="121900" anchor="t" anchorCtr="0">
            <a:noAutofit/>
          </a:bodyPr>
          <a:lstStyle/>
          <a:p>
            <a:r>
              <a:rPr lang="en">
                <a:solidFill>
                  <a:srgbClr val="434343"/>
                </a:solidFill>
              </a:rPr>
              <a:t>Don’t Fall for </a:t>
            </a:r>
            <a:r>
              <a:rPr lang="en">
                <a:solidFill>
                  <a:srgbClr val="FF3333"/>
                </a:solidFill>
              </a:rPr>
              <a:t>Fake.</a:t>
            </a:r>
            <a:endParaRPr>
              <a:solidFill>
                <a:srgbClr val="FF3333"/>
              </a:solidFill>
            </a:endParaRPr>
          </a:p>
        </p:txBody>
      </p:sp>
      <p:sp>
        <p:nvSpPr>
          <p:cNvPr id="145" name="Google Shape;145;p33">
            <a:hlinkClick r:id="rId3"/>
          </p:cNvPr>
          <p:cNvSpPr txBox="1"/>
          <p:nvPr/>
        </p:nvSpPr>
        <p:spPr>
          <a:xfrm>
            <a:off x="1716412" y="6160827"/>
            <a:ext cx="3012800" cy="34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067" kern="0">
                <a:solidFill>
                  <a:srgbClr val="434343"/>
                </a:solidFill>
                <a:latin typeface="Google Sans Medium"/>
                <a:ea typeface="Google Sans Medium"/>
                <a:cs typeface="Google Sans Medium"/>
                <a:sym typeface="Google Sans Medium"/>
              </a:rPr>
              <a:t>g.co/BeInternetAwesome</a:t>
            </a:r>
            <a:endParaRPr sz="1067" kern="0">
              <a:solidFill>
                <a:srgbClr val="434343"/>
              </a:solidFill>
              <a:latin typeface="Google Sans Medium"/>
              <a:ea typeface="Google Sans Medium"/>
              <a:cs typeface="Google Sans Medium"/>
              <a:sym typeface="Google Sans Medium"/>
            </a:endParaRPr>
          </a:p>
        </p:txBody>
      </p:sp>
    </p:spTree>
    <p:extLst>
      <p:ext uri="{BB962C8B-B14F-4D97-AF65-F5344CB8AC3E}">
        <p14:creationId xmlns:p14="http://schemas.microsoft.com/office/powerpoint/2010/main" val="42815375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p:txBody>
          <a:bodyPr/>
          <a:lstStyle/>
          <a:p>
            <a:pPr marL="0" indent="0">
              <a:buNone/>
            </a:pPr>
            <a:endParaRPr lang="en-AU" dirty="0" smtClean="0">
              <a:hlinkClick r:id="rId2" action="ppaction://hlinksldjump"/>
            </a:endParaRPr>
          </a:p>
          <a:p>
            <a:pPr marL="0" indent="0">
              <a:buNone/>
            </a:pPr>
            <a:endParaRPr lang="en-AU" dirty="0">
              <a:hlinkClick r:id="rId2" action="ppaction://hlinksldjump"/>
            </a:endParaRPr>
          </a:p>
          <a:p>
            <a:pPr marL="0" indent="0">
              <a:buNone/>
            </a:pPr>
            <a:endParaRPr lang="en-AU" dirty="0" smtClean="0">
              <a:hlinkClick r:id="rId2" action="ppaction://hlinksldjump"/>
            </a:endParaRPr>
          </a:p>
          <a:p>
            <a:pPr marL="0" indent="0">
              <a:buNone/>
            </a:pPr>
            <a:r>
              <a:rPr lang="en-AU" dirty="0" smtClean="0">
                <a:hlinkClick r:id="rId2" action="ppaction://hlinksldjump"/>
              </a:rPr>
              <a:t>Activity 1: A strong password</a:t>
            </a:r>
            <a:endParaRPr lang="en-AU" dirty="0" smtClean="0"/>
          </a:p>
          <a:p>
            <a:pPr marL="0" indent="0">
              <a:buNone/>
            </a:pPr>
            <a:r>
              <a:rPr lang="en-AU" dirty="0" smtClean="0">
                <a:hlinkClick r:id="rId3" action="ppaction://hlinksldjump"/>
              </a:rPr>
              <a:t>Activity 2: Don’t fall for fake</a:t>
            </a:r>
            <a:endParaRPr lang="en-AU" dirty="0" smtClean="0"/>
          </a:p>
          <a:p>
            <a:pPr marL="0" indent="0">
              <a:buNone/>
            </a:pPr>
            <a:r>
              <a:rPr lang="en-AU" dirty="0" smtClean="0">
                <a:hlinkClick r:id="rId4" action="ppaction://hlinksldjump"/>
              </a:rPr>
              <a:t>Activity 3: Safe, Respectful and Responsible</a:t>
            </a:r>
            <a:endParaRPr lang="en-AU" dirty="0"/>
          </a:p>
        </p:txBody>
      </p:sp>
      <p:sp>
        <p:nvSpPr>
          <p:cNvPr id="5" name="Text Placeholder 4"/>
          <p:cNvSpPr>
            <a:spLocks noGrp="1"/>
          </p:cNvSpPr>
          <p:nvPr>
            <p:ph type="body" sz="quarter" idx="15"/>
          </p:nvPr>
        </p:nvSpPr>
        <p:spPr/>
        <p:txBody>
          <a:bodyPr/>
          <a:lstStyle/>
          <a:p>
            <a:endParaRPr lang="en-AU"/>
          </a:p>
        </p:txBody>
      </p:sp>
      <p:sp>
        <p:nvSpPr>
          <p:cNvPr id="4" name="Title 3"/>
          <p:cNvSpPr>
            <a:spLocks noGrp="1"/>
          </p:cNvSpPr>
          <p:nvPr>
            <p:ph type="title"/>
          </p:nvPr>
        </p:nvSpPr>
        <p:spPr/>
        <p:txBody>
          <a:bodyPr/>
          <a:lstStyle/>
          <a:p>
            <a:r>
              <a:rPr lang="en-AU" dirty="0" smtClean="0"/>
              <a:t>Activities</a:t>
            </a:r>
            <a:endParaRPr lang="en-AU" dirty="0"/>
          </a:p>
        </p:txBody>
      </p:sp>
    </p:spTree>
    <p:extLst>
      <p:ext uri="{BB962C8B-B14F-4D97-AF65-F5344CB8AC3E}">
        <p14:creationId xmlns:p14="http://schemas.microsoft.com/office/powerpoint/2010/main" val="105525495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4"/>
          <p:cNvSpPr txBox="1">
            <a:spLocks noGrp="1"/>
          </p:cNvSpPr>
          <p:nvPr>
            <p:ph type="title"/>
          </p:nvPr>
        </p:nvSpPr>
        <p:spPr>
          <a:xfrm>
            <a:off x="1809000" y="2609167"/>
            <a:ext cx="8574000" cy="2140400"/>
          </a:xfrm>
          <a:prstGeom prst="rect">
            <a:avLst/>
          </a:prstGeom>
        </p:spPr>
        <p:txBody>
          <a:bodyPr spcFirstLastPara="1" wrap="square" lIns="121900" tIns="121900" rIns="121900" bIns="121900" anchor="t" anchorCtr="0">
            <a:noAutofit/>
          </a:bodyPr>
          <a:lstStyle/>
          <a:p>
            <a:pPr>
              <a:lnSpc>
                <a:spcPct val="115000"/>
              </a:lnSpc>
              <a:buSzPts val="1100"/>
            </a:pPr>
            <a:r>
              <a:rPr lang="en" sz="2933">
                <a:solidFill>
                  <a:srgbClr val="434343"/>
                </a:solidFill>
              </a:rPr>
              <a:t>Phishing is when someone tries to steal information like your login or account details by pretending to be someone you trust in</a:t>
            </a:r>
            <a:br>
              <a:rPr lang="en" sz="2933">
                <a:solidFill>
                  <a:srgbClr val="434343"/>
                </a:solidFill>
              </a:rPr>
            </a:br>
            <a:r>
              <a:rPr lang="en" sz="2933">
                <a:solidFill>
                  <a:srgbClr val="434343"/>
                </a:solidFill>
              </a:rPr>
              <a:t>an email, text, or other online communication. </a:t>
            </a:r>
            <a:endParaRPr sz="2933">
              <a:solidFill>
                <a:srgbClr val="434343"/>
              </a:solidFill>
            </a:endParaRPr>
          </a:p>
        </p:txBody>
      </p:sp>
    </p:spTree>
    <p:extLst>
      <p:ext uri="{BB962C8B-B14F-4D97-AF65-F5344CB8AC3E}">
        <p14:creationId xmlns:p14="http://schemas.microsoft.com/office/powerpoint/2010/main" val="4156381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5"/>
          <p:cNvSpPr txBox="1">
            <a:spLocks noGrp="1"/>
          </p:cNvSpPr>
          <p:nvPr>
            <p:ph type="title"/>
          </p:nvPr>
        </p:nvSpPr>
        <p:spPr>
          <a:xfrm>
            <a:off x="1401800" y="2672267"/>
            <a:ext cx="9388400" cy="2769600"/>
          </a:xfrm>
          <a:prstGeom prst="rect">
            <a:avLst/>
          </a:prstGeom>
        </p:spPr>
        <p:txBody>
          <a:bodyPr spcFirstLastPara="1" wrap="square" lIns="121900" tIns="121900" rIns="121900" bIns="121900" anchor="t" anchorCtr="0">
            <a:noAutofit/>
          </a:bodyPr>
          <a:lstStyle/>
          <a:p>
            <a:pPr>
              <a:lnSpc>
                <a:spcPct val="115000"/>
              </a:lnSpc>
              <a:buSzPts val="1100"/>
            </a:pPr>
            <a:r>
              <a:rPr lang="en" sz="2933">
                <a:solidFill>
                  <a:srgbClr val="434343"/>
                </a:solidFill>
              </a:rPr>
              <a:t>Some phishing attacks are obviously fake.</a:t>
            </a:r>
            <a:br>
              <a:rPr lang="en" sz="2933">
                <a:solidFill>
                  <a:srgbClr val="434343"/>
                </a:solidFill>
              </a:rPr>
            </a:br>
            <a:r>
              <a:rPr lang="en" sz="2933">
                <a:solidFill>
                  <a:srgbClr val="434343"/>
                </a:solidFill>
              </a:rPr>
              <a:t>Others can be sneaky and really convincing. </a:t>
            </a:r>
            <a:endParaRPr sz="2933">
              <a:solidFill>
                <a:srgbClr val="434343"/>
              </a:solidFill>
            </a:endParaRPr>
          </a:p>
          <a:p>
            <a:pPr>
              <a:lnSpc>
                <a:spcPct val="115000"/>
              </a:lnSpc>
              <a:buSzPts val="1100"/>
            </a:pPr>
            <a:endParaRPr sz="2933">
              <a:solidFill>
                <a:srgbClr val="434343"/>
              </a:solidFill>
            </a:endParaRPr>
          </a:p>
        </p:txBody>
      </p:sp>
    </p:spTree>
    <p:extLst>
      <p:ext uri="{BB962C8B-B14F-4D97-AF65-F5344CB8AC3E}">
        <p14:creationId xmlns:p14="http://schemas.microsoft.com/office/powerpoint/2010/main" val="562193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6"/>
          <p:cNvSpPr txBox="1">
            <a:spLocks noGrp="1"/>
          </p:cNvSpPr>
          <p:nvPr>
            <p:ph type="title"/>
          </p:nvPr>
        </p:nvSpPr>
        <p:spPr>
          <a:xfrm>
            <a:off x="1694800" y="1554233"/>
            <a:ext cx="8616000" cy="1806000"/>
          </a:xfrm>
          <a:prstGeom prst="rect">
            <a:avLst/>
          </a:prstGeom>
        </p:spPr>
        <p:txBody>
          <a:bodyPr spcFirstLastPara="1" wrap="square" lIns="121900" tIns="121900" rIns="121900" bIns="121900" anchor="t" anchorCtr="0">
            <a:noAutofit/>
          </a:bodyPr>
          <a:lstStyle/>
          <a:p>
            <a:r>
              <a:rPr lang="en">
                <a:solidFill>
                  <a:srgbClr val="FF3333"/>
                </a:solidFill>
              </a:rPr>
              <a:t>1. </a:t>
            </a:r>
            <a:r>
              <a:rPr lang="en">
                <a:solidFill>
                  <a:srgbClr val="434343"/>
                </a:solidFill>
              </a:rPr>
              <a:t>Does the email look professional?</a:t>
            </a:r>
            <a:endParaRPr>
              <a:solidFill>
                <a:srgbClr val="434343"/>
              </a:solidFill>
            </a:endParaRPr>
          </a:p>
          <a:p>
            <a:r>
              <a:rPr lang="en">
                <a:solidFill>
                  <a:srgbClr val="434343"/>
                </a:solidFill>
              </a:rPr>
              <a:t>Is the company’s usual logo there?</a:t>
            </a:r>
            <a:br>
              <a:rPr lang="en">
                <a:solidFill>
                  <a:srgbClr val="434343"/>
                </a:solidFill>
              </a:rPr>
            </a:br>
            <a:r>
              <a:rPr lang="en">
                <a:solidFill>
                  <a:srgbClr val="434343"/>
                </a:solidFill>
              </a:rPr>
              <a:t>Are there spelling errors?</a:t>
            </a:r>
            <a:endParaRPr>
              <a:solidFill>
                <a:srgbClr val="434343"/>
              </a:solidFill>
            </a:endParaRPr>
          </a:p>
        </p:txBody>
      </p:sp>
      <p:pic>
        <p:nvPicPr>
          <p:cNvPr id="161" name="Google Shape;161;p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84501" y="3429000"/>
            <a:ext cx="4690535" cy="2982200"/>
          </a:xfrm>
          <a:prstGeom prst="rect">
            <a:avLst/>
          </a:prstGeom>
          <a:noFill/>
          <a:ln>
            <a:noFill/>
          </a:ln>
        </p:spPr>
      </p:pic>
      <p:pic>
        <p:nvPicPr>
          <p:cNvPr id="162" name="Google Shape;162;p3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86114">
            <a:off x="7569000" y="3555165"/>
            <a:ext cx="2385403" cy="2432035"/>
          </a:xfrm>
          <a:prstGeom prst="rect">
            <a:avLst/>
          </a:prstGeom>
          <a:noFill/>
          <a:ln>
            <a:noFill/>
          </a:ln>
        </p:spPr>
      </p:pic>
    </p:spTree>
    <p:extLst>
      <p:ext uri="{BB962C8B-B14F-4D97-AF65-F5344CB8AC3E}">
        <p14:creationId xmlns:p14="http://schemas.microsoft.com/office/powerpoint/2010/main" val="15132092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7"/>
          <p:cNvSpPr txBox="1">
            <a:spLocks noGrp="1"/>
          </p:cNvSpPr>
          <p:nvPr>
            <p:ph type="title"/>
          </p:nvPr>
        </p:nvSpPr>
        <p:spPr>
          <a:xfrm>
            <a:off x="1694800" y="1806533"/>
            <a:ext cx="8616000" cy="1783200"/>
          </a:xfrm>
          <a:prstGeom prst="rect">
            <a:avLst/>
          </a:prstGeom>
        </p:spPr>
        <p:txBody>
          <a:bodyPr spcFirstLastPara="1" wrap="square" lIns="121900" tIns="121900" rIns="121900" bIns="121900" anchor="t" anchorCtr="0">
            <a:noAutofit/>
          </a:bodyPr>
          <a:lstStyle/>
          <a:p>
            <a:pPr>
              <a:buSzPts val="1100"/>
            </a:pPr>
            <a:r>
              <a:rPr lang="en">
                <a:solidFill>
                  <a:srgbClr val="FF3333"/>
                </a:solidFill>
              </a:rPr>
              <a:t>2. </a:t>
            </a:r>
            <a:r>
              <a:rPr lang="en">
                <a:solidFill>
                  <a:srgbClr val="434343"/>
                </a:solidFill>
              </a:rPr>
              <a:t>Is the siteʼs URL correctly listed in the email? Does the URL start with “https://” with a little green padlock to the left of it?</a:t>
            </a:r>
            <a:endParaRPr>
              <a:solidFill>
                <a:srgbClr val="434343"/>
              </a:solidFill>
            </a:endParaRPr>
          </a:p>
          <a:p>
            <a:endParaRPr/>
          </a:p>
        </p:txBody>
      </p:sp>
      <p:pic>
        <p:nvPicPr>
          <p:cNvPr id="168" name="Google Shape;168;p37"/>
          <p:cNvPicPr preferRelativeResize="0"/>
          <p:nvPr/>
        </p:nvPicPr>
        <p:blipFill rotWithShape="1">
          <a:blip r:embed="rId3" cstate="email">
            <a:alphaModFix/>
            <a:extLst>
              <a:ext uri="{28A0092B-C50C-407E-A947-70E740481C1C}">
                <a14:useLocalDpi xmlns:a14="http://schemas.microsoft.com/office/drawing/2010/main"/>
              </a:ext>
            </a:extLst>
          </a:blip>
          <a:srcRect l="-904" t="-10326" r="-772"/>
          <a:stretch/>
        </p:blipFill>
        <p:spPr>
          <a:xfrm>
            <a:off x="2485334" y="3952234"/>
            <a:ext cx="7213036" cy="550133"/>
          </a:xfrm>
          <a:prstGeom prst="rect">
            <a:avLst/>
          </a:prstGeom>
          <a:noFill/>
          <a:ln>
            <a:noFill/>
          </a:ln>
        </p:spPr>
      </p:pic>
      <p:pic>
        <p:nvPicPr>
          <p:cNvPr id="169" name="Google Shape;169;p3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flipH="1">
            <a:off x="643068" y="3520900"/>
            <a:ext cx="2385401" cy="2432035"/>
          </a:xfrm>
          <a:prstGeom prst="rect">
            <a:avLst/>
          </a:prstGeom>
          <a:noFill/>
          <a:ln>
            <a:noFill/>
          </a:ln>
        </p:spPr>
      </p:pic>
    </p:spTree>
    <p:extLst>
      <p:ext uri="{BB962C8B-B14F-4D97-AF65-F5344CB8AC3E}">
        <p14:creationId xmlns:p14="http://schemas.microsoft.com/office/powerpoint/2010/main" val="34742341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8"/>
          <p:cNvSpPr txBox="1">
            <a:spLocks noGrp="1"/>
          </p:cNvSpPr>
          <p:nvPr>
            <p:ph type="title"/>
          </p:nvPr>
        </p:nvSpPr>
        <p:spPr>
          <a:xfrm>
            <a:off x="1694800" y="1806533"/>
            <a:ext cx="8616000" cy="4276800"/>
          </a:xfrm>
          <a:prstGeom prst="rect">
            <a:avLst/>
          </a:prstGeom>
        </p:spPr>
        <p:txBody>
          <a:bodyPr spcFirstLastPara="1" wrap="square" lIns="121900" tIns="121900" rIns="121900" bIns="121900" anchor="t" anchorCtr="0">
            <a:noAutofit/>
          </a:bodyPr>
          <a:lstStyle/>
          <a:p>
            <a:pPr>
              <a:buSzPts val="1100"/>
            </a:pPr>
            <a:r>
              <a:rPr lang="en">
                <a:solidFill>
                  <a:srgbClr val="FF3333"/>
                </a:solidFill>
              </a:rPr>
              <a:t>3.</a:t>
            </a:r>
            <a:r>
              <a:rPr lang="en"/>
              <a:t> Are there any spammy pop-ups?</a:t>
            </a:r>
            <a:endParaRPr/>
          </a:p>
          <a:p>
            <a:endParaRPr/>
          </a:p>
        </p:txBody>
      </p:sp>
      <p:grpSp>
        <p:nvGrpSpPr>
          <p:cNvPr id="175" name="Google Shape;175;p38"/>
          <p:cNvGrpSpPr/>
          <p:nvPr/>
        </p:nvGrpSpPr>
        <p:grpSpPr>
          <a:xfrm>
            <a:off x="1594856" y="1494372"/>
            <a:ext cx="8981817" cy="4732003"/>
            <a:chOff x="295075" y="782050"/>
            <a:chExt cx="8246252" cy="4344476"/>
          </a:xfrm>
        </p:grpSpPr>
        <p:pic>
          <p:nvPicPr>
            <p:cNvPr id="176" name="Google Shape;176;p3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95075" y="782050"/>
              <a:ext cx="6207202" cy="3491551"/>
            </a:xfrm>
            <a:prstGeom prst="rect">
              <a:avLst/>
            </a:prstGeom>
            <a:noFill/>
            <a:ln>
              <a:noFill/>
            </a:ln>
          </p:spPr>
        </p:pic>
        <p:pic>
          <p:nvPicPr>
            <p:cNvPr id="177" name="Google Shape;177;p3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334125" y="1634975"/>
              <a:ext cx="6207202" cy="3491551"/>
            </a:xfrm>
            <a:prstGeom prst="rect">
              <a:avLst/>
            </a:prstGeom>
            <a:noFill/>
            <a:ln>
              <a:noFill/>
            </a:ln>
          </p:spPr>
        </p:pic>
      </p:grpSp>
      <p:pic>
        <p:nvPicPr>
          <p:cNvPr id="178" name="Google Shape;178;p3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flipH="1">
            <a:off x="1526068" y="2901500"/>
            <a:ext cx="2385401" cy="2432035"/>
          </a:xfrm>
          <a:prstGeom prst="rect">
            <a:avLst/>
          </a:prstGeom>
          <a:noFill/>
          <a:ln>
            <a:noFill/>
          </a:ln>
        </p:spPr>
      </p:pic>
    </p:spTree>
    <p:extLst>
      <p:ext uri="{BB962C8B-B14F-4D97-AF65-F5344CB8AC3E}">
        <p14:creationId xmlns:p14="http://schemas.microsoft.com/office/powerpoint/2010/main" val="5575310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9"/>
          <p:cNvSpPr txBox="1">
            <a:spLocks noGrp="1"/>
          </p:cNvSpPr>
          <p:nvPr>
            <p:ph type="title"/>
          </p:nvPr>
        </p:nvSpPr>
        <p:spPr>
          <a:xfrm>
            <a:off x="1694800" y="1806533"/>
            <a:ext cx="8616000" cy="4276800"/>
          </a:xfrm>
          <a:prstGeom prst="rect">
            <a:avLst/>
          </a:prstGeom>
        </p:spPr>
        <p:txBody>
          <a:bodyPr spcFirstLastPara="1" wrap="square" lIns="121900" tIns="121900" rIns="121900" bIns="121900" anchor="t" anchorCtr="0">
            <a:noAutofit/>
          </a:bodyPr>
          <a:lstStyle/>
          <a:p>
            <a:pPr>
              <a:buSzPts val="1100"/>
            </a:pPr>
            <a:r>
              <a:rPr lang="en">
                <a:solidFill>
                  <a:srgbClr val="FF3333"/>
                </a:solidFill>
              </a:rPr>
              <a:t>4.</a:t>
            </a:r>
            <a:r>
              <a:rPr lang="en"/>
              <a:t> Whatʼs in the fine print?</a:t>
            </a:r>
            <a:endParaRPr/>
          </a:p>
          <a:p>
            <a:endParaRPr/>
          </a:p>
        </p:txBody>
      </p:sp>
      <p:pic>
        <p:nvPicPr>
          <p:cNvPr id="184" name="Google Shape;184;p3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04234" y="2580368"/>
            <a:ext cx="4862535" cy="3119633"/>
          </a:xfrm>
          <a:prstGeom prst="rect">
            <a:avLst/>
          </a:prstGeom>
          <a:noFill/>
          <a:ln>
            <a:noFill/>
          </a:ln>
        </p:spPr>
      </p:pic>
      <p:pic>
        <p:nvPicPr>
          <p:cNvPr id="185" name="Google Shape;185;p3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615816">
            <a:off x="6961233" y="4106732"/>
            <a:ext cx="2385403" cy="2432033"/>
          </a:xfrm>
          <a:prstGeom prst="rect">
            <a:avLst/>
          </a:prstGeom>
          <a:noFill/>
          <a:ln>
            <a:noFill/>
          </a:ln>
        </p:spPr>
      </p:pic>
    </p:spTree>
    <p:extLst>
      <p:ext uri="{BB962C8B-B14F-4D97-AF65-F5344CB8AC3E}">
        <p14:creationId xmlns:p14="http://schemas.microsoft.com/office/powerpoint/2010/main" val="3498826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0"/>
          <p:cNvSpPr txBox="1">
            <a:spLocks noGrp="1"/>
          </p:cNvSpPr>
          <p:nvPr>
            <p:ph type="title"/>
          </p:nvPr>
        </p:nvSpPr>
        <p:spPr>
          <a:xfrm>
            <a:off x="1694800" y="1634533"/>
            <a:ext cx="8616000" cy="1863200"/>
          </a:xfrm>
          <a:prstGeom prst="rect">
            <a:avLst/>
          </a:prstGeom>
        </p:spPr>
        <p:txBody>
          <a:bodyPr spcFirstLastPara="1" wrap="square" lIns="121900" tIns="121900" rIns="121900" bIns="121900" anchor="t" anchorCtr="0">
            <a:noAutofit/>
          </a:bodyPr>
          <a:lstStyle/>
          <a:p>
            <a:pPr>
              <a:buSzPts val="1100"/>
            </a:pPr>
            <a:r>
              <a:rPr lang="en">
                <a:solidFill>
                  <a:srgbClr val="FF3333"/>
                </a:solidFill>
              </a:rPr>
              <a:t>5.</a:t>
            </a:r>
            <a:r>
              <a:rPr lang="en"/>
              <a:t> Is the email offering something</a:t>
            </a:r>
            <a:br>
              <a:rPr lang="en"/>
            </a:br>
            <a:r>
              <a:rPr lang="en"/>
              <a:t>that sounds too good to be true,</a:t>
            </a:r>
            <a:br>
              <a:rPr lang="en"/>
            </a:br>
            <a:r>
              <a:rPr lang="en"/>
              <a:t>like a chance to make a lot of money?</a:t>
            </a:r>
            <a:endParaRPr/>
          </a:p>
          <a:p>
            <a:endParaRPr/>
          </a:p>
        </p:txBody>
      </p:sp>
      <p:pic>
        <p:nvPicPr>
          <p:cNvPr id="191" name="Google Shape;191;p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61567" y="3429000"/>
            <a:ext cx="4736397" cy="2982200"/>
          </a:xfrm>
          <a:prstGeom prst="rect">
            <a:avLst/>
          </a:prstGeom>
          <a:noFill/>
          <a:ln>
            <a:noFill/>
          </a:ln>
        </p:spPr>
      </p:pic>
      <p:pic>
        <p:nvPicPr>
          <p:cNvPr id="192" name="Google Shape;192;p4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13473" flipH="1">
            <a:off x="2328801" y="3704083"/>
            <a:ext cx="2385401" cy="2432036"/>
          </a:xfrm>
          <a:prstGeom prst="rect">
            <a:avLst/>
          </a:prstGeom>
          <a:noFill/>
          <a:ln>
            <a:noFill/>
          </a:ln>
        </p:spPr>
      </p:pic>
    </p:spTree>
    <p:extLst>
      <p:ext uri="{BB962C8B-B14F-4D97-AF65-F5344CB8AC3E}">
        <p14:creationId xmlns:p14="http://schemas.microsoft.com/office/powerpoint/2010/main" val="15367487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1"/>
          <p:cNvSpPr txBox="1">
            <a:spLocks noGrp="1"/>
          </p:cNvSpPr>
          <p:nvPr>
            <p:ph type="title"/>
          </p:nvPr>
        </p:nvSpPr>
        <p:spPr>
          <a:xfrm>
            <a:off x="2843800" y="727600"/>
            <a:ext cx="6504400" cy="905200"/>
          </a:xfrm>
          <a:prstGeom prst="rect">
            <a:avLst/>
          </a:prstGeom>
        </p:spPr>
        <p:txBody>
          <a:bodyPr spcFirstLastPara="1" wrap="square" lIns="121900" tIns="121900" rIns="121900" bIns="121900" anchor="t" anchorCtr="0">
            <a:noAutofit/>
          </a:bodyPr>
          <a:lstStyle/>
          <a:p>
            <a:r>
              <a:rPr lang="en"/>
              <a:t>Let’s try to spot phishing emails together!</a:t>
            </a:r>
            <a:endParaRPr/>
          </a:p>
        </p:txBody>
      </p:sp>
      <p:pic>
        <p:nvPicPr>
          <p:cNvPr id="198" name="Google Shape;198;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93134" y="2598367"/>
            <a:ext cx="4405735" cy="3404397"/>
          </a:xfrm>
          <a:prstGeom prst="rect">
            <a:avLst/>
          </a:prstGeom>
          <a:noFill/>
          <a:ln>
            <a:noFill/>
          </a:ln>
          <a:effectLst>
            <a:outerShdw blurRad="57150" dist="19050" dir="5400000" algn="bl" rotWithShape="0">
              <a:srgbClr val="000000">
                <a:alpha val="50000"/>
              </a:srgbClr>
            </a:outerShdw>
          </a:effectLst>
        </p:spPr>
      </p:pic>
      <p:pic>
        <p:nvPicPr>
          <p:cNvPr id="199" name="Google Shape;199;p41"/>
          <p:cNvPicPr preferRelativeResize="0"/>
          <p:nvPr/>
        </p:nvPicPr>
        <p:blipFill rotWithShape="1">
          <a:blip r:embed="rId4" cstate="email">
            <a:alphaModFix/>
            <a:extLst>
              <a:ext uri="{28A0092B-C50C-407E-A947-70E740481C1C}">
                <a14:useLocalDpi xmlns:a14="http://schemas.microsoft.com/office/drawing/2010/main"/>
              </a:ext>
            </a:extLst>
          </a:blip>
          <a:srcRect l="26116" r="26121"/>
          <a:stretch/>
        </p:blipFill>
        <p:spPr>
          <a:xfrm>
            <a:off x="8150434" y="3489933"/>
            <a:ext cx="2633369" cy="3101299"/>
          </a:xfrm>
          <a:prstGeom prst="rect">
            <a:avLst/>
          </a:prstGeom>
          <a:noFill/>
          <a:ln>
            <a:noFill/>
          </a:ln>
        </p:spPr>
      </p:pic>
    </p:spTree>
    <p:extLst>
      <p:ext uri="{BB962C8B-B14F-4D97-AF65-F5344CB8AC3E}">
        <p14:creationId xmlns:p14="http://schemas.microsoft.com/office/powerpoint/2010/main" val="3435280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2"/>
          <p:cNvSpPr txBox="1">
            <a:spLocks noGrp="1"/>
          </p:cNvSpPr>
          <p:nvPr>
            <p:ph type="title"/>
          </p:nvPr>
        </p:nvSpPr>
        <p:spPr>
          <a:xfrm>
            <a:off x="2843800" y="727600"/>
            <a:ext cx="6504400" cy="905200"/>
          </a:xfrm>
          <a:prstGeom prst="rect">
            <a:avLst/>
          </a:prstGeom>
        </p:spPr>
        <p:txBody>
          <a:bodyPr spcFirstLastPara="1" wrap="square" lIns="121900" tIns="121900" rIns="121900" bIns="121900" anchor="t" anchorCtr="0">
            <a:noAutofit/>
          </a:bodyPr>
          <a:lstStyle/>
          <a:p>
            <a:pPr>
              <a:buSzPts val="1100"/>
            </a:pPr>
            <a:r>
              <a:rPr lang="en"/>
              <a:t>Is this email real or fake?</a:t>
            </a:r>
            <a:endParaRPr/>
          </a:p>
          <a:p>
            <a:pPr algn="l"/>
            <a:endParaRPr/>
          </a:p>
        </p:txBody>
      </p:sp>
      <p:pic>
        <p:nvPicPr>
          <p:cNvPr id="205" name="Google Shape;205;p4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46267" y="1659967"/>
            <a:ext cx="5892732" cy="4769903"/>
          </a:xfrm>
          <a:prstGeom prst="rect">
            <a:avLst/>
          </a:prstGeom>
          <a:noFill/>
          <a:ln>
            <a:noFill/>
          </a:ln>
          <a:effectLst>
            <a:outerShdw blurRad="142875" dist="19050" dir="5400000" algn="bl" rotWithShape="0">
              <a:srgbClr val="000000">
                <a:alpha val="10000"/>
              </a:srgbClr>
            </a:outerShdw>
          </a:effectLst>
        </p:spPr>
      </p:pic>
    </p:spTree>
    <p:extLst>
      <p:ext uri="{BB962C8B-B14F-4D97-AF65-F5344CB8AC3E}">
        <p14:creationId xmlns:p14="http://schemas.microsoft.com/office/powerpoint/2010/main" val="2582874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4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61251" y="203200"/>
            <a:ext cx="11469511" cy="6451600"/>
          </a:xfrm>
          <a:prstGeom prst="rect">
            <a:avLst/>
          </a:prstGeom>
          <a:noFill/>
          <a:ln>
            <a:noFill/>
          </a:ln>
        </p:spPr>
      </p:pic>
    </p:spTree>
    <p:extLst>
      <p:ext uri="{BB962C8B-B14F-4D97-AF65-F5344CB8AC3E}">
        <p14:creationId xmlns:p14="http://schemas.microsoft.com/office/powerpoint/2010/main" val="3443268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06444E-F513-43C6-930F-CFCF1C93AA0E}"/>
              </a:ext>
            </a:extLst>
          </p:cNvPr>
          <p:cNvSpPr>
            <a:spLocks noGrp="1"/>
          </p:cNvSpPr>
          <p:nvPr>
            <p:ph type="body" sz="quarter" idx="15"/>
          </p:nvPr>
        </p:nvSpPr>
        <p:spPr>
          <a:xfrm>
            <a:off x="6228758" y="3160988"/>
            <a:ext cx="4636034" cy="2325412"/>
          </a:xfrm>
        </p:spPr>
        <p:txBody>
          <a:bodyPr/>
          <a:lstStyle/>
          <a:p>
            <a:r>
              <a:rPr lang="en-AU" dirty="0" smtClean="0"/>
              <a:t>A strong password</a:t>
            </a:r>
            <a:endParaRPr lang="en-AU" dirty="0"/>
          </a:p>
        </p:txBody>
      </p:sp>
      <p:sp>
        <p:nvSpPr>
          <p:cNvPr id="3" name="Title 2">
            <a:extLst>
              <a:ext uri="{FF2B5EF4-FFF2-40B4-BE49-F238E27FC236}">
                <a16:creationId xmlns:a16="http://schemas.microsoft.com/office/drawing/2014/main" id="{20CB563C-6A11-4A94-AE80-F545B6ADDC76}"/>
              </a:ext>
            </a:extLst>
          </p:cNvPr>
          <p:cNvSpPr>
            <a:spLocks noGrp="1"/>
          </p:cNvSpPr>
          <p:nvPr>
            <p:ph type="title"/>
          </p:nvPr>
        </p:nvSpPr>
        <p:spPr/>
        <p:txBody>
          <a:bodyPr/>
          <a:lstStyle/>
          <a:p>
            <a:r>
              <a:rPr lang="en-AU" dirty="0" smtClean="0"/>
              <a:t>Activity 1</a:t>
            </a:r>
            <a:endParaRPr lang="en-AU" dirty="0"/>
          </a:p>
        </p:txBody>
      </p:sp>
      <p:pic>
        <p:nvPicPr>
          <p:cNvPr id="8" name="Picture Placeholder 7" descr="A picture containing room, sign, table&#10;&#10;Description automatically generated">
            <a:extLst>
              <a:ext uri="{FF2B5EF4-FFF2-40B4-BE49-F238E27FC236}">
                <a16:creationId xmlns:a16="http://schemas.microsoft.com/office/drawing/2014/main" id="{2E137BEA-9165-4A5F-BE22-EAB54251E7AC}"/>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8811604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4"/>
          <p:cNvSpPr txBox="1">
            <a:spLocks noGrp="1"/>
          </p:cNvSpPr>
          <p:nvPr>
            <p:ph type="title"/>
          </p:nvPr>
        </p:nvSpPr>
        <p:spPr>
          <a:xfrm>
            <a:off x="2634267" y="481967"/>
            <a:ext cx="3130400" cy="1917200"/>
          </a:xfrm>
          <a:prstGeom prst="rect">
            <a:avLst/>
          </a:prstGeom>
        </p:spPr>
        <p:txBody>
          <a:bodyPr spcFirstLastPara="1" wrap="square" lIns="121900" tIns="121900" rIns="121900" bIns="121900" anchor="t" anchorCtr="0">
            <a:noAutofit/>
          </a:bodyPr>
          <a:lstStyle/>
          <a:p>
            <a:r>
              <a:rPr lang="en" sz="2000"/>
              <a:t>In this case the email seems real, the offer is reasonable, and the email is not asking for any personal information.</a:t>
            </a:r>
            <a:endParaRPr sz="2000"/>
          </a:p>
        </p:txBody>
      </p:sp>
      <p:pic>
        <p:nvPicPr>
          <p:cNvPr id="216" name="Google Shape;216;p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486433" y="1223767"/>
            <a:ext cx="5448435" cy="4418531"/>
          </a:xfrm>
          <a:prstGeom prst="rect">
            <a:avLst/>
          </a:prstGeom>
          <a:noFill/>
          <a:ln>
            <a:noFill/>
          </a:ln>
          <a:effectLst>
            <a:outerShdw blurRad="142875" dist="19050" dir="5400000" algn="bl" rotWithShape="0">
              <a:srgbClr val="000000">
                <a:alpha val="20000"/>
              </a:srgbClr>
            </a:outerShdw>
          </a:effectLst>
        </p:spPr>
      </p:pic>
    </p:spTree>
    <p:extLst>
      <p:ext uri="{BB962C8B-B14F-4D97-AF65-F5344CB8AC3E}">
        <p14:creationId xmlns:p14="http://schemas.microsoft.com/office/powerpoint/2010/main" val="28904394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5"/>
          <p:cNvSpPr txBox="1">
            <a:spLocks noGrp="1"/>
          </p:cNvSpPr>
          <p:nvPr>
            <p:ph type="title"/>
          </p:nvPr>
        </p:nvSpPr>
        <p:spPr>
          <a:xfrm>
            <a:off x="2843800" y="727600"/>
            <a:ext cx="6504400" cy="905200"/>
          </a:xfrm>
          <a:prstGeom prst="rect">
            <a:avLst/>
          </a:prstGeom>
        </p:spPr>
        <p:txBody>
          <a:bodyPr spcFirstLastPara="1" wrap="square" lIns="121900" tIns="121900" rIns="121900" bIns="121900" anchor="t" anchorCtr="0">
            <a:noAutofit/>
          </a:bodyPr>
          <a:lstStyle/>
          <a:p>
            <a:r>
              <a:rPr lang="en"/>
              <a:t>Is this email real or fake?</a:t>
            </a:r>
            <a:endParaRPr/>
          </a:p>
          <a:p>
            <a:pPr algn="l"/>
            <a:endParaRPr/>
          </a:p>
        </p:txBody>
      </p:sp>
      <p:pic>
        <p:nvPicPr>
          <p:cNvPr id="222" name="Google Shape;222;p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35967" y="1632801"/>
            <a:ext cx="4713331" cy="4818801"/>
          </a:xfrm>
          <a:prstGeom prst="rect">
            <a:avLst/>
          </a:prstGeom>
          <a:noFill/>
          <a:ln>
            <a:noFill/>
          </a:ln>
          <a:effectLst>
            <a:outerShdw blurRad="142875" dist="19050" dir="5400000" algn="bl" rotWithShape="0">
              <a:srgbClr val="000000">
                <a:alpha val="20000"/>
              </a:srgbClr>
            </a:outerShdw>
          </a:effectLst>
        </p:spPr>
      </p:pic>
    </p:spTree>
    <p:extLst>
      <p:ext uri="{BB962C8B-B14F-4D97-AF65-F5344CB8AC3E}">
        <p14:creationId xmlns:p14="http://schemas.microsoft.com/office/powerpoint/2010/main" val="8740723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4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61251" y="203200"/>
            <a:ext cx="11469511" cy="6451600"/>
          </a:xfrm>
          <a:prstGeom prst="rect">
            <a:avLst/>
          </a:prstGeom>
          <a:noFill/>
          <a:ln>
            <a:noFill/>
          </a:ln>
        </p:spPr>
      </p:pic>
    </p:spTree>
    <p:extLst>
      <p:ext uri="{BB962C8B-B14F-4D97-AF65-F5344CB8AC3E}">
        <p14:creationId xmlns:p14="http://schemas.microsoft.com/office/powerpoint/2010/main" val="38400991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7"/>
          <p:cNvSpPr txBox="1">
            <a:spLocks noGrp="1"/>
          </p:cNvSpPr>
          <p:nvPr>
            <p:ph type="title"/>
          </p:nvPr>
        </p:nvSpPr>
        <p:spPr>
          <a:xfrm>
            <a:off x="2606389" y="656267"/>
            <a:ext cx="3371200" cy="1986400"/>
          </a:xfrm>
          <a:prstGeom prst="rect">
            <a:avLst/>
          </a:prstGeom>
        </p:spPr>
        <p:txBody>
          <a:bodyPr spcFirstLastPara="1" wrap="square" lIns="121900" tIns="121900" rIns="121900" bIns="121900" anchor="t" anchorCtr="0">
            <a:noAutofit/>
          </a:bodyPr>
          <a:lstStyle/>
          <a:p>
            <a:r>
              <a:rPr lang="en" sz="2000"/>
              <a:t>Remember to always look at the URL. The URL should start with “https://” and have no misspellings.</a:t>
            </a:r>
            <a:endParaRPr sz="2000"/>
          </a:p>
        </p:txBody>
      </p:sp>
      <p:pic>
        <p:nvPicPr>
          <p:cNvPr id="233" name="Google Shape;233;p4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29733" y="1019601"/>
            <a:ext cx="4725464" cy="4818801"/>
          </a:xfrm>
          <a:prstGeom prst="rect">
            <a:avLst/>
          </a:prstGeom>
          <a:noFill/>
          <a:ln>
            <a:noFill/>
          </a:ln>
        </p:spPr>
      </p:pic>
      <p:sp>
        <p:nvSpPr>
          <p:cNvPr id="234" name="Google Shape;234;p47"/>
          <p:cNvSpPr/>
          <p:nvPr/>
        </p:nvSpPr>
        <p:spPr>
          <a:xfrm>
            <a:off x="7471900" y="1268900"/>
            <a:ext cx="3885600" cy="177600"/>
          </a:xfrm>
          <a:prstGeom prst="rect">
            <a:avLst/>
          </a:prstGeom>
          <a:noFill/>
          <a:ln w="19050" cap="flat" cmpd="sng">
            <a:solidFill>
              <a:srgbClr val="FF3333"/>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235;p47"/>
          <p:cNvSpPr/>
          <p:nvPr/>
        </p:nvSpPr>
        <p:spPr>
          <a:xfrm>
            <a:off x="7471900" y="1268900"/>
            <a:ext cx="3885600" cy="177600"/>
          </a:xfrm>
          <a:prstGeom prst="rect">
            <a:avLst/>
          </a:prstGeom>
          <a:solidFill>
            <a:srgbClr val="FF3333">
              <a:alpha val="453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40096960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8"/>
          <p:cNvSpPr txBox="1">
            <a:spLocks noGrp="1"/>
          </p:cNvSpPr>
          <p:nvPr>
            <p:ph type="title"/>
          </p:nvPr>
        </p:nvSpPr>
        <p:spPr>
          <a:xfrm>
            <a:off x="2843800" y="727600"/>
            <a:ext cx="6504400" cy="905200"/>
          </a:xfrm>
          <a:prstGeom prst="rect">
            <a:avLst/>
          </a:prstGeom>
        </p:spPr>
        <p:txBody>
          <a:bodyPr spcFirstLastPara="1" wrap="square" lIns="121900" tIns="121900" rIns="121900" bIns="121900" anchor="t" anchorCtr="0">
            <a:noAutofit/>
          </a:bodyPr>
          <a:lstStyle/>
          <a:p>
            <a:r>
              <a:rPr lang="en"/>
              <a:t>Is this email real or fake?</a:t>
            </a:r>
            <a:endParaRPr/>
          </a:p>
          <a:p>
            <a:pPr algn="l"/>
            <a:endParaRPr/>
          </a:p>
        </p:txBody>
      </p:sp>
      <p:pic>
        <p:nvPicPr>
          <p:cNvPr id="241" name="Google Shape;241;p4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83434" y="1655934"/>
            <a:ext cx="4826471" cy="4795669"/>
          </a:xfrm>
          <a:prstGeom prst="rect">
            <a:avLst/>
          </a:prstGeom>
          <a:noFill/>
          <a:ln>
            <a:noFill/>
          </a:ln>
          <a:effectLst>
            <a:outerShdw blurRad="142875" dist="19050" dir="5400000" algn="bl" rotWithShape="0">
              <a:srgbClr val="000000">
                <a:alpha val="10000"/>
              </a:srgbClr>
            </a:outerShdw>
          </a:effectLst>
        </p:spPr>
      </p:pic>
    </p:spTree>
    <p:extLst>
      <p:ext uri="{BB962C8B-B14F-4D97-AF65-F5344CB8AC3E}">
        <p14:creationId xmlns:p14="http://schemas.microsoft.com/office/powerpoint/2010/main" val="2185857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4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61251" y="203200"/>
            <a:ext cx="11469511" cy="6451600"/>
          </a:xfrm>
          <a:prstGeom prst="rect">
            <a:avLst/>
          </a:prstGeom>
          <a:noFill/>
          <a:ln>
            <a:noFill/>
          </a:ln>
        </p:spPr>
      </p:pic>
    </p:spTree>
    <p:extLst>
      <p:ext uri="{BB962C8B-B14F-4D97-AF65-F5344CB8AC3E}">
        <p14:creationId xmlns:p14="http://schemas.microsoft.com/office/powerpoint/2010/main" val="31170175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0"/>
          <p:cNvSpPr txBox="1">
            <a:spLocks noGrp="1"/>
          </p:cNvSpPr>
          <p:nvPr>
            <p:ph type="title"/>
          </p:nvPr>
        </p:nvSpPr>
        <p:spPr>
          <a:xfrm>
            <a:off x="2631123" y="689011"/>
            <a:ext cx="3324800" cy="1954800"/>
          </a:xfrm>
          <a:prstGeom prst="rect">
            <a:avLst/>
          </a:prstGeom>
        </p:spPr>
        <p:txBody>
          <a:bodyPr spcFirstLastPara="1" wrap="square" lIns="121900" tIns="121900" rIns="121900" bIns="121900" anchor="t" anchorCtr="0">
            <a:noAutofit/>
          </a:bodyPr>
          <a:lstStyle/>
          <a:p>
            <a:r>
              <a:rPr lang="en" sz="2000"/>
              <a:t>There are misspellings in the email, the last name doesn’t match the email, and they’re asking for personal information.</a:t>
            </a:r>
            <a:endParaRPr sz="2000"/>
          </a:p>
        </p:txBody>
      </p:sp>
      <p:pic>
        <p:nvPicPr>
          <p:cNvPr id="252" name="Google Shape;252;p5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28868" y="1070301"/>
            <a:ext cx="4834401" cy="4768097"/>
          </a:xfrm>
          <a:prstGeom prst="rect">
            <a:avLst/>
          </a:prstGeom>
          <a:noFill/>
          <a:ln>
            <a:noFill/>
          </a:ln>
          <a:effectLst>
            <a:outerShdw blurRad="142875" dist="9525" dir="5400000" algn="bl" rotWithShape="0">
              <a:srgbClr val="000000">
                <a:alpha val="10000"/>
              </a:srgbClr>
            </a:outerShdw>
          </a:effectLst>
        </p:spPr>
      </p:pic>
      <p:sp>
        <p:nvSpPr>
          <p:cNvPr id="253" name="Google Shape;253;p50"/>
          <p:cNvSpPr/>
          <p:nvPr/>
        </p:nvSpPr>
        <p:spPr>
          <a:xfrm>
            <a:off x="9044323" y="2486389"/>
            <a:ext cx="1136800" cy="152400"/>
          </a:xfrm>
          <a:prstGeom prst="rect">
            <a:avLst/>
          </a:prstGeom>
          <a:noFill/>
          <a:ln w="19050" cap="flat" cmpd="sng">
            <a:solidFill>
              <a:srgbClr val="FF3333"/>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254;p50"/>
          <p:cNvSpPr/>
          <p:nvPr/>
        </p:nvSpPr>
        <p:spPr>
          <a:xfrm>
            <a:off x="10052244" y="3867233"/>
            <a:ext cx="933600" cy="152400"/>
          </a:xfrm>
          <a:prstGeom prst="rect">
            <a:avLst/>
          </a:prstGeom>
          <a:noFill/>
          <a:ln w="19050" cap="flat" cmpd="sng">
            <a:solidFill>
              <a:srgbClr val="FF3333"/>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255;p50"/>
          <p:cNvSpPr/>
          <p:nvPr/>
        </p:nvSpPr>
        <p:spPr>
          <a:xfrm>
            <a:off x="9753811" y="4032333"/>
            <a:ext cx="889200" cy="152400"/>
          </a:xfrm>
          <a:prstGeom prst="rect">
            <a:avLst/>
          </a:prstGeom>
          <a:noFill/>
          <a:ln w="19050" cap="flat" cmpd="sng">
            <a:solidFill>
              <a:srgbClr val="FF3333"/>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256;p50"/>
          <p:cNvSpPr/>
          <p:nvPr/>
        </p:nvSpPr>
        <p:spPr>
          <a:xfrm>
            <a:off x="8607933" y="5014872"/>
            <a:ext cx="501600" cy="152400"/>
          </a:xfrm>
          <a:prstGeom prst="rect">
            <a:avLst/>
          </a:prstGeom>
          <a:noFill/>
          <a:ln w="19050" cap="flat" cmpd="sng">
            <a:solidFill>
              <a:srgbClr val="FF3333"/>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257;p50"/>
          <p:cNvSpPr/>
          <p:nvPr/>
        </p:nvSpPr>
        <p:spPr>
          <a:xfrm>
            <a:off x="7974644" y="5262523"/>
            <a:ext cx="450400" cy="152400"/>
          </a:xfrm>
          <a:prstGeom prst="rect">
            <a:avLst/>
          </a:prstGeom>
          <a:noFill/>
          <a:ln w="19050" cap="flat" cmpd="sng">
            <a:solidFill>
              <a:srgbClr val="FF3333"/>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258;p50"/>
          <p:cNvSpPr/>
          <p:nvPr/>
        </p:nvSpPr>
        <p:spPr>
          <a:xfrm>
            <a:off x="8012167" y="1770567"/>
            <a:ext cx="1917600" cy="152400"/>
          </a:xfrm>
          <a:prstGeom prst="rect">
            <a:avLst/>
          </a:prstGeom>
          <a:noFill/>
          <a:ln w="19050" cap="flat" cmpd="sng">
            <a:solidFill>
              <a:srgbClr val="FF3333"/>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259;p50"/>
          <p:cNvSpPr/>
          <p:nvPr/>
        </p:nvSpPr>
        <p:spPr>
          <a:xfrm>
            <a:off x="8012167" y="1770367"/>
            <a:ext cx="1917600" cy="152400"/>
          </a:xfrm>
          <a:prstGeom prst="rect">
            <a:avLst/>
          </a:prstGeom>
          <a:solidFill>
            <a:srgbClr val="FF3333">
              <a:alpha val="453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260;p50"/>
          <p:cNvSpPr/>
          <p:nvPr/>
        </p:nvSpPr>
        <p:spPr>
          <a:xfrm>
            <a:off x="9044323" y="2486189"/>
            <a:ext cx="1136800" cy="152400"/>
          </a:xfrm>
          <a:prstGeom prst="rect">
            <a:avLst/>
          </a:prstGeom>
          <a:solidFill>
            <a:srgbClr val="FF3333">
              <a:alpha val="453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261;p50"/>
          <p:cNvSpPr/>
          <p:nvPr/>
        </p:nvSpPr>
        <p:spPr>
          <a:xfrm>
            <a:off x="7974644" y="5262323"/>
            <a:ext cx="450400" cy="152400"/>
          </a:xfrm>
          <a:prstGeom prst="rect">
            <a:avLst/>
          </a:prstGeom>
          <a:solidFill>
            <a:srgbClr val="FF3333">
              <a:alpha val="453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50"/>
          <p:cNvSpPr/>
          <p:nvPr/>
        </p:nvSpPr>
        <p:spPr>
          <a:xfrm>
            <a:off x="8607944" y="5014689"/>
            <a:ext cx="501600" cy="152400"/>
          </a:xfrm>
          <a:prstGeom prst="rect">
            <a:avLst/>
          </a:prstGeom>
          <a:solidFill>
            <a:srgbClr val="FF3333">
              <a:alpha val="453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263;p50"/>
          <p:cNvSpPr/>
          <p:nvPr/>
        </p:nvSpPr>
        <p:spPr>
          <a:xfrm>
            <a:off x="9753811" y="4032133"/>
            <a:ext cx="889200" cy="152400"/>
          </a:xfrm>
          <a:prstGeom prst="rect">
            <a:avLst/>
          </a:prstGeom>
          <a:solidFill>
            <a:srgbClr val="FF3333">
              <a:alpha val="453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264;p50"/>
          <p:cNvSpPr/>
          <p:nvPr/>
        </p:nvSpPr>
        <p:spPr>
          <a:xfrm>
            <a:off x="10052244" y="3867433"/>
            <a:ext cx="933600" cy="152400"/>
          </a:xfrm>
          <a:prstGeom prst="rect">
            <a:avLst/>
          </a:prstGeom>
          <a:solidFill>
            <a:srgbClr val="FF3333">
              <a:alpha val="453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9764976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51"/>
          <p:cNvSpPr txBox="1">
            <a:spLocks noGrp="1"/>
          </p:cNvSpPr>
          <p:nvPr>
            <p:ph type="title"/>
          </p:nvPr>
        </p:nvSpPr>
        <p:spPr>
          <a:xfrm>
            <a:off x="2843800" y="727600"/>
            <a:ext cx="6504400" cy="905200"/>
          </a:xfrm>
          <a:prstGeom prst="rect">
            <a:avLst/>
          </a:prstGeom>
        </p:spPr>
        <p:txBody>
          <a:bodyPr spcFirstLastPara="1" wrap="square" lIns="121900" tIns="121900" rIns="121900" bIns="121900" anchor="t" anchorCtr="0">
            <a:noAutofit/>
          </a:bodyPr>
          <a:lstStyle/>
          <a:p>
            <a:r>
              <a:rPr lang="en"/>
              <a:t>Is this email real or fake?</a:t>
            </a:r>
            <a:endParaRPr/>
          </a:p>
          <a:p>
            <a:pPr algn="l"/>
            <a:endParaRPr/>
          </a:p>
        </p:txBody>
      </p:sp>
      <p:pic>
        <p:nvPicPr>
          <p:cNvPr id="270" name="Google Shape;270;p5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35967" y="1655934"/>
            <a:ext cx="4721431" cy="4795663"/>
          </a:xfrm>
          <a:prstGeom prst="rect">
            <a:avLst/>
          </a:prstGeom>
          <a:noFill/>
          <a:ln>
            <a:noFill/>
          </a:ln>
          <a:effectLst>
            <a:outerShdw blurRad="142875" dist="9525" dir="5400000" algn="bl" rotWithShape="0">
              <a:srgbClr val="000000">
                <a:alpha val="10000"/>
              </a:srgbClr>
            </a:outerShdw>
          </a:effectLst>
        </p:spPr>
      </p:pic>
    </p:spTree>
    <p:extLst>
      <p:ext uri="{BB962C8B-B14F-4D97-AF65-F5344CB8AC3E}">
        <p14:creationId xmlns:p14="http://schemas.microsoft.com/office/powerpoint/2010/main" val="35934048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5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61251" y="203200"/>
            <a:ext cx="11469511" cy="6451600"/>
          </a:xfrm>
          <a:prstGeom prst="rect">
            <a:avLst/>
          </a:prstGeom>
          <a:noFill/>
          <a:ln>
            <a:noFill/>
          </a:ln>
        </p:spPr>
      </p:pic>
    </p:spTree>
    <p:extLst>
      <p:ext uri="{BB962C8B-B14F-4D97-AF65-F5344CB8AC3E}">
        <p14:creationId xmlns:p14="http://schemas.microsoft.com/office/powerpoint/2010/main" val="26042490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53"/>
          <p:cNvSpPr txBox="1">
            <a:spLocks noGrp="1"/>
          </p:cNvSpPr>
          <p:nvPr>
            <p:ph type="title"/>
          </p:nvPr>
        </p:nvSpPr>
        <p:spPr>
          <a:xfrm>
            <a:off x="2561833" y="700500"/>
            <a:ext cx="3324800" cy="1954800"/>
          </a:xfrm>
          <a:prstGeom prst="rect">
            <a:avLst/>
          </a:prstGeom>
        </p:spPr>
        <p:txBody>
          <a:bodyPr spcFirstLastPara="1" wrap="square" lIns="121900" tIns="121900" rIns="121900" bIns="121900" anchor="t" anchorCtr="0">
            <a:noAutofit/>
          </a:bodyPr>
          <a:lstStyle/>
          <a:p>
            <a:r>
              <a:rPr lang="en" sz="2000"/>
              <a:t>The “s” in “https://” in the URL is important in helping determine that the website is safe.</a:t>
            </a:r>
            <a:endParaRPr sz="2000"/>
          </a:p>
        </p:txBody>
      </p:sp>
      <p:pic>
        <p:nvPicPr>
          <p:cNvPr id="281" name="Google Shape;281;p5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89333" y="1019601"/>
            <a:ext cx="4729536" cy="4818799"/>
          </a:xfrm>
          <a:prstGeom prst="rect">
            <a:avLst/>
          </a:prstGeom>
          <a:noFill/>
          <a:ln>
            <a:noFill/>
          </a:ln>
          <a:effectLst>
            <a:outerShdw blurRad="142875" dist="9525" dir="5400000" algn="bl" rotWithShape="0">
              <a:srgbClr val="000000">
                <a:alpha val="10000"/>
              </a:srgbClr>
            </a:outerShdw>
          </a:effectLst>
        </p:spPr>
      </p:pic>
      <p:sp>
        <p:nvSpPr>
          <p:cNvPr id="282" name="Google Shape;282;p53"/>
          <p:cNvSpPr/>
          <p:nvPr/>
        </p:nvSpPr>
        <p:spPr>
          <a:xfrm>
            <a:off x="7332167" y="1192712"/>
            <a:ext cx="2089200" cy="124000"/>
          </a:xfrm>
          <a:prstGeom prst="rect">
            <a:avLst/>
          </a:prstGeom>
          <a:noFill/>
          <a:ln w="19050" cap="flat" cmpd="sng">
            <a:solidFill>
              <a:srgbClr val="FF3333"/>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283;p53"/>
          <p:cNvSpPr/>
          <p:nvPr/>
        </p:nvSpPr>
        <p:spPr>
          <a:xfrm>
            <a:off x="7332167" y="1192700"/>
            <a:ext cx="2089200" cy="124000"/>
          </a:xfrm>
          <a:prstGeom prst="rect">
            <a:avLst/>
          </a:prstGeom>
          <a:solidFill>
            <a:srgbClr val="FF3333">
              <a:alpha val="453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393756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7868" y="840077"/>
            <a:ext cx="11476263" cy="498470"/>
          </a:xfrm>
        </p:spPr>
        <p:txBody>
          <a:bodyPr/>
          <a:lstStyle/>
          <a:p>
            <a:r>
              <a:rPr lang="en-AU" dirty="0" smtClean="0"/>
              <a:t>Password</a:t>
            </a:r>
            <a:endParaRPr lang="en-AU" dirty="0"/>
          </a:p>
        </p:txBody>
      </p:sp>
      <p:pic>
        <p:nvPicPr>
          <p:cNvPr id="23" name="Picture 22" descr="A picture containing toy, room&#10;&#10;Description automatically generated">
            <a:extLst>
              <a:ext uri="{FF2B5EF4-FFF2-40B4-BE49-F238E27FC236}">
                <a16:creationId xmlns:a16="http://schemas.microsoft.com/office/drawing/2014/main" id="{BE14BC40-7E55-448F-B4AE-C3C83E3FF2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5183" y="141139"/>
            <a:ext cx="4066669" cy="2394816"/>
          </a:xfrm>
          <a:prstGeom prst="rect">
            <a:avLst/>
          </a:prstGeom>
        </p:spPr>
      </p:pic>
      <p:sp>
        <p:nvSpPr>
          <p:cNvPr id="8" name="Rectangle 7">
            <a:extLst>
              <a:ext uri="{FF2B5EF4-FFF2-40B4-BE49-F238E27FC236}">
                <a16:creationId xmlns:a16="http://schemas.microsoft.com/office/drawing/2014/main" id="{3B446E15-F5DF-40FD-B954-94D1270CCD26}"/>
              </a:ext>
            </a:extLst>
          </p:cNvPr>
          <p:cNvSpPr/>
          <p:nvPr/>
        </p:nvSpPr>
        <p:spPr>
          <a:xfrm>
            <a:off x="231458" y="1986173"/>
            <a:ext cx="8717280" cy="1477328"/>
          </a:xfrm>
          <a:prstGeom prst="rect">
            <a:avLst/>
          </a:prstGeom>
        </p:spPr>
        <p:txBody>
          <a:bodyPr wrap="square">
            <a:spAutoFit/>
          </a:bodyPr>
          <a:lstStyle/>
          <a:p>
            <a:r>
              <a:rPr lang="en-GB" dirty="0" smtClean="0"/>
              <a:t>Part of making sure you are safe online is about knowing how to create a strong password and keep it secure.</a:t>
            </a:r>
          </a:p>
          <a:p>
            <a:endParaRPr lang="en-GB" dirty="0"/>
          </a:p>
          <a:p>
            <a:r>
              <a:rPr lang="en-GB" dirty="0" smtClean="0"/>
              <a:t>Let’s learn about some principles about passwords before we create our own secure password.</a:t>
            </a:r>
            <a:endParaRPr lang="en-GB" dirty="0"/>
          </a:p>
        </p:txBody>
      </p:sp>
      <p:sp>
        <p:nvSpPr>
          <p:cNvPr id="7" name="Text Placeholder 3">
            <a:extLst>
              <a:ext uri="{FF2B5EF4-FFF2-40B4-BE49-F238E27FC236}">
                <a16:creationId xmlns:a16="http://schemas.microsoft.com/office/drawing/2014/main" id="{6F4B2487-FC18-4312-A5B7-A60A246EB5F2}"/>
              </a:ext>
            </a:extLst>
          </p:cNvPr>
          <p:cNvSpPr>
            <a:spLocks noGrp="1"/>
          </p:cNvSpPr>
          <p:nvPr>
            <p:ph type="body" sz="quarter" idx="15"/>
          </p:nvPr>
        </p:nvSpPr>
        <p:spPr>
          <a:xfrm>
            <a:off x="357868" y="1338547"/>
            <a:ext cx="11482386" cy="537824"/>
          </a:xfrm>
        </p:spPr>
        <p:txBody>
          <a:bodyPr/>
          <a:lstStyle/>
          <a:p>
            <a:r>
              <a:rPr lang="en-AU" dirty="0" smtClean="0"/>
              <a:t>Do’s and Don’ts</a:t>
            </a:r>
            <a:endParaRPr lang="en-AU" dirty="0"/>
          </a:p>
        </p:txBody>
      </p:sp>
    </p:spTree>
    <p:extLst>
      <p:ext uri="{BB962C8B-B14F-4D97-AF65-F5344CB8AC3E}">
        <p14:creationId xmlns:p14="http://schemas.microsoft.com/office/powerpoint/2010/main" val="3139770390"/>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4"/>
          <p:cNvSpPr txBox="1">
            <a:spLocks noGrp="1"/>
          </p:cNvSpPr>
          <p:nvPr>
            <p:ph type="title"/>
          </p:nvPr>
        </p:nvSpPr>
        <p:spPr>
          <a:xfrm>
            <a:off x="2843800" y="727600"/>
            <a:ext cx="6504400" cy="905200"/>
          </a:xfrm>
          <a:prstGeom prst="rect">
            <a:avLst/>
          </a:prstGeom>
        </p:spPr>
        <p:txBody>
          <a:bodyPr spcFirstLastPara="1" wrap="square" lIns="121900" tIns="121900" rIns="121900" bIns="121900" anchor="t" anchorCtr="0">
            <a:noAutofit/>
          </a:bodyPr>
          <a:lstStyle/>
          <a:p>
            <a:r>
              <a:rPr lang="en"/>
              <a:t>Is this URL real or fake?</a:t>
            </a:r>
            <a:endParaRPr/>
          </a:p>
          <a:p>
            <a:pPr algn="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1755" y="1419921"/>
            <a:ext cx="7719590" cy="5459607"/>
          </a:xfrm>
          <a:prstGeom prst="rect">
            <a:avLst/>
          </a:prstGeom>
        </p:spPr>
      </p:pic>
    </p:spTree>
    <p:extLst>
      <p:ext uri="{BB962C8B-B14F-4D97-AF65-F5344CB8AC3E}">
        <p14:creationId xmlns:p14="http://schemas.microsoft.com/office/powerpoint/2010/main" val="29527972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5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61251" y="203200"/>
            <a:ext cx="11469511" cy="6451600"/>
          </a:xfrm>
          <a:prstGeom prst="rect">
            <a:avLst/>
          </a:prstGeom>
          <a:noFill/>
          <a:ln>
            <a:noFill/>
          </a:ln>
        </p:spPr>
      </p:pic>
    </p:spTree>
    <p:extLst>
      <p:ext uri="{BB962C8B-B14F-4D97-AF65-F5344CB8AC3E}">
        <p14:creationId xmlns:p14="http://schemas.microsoft.com/office/powerpoint/2010/main" val="28247931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1773" y="2492375"/>
            <a:ext cx="6617539" cy="4680192"/>
          </a:xfrm>
          <a:prstGeom prst="rect">
            <a:avLst/>
          </a:prstGeom>
        </p:spPr>
      </p:pic>
      <p:sp>
        <p:nvSpPr>
          <p:cNvPr id="300" name="Google Shape;300;p56"/>
          <p:cNvSpPr txBox="1">
            <a:spLocks noGrp="1"/>
          </p:cNvSpPr>
          <p:nvPr>
            <p:ph type="title"/>
          </p:nvPr>
        </p:nvSpPr>
        <p:spPr>
          <a:xfrm>
            <a:off x="2554853" y="537575"/>
            <a:ext cx="3324800" cy="1954800"/>
          </a:xfrm>
          <a:prstGeom prst="rect">
            <a:avLst/>
          </a:prstGeom>
        </p:spPr>
        <p:txBody>
          <a:bodyPr spcFirstLastPara="1" wrap="square" lIns="121900" tIns="121900" rIns="121900" bIns="121900" anchor="t" anchorCtr="0">
            <a:noAutofit/>
          </a:bodyPr>
          <a:lstStyle/>
          <a:p>
            <a:r>
              <a:rPr lang="en" sz="2000" dirty="0"/>
              <a:t>Make sure you check URL's for misspellings to determine whether they are credible or not</a:t>
            </a:r>
            <a:r>
              <a:rPr lang="en" sz="2000" dirty="0" smtClean="0"/>
              <a:t>. A number 1 is used instead of and ‘</a:t>
            </a:r>
            <a:r>
              <a:rPr lang="en-AU" sz="2000" dirty="0" err="1"/>
              <a:t>i</a:t>
            </a:r>
            <a:r>
              <a:rPr lang="en" sz="2000" dirty="0" smtClean="0"/>
              <a:t>’</a:t>
            </a:r>
            <a:endParaRPr sz="2000" dirty="0"/>
          </a:p>
        </p:txBody>
      </p:sp>
      <p:grpSp>
        <p:nvGrpSpPr>
          <p:cNvPr id="301" name="Google Shape;301;p56"/>
          <p:cNvGrpSpPr/>
          <p:nvPr/>
        </p:nvGrpSpPr>
        <p:grpSpPr>
          <a:xfrm>
            <a:off x="6889156" y="2956118"/>
            <a:ext cx="879754" cy="177971"/>
            <a:chOff x="5499125" y="894525"/>
            <a:chExt cx="1566900" cy="93009"/>
          </a:xfrm>
        </p:grpSpPr>
        <p:sp>
          <p:nvSpPr>
            <p:cNvPr id="302" name="Google Shape;302;p56"/>
            <p:cNvSpPr/>
            <p:nvPr/>
          </p:nvSpPr>
          <p:spPr>
            <a:xfrm>
              <a:off x="5499125" y="894534"/>
              <a:ext cx="1566900" cy="93000"/>
            </a:xfrm>
            <a:prstGeom prst="rect">
              <a:avLst/>
            </a:prstGeom>
            <a:noFill/>
            <a:ln w="19050" cap="flat" cmpd="sng">
              <a:solidFill>
                <a:srgbClr val="FF3333"/>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56"/>
            <p:cNvSpPr/>
            <p:nvPr/>
          </p:nvSpPr>
          <p:spPr>
            <a:xfrm>
              <a:off x="5499125" y="894525"/>
              <a:ext cx="1566900" cy="93000"/>
            </a:xfrm>
            <a:prstGeom prst="rect">
              <a:avLst/>
            </a:prstGeom>
            <a:solidFill>
              <a:srgbClr val="FF3333">
                <a:alpha val="453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04" name="Google Shape;304;p56"/>
          <p:cNvGrpSpPr/>
          <p:nvPr/>
        </p:nvGrpSpPr>
        <p:grpSpPr>
          <a:xfrm>
            <a:off x="9618188" y="3280672"/>
            <a:ext cx="161006" cy="364200"/>
            <a:chOff x="5499125" y="894525"/>
            <a:chExt cx="1566900" cy="93009"/>
          </a:xfrm>
        </p:grpSpPr>
        <p:sp>
          <p:nvSpPr>
            <p:cNvPr id="305" name="Google Shape;305;p56"/>
            <p:cNvSpPr/>
            <p:nvPr/>
          </p:nvSpPr>
          <p:spPr>
            <a:xfrm>
              <a:off x="5499125" y="894534"/>
              <a:ext cx="1566900" cy="93000"/>
            </a:xfrm>
            <a:prstGeom prst="rect">
              <a:avLst/>
            </a:prstGeom>
            <a:noFill/>
            <a:ln w="19050" cap="flat" cmpd="sng">
              <a:solidFill>
                <a:srgbClr val="FF3333"/>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56"/>
            <p:cNvSpPr/>
            <p:nvPr/>
          </p:nvSpPr>
          <p:spPr>
            <a:xfrm>
              <a:off x="5499125" y="894525"/>
              <a:ext cx="1566900" cy="93000"/>
            </a:xfrm>
            <a:prstGeom prst="rect">
              <a:avLst/>
            </a:prstGeom>
            <a:solidFill>
              <a:srgbClr val="FF3333">
                <a:alpha val="453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4236803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9"/>
          <p:cNvSpPr txBox="1">
            <a:spLocks noGrp="1"/>
          </p:cNvSpPr>
          <p:nvPr>
            <p:ph type="title"/>
          </p:nvPr>
        </p:nvSpPr>
        <p:spPr>
          <a:xfrm>
            <a:off x="2595600" y="734700"/>
            <a:ext cx="7000800" cy="905200"/>
          </a:xfrm>
          <a:prstGeom prst="rect">
            <a:avLst/>
          </a:prstGeom>
        </p:spPr>
        <p:txBody>
          <a:bodyPr spcFirstLastPara="1" wrap="square" lIns="121900" tIns="121900" rIns="121900" bIns="121900" anchor="t" anchorCtr="0">
            <a:noAutofit/>
          </a:bodyPr>
          <a:lstStyle/>
          <a:p>
            <a:r>
              <a:rPr lang="en"/>
              <a:t>Is this website real or fake?</a:t>
            </a:r>
            <a:endParaRPr/>
          </a:p>
          <a:p>
            <a:pPr algn="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1274" y="1639900"/>
            <a:ext cx="7229452" cy="5112962"/>
          </a:xfrm>
          <a:prstGeom prst="rect">
            <a:avLst/>
          </a:prstGeom>
        </p:spPr>
      </p:pic>
    </p:spTree>
    <p:extLst>
      <p:ext uri="{BB962C8B-B14F-4D97-AF65-F5344CB8AC3E}">
        <p14:creationId xmlns:p14="http://schemas.microsoft.com/office/powerpoint/2010/main" val="1317331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6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61251" y="203200"/>
            <a:ext cx="11469511" cy="6451600"/>
          </a:xfrm>
          <a:prstGeom prst="rect">
            <a:avLst/>
          </a:prstGeom>
          <a:noFill/>
          <a:ln>
            <a:noFill/>
          </a:ln>
        </p:spPr>
      </p:pic>
    </p:spTree>
    <p:extLst>
      <p:ext uri="{BB962C8B-B14F-4D97-AF65-F5344CB8AC3E}">
        <p14:creationId xmlns:p14="http://schemas.microsoft.com/office/powerpoint/2010/main" val="14790687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8137" y="2212708"/>
            <a:ext cx="6836384" cy="4834968"/>
          </a:xfrm>
          <a:prstGeom prst="rect">
            <a:avLst/>
          </a:prstGeom>
        </p:spPr>
      </p:pic>
      <p:sp>
        <p:nvSpPr>
          <p:cNvPr id="334" name="Google Shape;334;p61"/>
          <p:cNvSpPr txBox="1">
            <a:spLocks noGrp="1"/>
          </p:cNvSpPr>
          <p:nvPr>
            <p:ph type="title"/>
          </p:nvPr>
        </p:nvSpPr>
        <p:spPr>
          <a:xfrm>
            <a:off x="2583971" y="610600"/>
            <a:ext cx="3324800" cy="1954800"/>
          </a:xfrm>
          <a:prstGeom prst="rect">
            <a:avLst/>
          </a:prstGeom>
        </p:spPr>
        <p:txBody>
          <a:bodyPr spcFirstLastPara="1" wrap="square" lIns="121900" tIns="121900" rIns="121900" bIns="121900" anchor="t" anchorCtr="0">
            <a:noAutofit/>
          </a:bodyPr>
          <a:lstStyle/>
          <a:p>
            <a:pPr>
              <a:buSzPts val="1100"/>
            </a:pPr>
            <a:r>
              <a:rPr lang="en" sz="2000" dirty="0"/>
              <a:t>Make sure you check URLs for misspellings, </a:t>
            </a:r>
            <a:r>
              <a:rPr lang="en" sz="2000" dirty="0" smtClean="0"/>
              <a:t>the secuirty padlock and whether the URL is the offical page.</a:t>
            </a:r>
            <a:endParaRPr sz="2000" dirty="0"/>
          </a:p>
        </p:txBody>
      </p:sp>
      <p:grpSp>
        <p:nvGrpSpPr>
          <p:cNvPr id="335" name="Google Shape;335;p61"/>
          <p:cNvGrpSpPr/>
          <p:nvPr/>
        </p:nvGrpSpPr>
        <p:grpSpPr>
          <a:xfrm>
            <a:off x="5908771" y="2565401"/>
            <a:ext cx="1580933" cy="369252"/>
            <a:chOff x="5499125" y="894525"/>
            <a:chExt cx="1566900" cy="93009"/>
          </a:xfrm>
        </p:grpSpPr>
        <p:sp>
          <p:nvSpPr>
            <p:cNvPr id="336" name="Google Shape;336;p61"/>
            <p:cNvSpPr/>
            <p:nvPr/>
          </p:nvSpPr>
          <p:spPr>
            <a:xfrm>
              <a:off x="5499125" y="894534"/>
              <a:ext cx="1566900" cy="93000"/>
            </a:xfrm>
            <a:prstGeom prst="rect">
              <a:avLst/>
            </a:prstGeom>
            <a:noFill/>
            <a:ln w="19050" cap="flat" cmpd="sng">
              <a:solidFill>
                <a:srgbClr val="FF3333"/>
              </a:solidFill>
              <a:prstDash val="dash"/>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61"/>
            <p:cNvSpPr/>
            <p:nvPr/>
          </p:nvSpPr>
          <p:spPr>
            <a:xfrm>
              <a:off x="5499125" y="894525"/>
              <a:ext cx="1566900" cy="93000"/>
            </a:xfrm>
            <a:prstGeom prst="rect">
              <a:avLst/>
            </a:prstGeom>
            <a:solidFill>
              <a:srgbClr val="FF3333">
                <a:alpha val="453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4660685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grpSp>
        <p:nvGrpSpPr>
          <p:cNvPr id="345" name="Google Shape;345;p62"/>
          <p:cNvGrpSpPr/>
          <p:nvPr/>
        </p:nvGrpSpPr>
        <p:grpSpPr>
          <a:xfrm>
            <a:off x="2546400" y="2047067"/>
            <a:ext cx="7099200" cy="2908933"/>
            <a:chOff x="1909875" y="1600150"/>
            <a:chExt cx="5324400" cy="2181700"/>
          </a:xfrm>
        </p:grpSpPr>
        <p:sp>
          <p:nvSpPr>
            <p:cNvPr id="346" name="Google Shape;346;p62"/>
            <p:cNvSpPr txBox="1"/>
            <p:nvPr/>
          </p:nvSpPr>
          <p:spPr>
            <a:xfrm>
              <a:off x="1909875" y="1805450"/>
              <a:ext cx="5324400" cy="1976400"/>
            </a:xfrm>
            <a:prstGeom prst="rect">
              <a:avLst/>
            </a:prstGeom>
            <a:noFill/>
            <a:ln>
              <a:noFill/>
            </a:ln>
          </p:spPr>
          <p:txBody>
            <a:bodyPr spcFirstLastPara="1" wrap="square" lIns="121900" tIns="121900" rIns="121900" bIns="121900" anchor="ctr" anchorCtr="0">
              <a:noAutofit/>
            </a:bodyPr>
            <a:lstStyle/>
            <a:p>
              <a:pPr algn="ctr" defTabSz="1219170">
                <a:lnSpc>
                  <a:spcPct val="115000"/>
                </a:lnSpc>
                <a:buClr>
                  <a:srgbClr val="000000"/>
                </a:buClr>
              </a:pPr>
              <a:r>
                <a:rPr lang="en" sz="4000" b="1" kern="0">
                  <a:solidFill>
                    <a:srgbClr val="FF3333"/>
                  </a:solidFill>
                  <a:latin typeface="Google Sans"/>
                  <a:ea typeface="Google Sans"/>
                  <a:cs typeface="Google Sans"/>
                  <a:sym typeface="Google Sans"/>
                </a:rPr>
                <a:t>You are now officially Internet Alert!</a:t>
              </a:r>
              <a:endParaRPr sz="2667" kern="0">
                <a:solidFill>
                  <a:srgbClr val="FF3333"/>
                </a:solidFill>
                <a:latin typeface="Proxima Nova"/>
                <a:ea typeface="Proxima Nova"/>
                <a:cs typeface="Proxima Nova"/>
                <a:sym typeface="Proxima Nova"/>
              </a:endParaRPr>
            </a:p>
          </p:txBody>
        </p:sp>
        <p:sp>
          <p:nvSpPr>
            <p:cNvPr id="347" name="Google Shape;347;p62"/>
            <p:cNvSpPr txBox="1"/>
            <p:nvPr/>
          </p:nvSpPr>
          <p:spPr>
            <a:xfrm>
              <a:off x="1909875" y="1600150"/>
              <a:ext cx="5324400" cy="7554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buSzPts val="1100"/>
              </a:pPr>
              <a:r>
                <a:rPr lang="en" sz="3333" b="1" kern="0">
                  <a:solidFill>
                    <a:srgbClr val="000000"/>
                  </a:solidFill>
                  <a:latin typeface="Google Sans"/>
                  <a:ea typeface="Google Sans"/>
                  <a:cs typeface="Google Sans"/>
                  <a:sym typeface="Google Sans"/>
                </a:rPr>
                <a:t>Congratulations!</a:t>
              </a:r>
              <a:endParaRPr sz="2667" kern="0">
                <a:solidFill>
                  <a:srgbClr val="FFFFFF"/>
                </a:solidFill>
                <a:latin typeface="Proxima Nova"/>
                <a:ea typeface="Proxima Nova"/>
                <a:cs typeface="Proxima Nova"/>
                <a:sym typeface="Proxima Nova"/>
              </a:endParaRPr>
            </a:p>
          </p:txBody>
        </p:sp>
      </p:grpSp>
    </p:spTree>
    <p:extLst>
      <p:ext uri="{BB962C8B-B14F-4D97-AF65-F5344CB8AC3E}">
        <p14:creationId xmlns:p14="http://schemas.microsoft.com/office/powerpoint/2010/main" val="23557719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06444E-F513-43C6-930F-CFCF1C93AA0E}"/>
              </a:ext>
            </a:extLst>
          </p:cNvPr>
          <p:cNvSpPr>
            <a:spLocks noGrp="1"/>
          </p:cNvSpPr>
          <p:nvPr>
            <p:ph type="body" sz="quarter" idx="15"/>
          </p:nvPr>
        </p:nvSpPr>
        <p:spPr>
          <a:xfrm>
            <a:off x="6228758" y="3160988"/>
            <a:ext cx="4636034" cy="2325412"/>
          </a:xfrm>
        </p:spPr>
        <p:txBody>
          <a:bodyPr/>
          <a:lstStyle/>
          <a:p>
            <a:r>
              <a:rPr lang="en-AU" dirty="0" smtClean="0"/>
              <a:t>Safe, respectful and responsible use</a:t>
            </a:r>
            <a:endParaRPr lang="en-AU" dirty="0"/>
          </a:p>
        </p:txBody>
      </p:sp>
      <p:sp>
        <p:nvSpPr>
          <p:cNvPr id="3" name="Title 2">
            <a:extLst>
              <a:ext uri="{FF2B5EF4-FFF2-40B4-BE49-F238E27FC236}">
                <a16:creationId xmlns:a16="http://schemas.microsoft.com/office/drawing/2014/main" id="{20CB563C-6A11-4A94-AE80-F545B6ADDC76}"/>
              </a:ext>
            </a:extLst>
          </p:cNvPr>
          <p:cNvSpPr>
            <a:spLocks noGrp="1"/>
          </p:cNvSpPr>
          <p:nvPr>
            <p:ph type="title"/>
          </p:nvPr>
        </p:nvSpPr>
        <p:spPr/>
        <p:txBody>
          <a:bodyPr/>
          <a:lstStyle/>
          <a:p>
            <a:r>
              <a:rPr lang="en-AU" dirty="0" smtClean="0"/>
              <a:t>Activity </a:t>
            </a:r>
            <a:r>
              <a:rPr lang="en-AU" dirty="0"/>
              <a:t>3</a:t>
            </a:r>
          </a:p>
        </p:txBody>
      </p:sp>
      <p:pic>
        <p:nvPicPr>
          <p:cNvPr id="8" name="Picture Placeholder 7" descr="A picture containing room, sign, table&#10;&#10;Description automatically generated">
            <a:extLst>
              <a:ext uri="{FF2B5EF4-FFF2-40B4-BE49-F238E27FC236}">
                <a16:creationId xmlns:a16="http://schemas.microsoft.com/office/drawing/2014/main" id="{2E137BEA-9165-4A5F-BE22-EAB54251E7AC}"/>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36541234"/>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542A4D-8355-4B1D-B111-15094A0ED5E1}"/>
              </a:ext>
            </a:extLst>
          </p:cNvPr>
          <p:cNvSpPr>
            <a:spLocks noGrp="1"/>
          </p:cNvSpPr>
          <p:nvPr>
            <p:ph type="body" sz="quarter" idx="15"/>
          </p:nvPr>
        </p:nvSpPr>
        <p:spPr>
          <a:xfrm>
            <a:off x="613014" y="3771663"/>
            <a:ext cx="6742443" cy="2437890"/>
          </a:xfrm>
        </p:spPr>
        <p:txBody>
          <a:bodyPr/>
          <a:lstStyle/>
          <a:p>
            <a:r>
              <a:rPr lang="en-GB" dirty="0"/>
              <a:t>Using a digital device can lead to some exciting experience, but also some dangerous and harmful experiences. </a:t>
            </a:r>
            <a:r>
              <a:rPr lang="en-GB" dirty="0" smtClean="0"/>
              <a:t>In this activity you need to make a choice about each scenario</a:t>
            </a:r>
            <a:endParaRPr lang="en-GB" dirty="0"/>
          </a:p>
        </p:txBody>
      </p:sp>
      <p:sp>
        <p:nvSpPr>
          <p:cNvPr id="3" name="Title 2">
            <a:extLst>
              <a:ext uri="{FF2B5EF4-FFF2-40B4-BE49-F238E27FC236}">
                <a16:creationId xmlns:a16="http://schemas.microsoft.com/office/drawing/2014/main" id="{3942A77F-FF71-4B9C-AFBA-03447444DC59}"/>
              </a:ext>
            </a:extLst>
          </p:cNvPr>
          <p:cNvSpPr>
            <a:spLocks noGrp="1"/>
          </p:cNvSpPr>
          <p:nvPr>
            <p:ph type="title"/>
          </p:nvPr>
        </p:nvSpPr>
        <p:spPr>
          <a:xfrm>
            <a:off x="613014" y="2332966"/>
            <a:ext cx="7518820" cy="1197634"/>
          </a:xfrm>
        </p:spPr>
        <p:txBody>
          <a:bodyPr/>
          <a:lstStyle/>
          <a:p>
            <a:r>
              <a:rPr lang="en-AU" dirty="0"/>
              <a:t>Safe, Responsible, Respectful</a:t>
            </a:r>
          </a:p>
        </p:txBody>
      </p:sp>
    </p:spTree>
    <p:extLst>
      <p:ext uri="{BB962C8B-B14F-4D97-AF65-F5344CB8AC3E}">
        <p14:creationId xmlns:p14="http://schemas.microsoft.com/office/powerpoint/2010/main" val="235184327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49</a:t>
            </a:fld>
            <a:endParaRPr lang="en-US" dirty="0"/>
          </a:p>
        </p:txBody>
      </p:sp>
      <p:grpSp>
        <p:nvGrpSpPr>
          <p:cNvPr id="2" name="Group 1"/>
          <p:cNvGrpSpPr/>
          <p:nvPr/>
        </p:nvGrpSpPr>
        <p:grpSpPr>
          <a:xfrm>
            <a:off x="6262689" y="1277587"/>
            <a:ext cx="5648911" cy="4410783"/>
            <a:chOff x="5321639" y="1277587"/>
            <a:chExt cx="5472360" cy="4190760"/>
          </a:xfrm>
        </p:grpSpPr>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5962439" y="636787"/>
              <a:ext cx="4190760" cy="5472360"/>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6311323" y="2492375"/>
              <a:ext cx="3588327" cy="1781321"/>
            </a:xfrm>
            <a:prstGeom prst="rect">
              <a:avLst/>
            </a:prstGeom>
          </p:spPr>
          <p:txBody>
            <a:bodyPr wrap="square">
              <a:spAutoFit/>
            </a:bodyPr>
            <a:lstStyle/>
            <a:p>
              <a:pPr marL="409575" marR="15240">
                <a:lnSpc>
                  <a:spcPct val="98000"/>
                </a:lnSpc>
                <a:spcBef>
                  <a:spcPts val="575"/>
                </a:spcBef>
                <a:spcAft>
                  <a:spcPts val="0"/>
                </a:spcAft>
              </a:pPr>
              <a:r>
                <a:rPr lang="en-GB" sz="1600" dirty="0"/>
                <a:t>You’re caught texting during class, so your teacher takes your phone. You were supposed to call home to let your parents know whether or not you have practice after school.</a:t>
              </a:r>
              <a:endParaRPr lang="en-AU" sz="2000" dirty="0">
                <a:latin typeface="Montserrat Medium" panose="00000600000000000000" pitchFamily="2" charset="0"/>
                <a:ea typeface="Verdana" panose="020B0604030504040204" pitchFamily="34" charset="0"/>
                <a:cs typeface="Verdana" panose="020B0604030504040204" pitchFamily="34" charset="0"/>
              </a:endParaRPr>
            </a:p>
          </p:txBody>
        </p:sp>
      </p:grpSp>
      <p:sp>
        <p:nvSpPr>
          <p:cNvPr id="6" name="TextBox 5"/>
          <p:cNvSpPr txBox="1"/>
          <p:nvPr/>
        </p:nvSpPr>
        <p:spPr>
          <a:xfrm>
            <a:off x="345044" y="1505527"/>
            <a:ext cx="6208155" cy="1157064"/>
          </a:xfrm>
          <a:prstGeom prst="rect">
            <a:avLst/>
          </a:prstGeom>
          <a:noFill/>
        </p:spPr>
        <p:txBody>
          <a:bodyPr wrap="none" lIns="0" tIns="0" rIns="0" bIns="0" rtlCol="0">
            <a:noAutofit/>
          </a:bodyPr>
          <a:lstStyle/>
          <a:p>
            <a:pPr algn="l"/>
            <a:r>
              <a:rPr lang="en-AU" dirty="0" smtClean="0"/>
              <a:t>Start in the middle of the room for each scenario. </a:t>
            </a:r>
          </a:p>
          <a:p>
            <a:pPr algn="l"/>
            <a:r>
              <a:rPr lang="en-AU" dirty="0" smtClean="0"/>
              <a:t>Move to the side of the room that indicates your </a:t>
            </a:r>
            <a:br>
              <a:rPr lang="en-AU" dirty="0" smtClean="0"/>
            </a:br>
            <a:r>
              <a:rPr lang="en-AU" dirty="0" smtClean="0"/>
              <a:t>choice. Be prepared to explain why.</a:t>
            </a:r>
          </a:p>
        </p:txBody>
      </p:sp>
      <p:sp>
        <p:nvSpPr>
          <p:cNvPr id="10" name="Rounded Rectangle 9"/>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t>Not Respectful and </a:t>
            </a:r>
            <a:r>
              <a:rPr lang="en-AU" sz="2000" b="1" dirty="0" smtClean="0"/>
              <a:t>Responsible</a:t>
            </a:r>
            <a:endParaRPr lang="en-AU" sz="2000" b="1" dirty="0"/>
          </a:p>
        </p:txBody>
      </p:sp>
      <p:sp>
        <p:nvSpPr>
          <p:cNvPr id="12" name="Rounded Rectangle 11"/>
          <p:cNvSpPr/>
          <p:nvPr/>
        </p:nvSpPr>
        <p:spPr>
          <a:xfrm>
            <a:off x="345045" y="2758369"/>
            <a:ext cx="5063568" cy="101414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rPr>
              <a:t>Respectful and </a:t>
            </a:r>
            <a:r>
              <a:rPr lang="en-AU" sz="2000" b="1" dirty="0" smtClean="0">
                <a:solidFill>
                  <a:schemeClr val="tx1"/>
                </a:solidFill>
              </a:rPr>
              <a:t>Responsible</a:t>
            </a:r>
            <a:endParaRPr lang="en-AU" sz="2000" b="1" dirty="0">
              <a:solidFill>
                <a:schemeClr val="tx1"/>
              </a:solidFill>
            </a:endParaRPr>
          </a:p>
        </p:txBody>
      </p:sp>
    </p:spTree>
    <p:extLst>
      <p:ext uri="{BB962C8B-B14F-4D97-AF65-F5344CB8AC3E}">
        <p14:creationId xmlns:p14="http://schemas.microsoft.com/office/powerpoint/2010/main" val="1720617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7868" y="840077"/>
            <a:ext cx="11476263" cy="498470"/>
          </a:xfrm>
        </p:spPr>
        <p:txBody>
          <a:bodyPr/>
          <a:lstStyle/>
          <a:p>
            <a:r>
              <a:rPr lang="en-AU" dirty="0" smtClean="0"/>
              <a:t>Password</a:t>
            </a:r>
            <a:endParaRPr lang="en-AU" dirty="0"/>
          </a:p>
        </p:txBody>
      </p:sp>
      <p:pic>
        <p:nvPicPr>
          <p:cNvPr id="23" name="Picture 22" descr="A picture containing toy, room&#10;&#10;Description automatically generated">
            <a:extLst>
              <a:ext uri="{FF2B5EF4-FFF2-40B4-BE49-F238E27FC236}">
                <a16:creationId xmlns:a16="http://schemas.microsoft.com/office/drawing/2014/main" id="{BE14BC40-7E55-448F-B4AE-C3C83E3FF2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3893" y="97559"/>
            <a:ext cx="4066669" cy="2394816"/>
          </a:xfrm>
          <a:prstGeom prst="rect">
            <a:avLst/>
          </a:prstGeom>
        </p:spPr>
      </p:pic>
      <p:sp>
        <p:nvSpPr>
          <p:cNvPr id="7" name="Text Placeholder 3">
            <a:extLst>
              <a:ext uri="{FF2B5EF4-FFF2-40B4-BE49-F238E27FC236}">
                <a16:creationId xmlns:a16="http://schemas.microsoft.com/office/drawing/2014/main" id="{6F4B2487-FC18-4312-A5B7-A60A246EB5F2}"/>
              </a:ext>
            </a:extLst>
          </p:cNvPr>
          <p:cNvSpPr>
            <a:spLocks noGrp="1"/>
          </p:cNvSpPr>
          <p:nvPr>
            <p:ph type="body" sz="quarter" idx="15"/>
          </p:nvPr>
        </p:nvSpPr>
        <p:spPr>
          <a:xfrm>
            <a:off x="357868" y="1163228"/>
            <a:ext cx="11482386" cy="537824"/>
          </a:xfrm>
        </p:spPr>
        <p:txBody>
          <a:bodyPr/>
          <a:lstStyle/>
          <a:p>
            <a:r>
              <a:rPr lang="en-AU" dirty="0" smtClean="0"/>
              <a:t>Do’s and Don’ts</a:t>
            </a:r>
            <a:endParaRPr lang="en-AU" dirty="0"/>
          </a:p>
        </p:txBody>
      </p:sp>
      <p:sp>
        <p:nvSpPr>
          <p:cNvPr id="4" name="AutoShape 3"/>
          <p:cNvSpPr>
            <a:spLocks noChangeAspect="1" noChangeArrowheads="1" noTextEdit="1"/>
          </p:cNvSpPr>
          <p:nvPr/>
        </p:nvSpPr>
        <p:spPr bwMode="auto">
          <a:xfrm>
            <a:off x="84138" y="2305050"/>
            <a:ext cx="1193482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 name="Rectangle 5"/>
          <p:cNvSpPr>
            <a:spLocks noChangeArrowheads="1"/>
          </p:cNvSpPr>
          <p:nvPr/>
        </p:nvSpPr>
        <p:spPr bwMode="auto">
          <a:xfrm>
            <a:off x="269876" y="2393950"/>
            <a:ext cx="785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0000"/>
                </a:solidFill>
                <a:effectLst/>
                <a:latin typeface="Montserrat Medium" panose="00000600000000000000" pitchFamily="2" charset="0"/>
              </a:rPr>
              <a:t>DO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2098676" y="2393950"/>
            <a:ext cx="7518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Montserrat Medium" panose="00000600000000000000" pitchFamily="2" charset="0"/>
              </a:rPr>
              <a:t>make passwords eight or more characters long</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Rectangle 7"/>
          <p:cNvSpPr>
            <a:spLocks noChangeArrowheads="1"/>
          </p:cNvSpPr>
          <p:nvPr/>
        </p:nvSpPr>
        <p:spPr bwMode="auto">
          <a:xfrm>
            <a:off x="269876" y="2759075"/>
            <a:ext cx="1295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FF0000"/>
                </a:solidFill>
                <a:effectLst/>
                <a:latin typeface="Montserrat Medium" panose="00000600000000000000" pitchFamily="2" charset="0"/>
              </a:rPr>
              <a:t>DON’T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8"/>
          <p:cNvSpPr>
            <a:spLocks noChangeArrowheads="1"/>
          </p:cNvSpPr>
          <p:nvPr/>
        </p:nvSpPr>
        <p:spPr bwMode="auto">
          <a:xfrm>
            <a:off x="2098676" y="2759075"/>
            <a:ext cx="61944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Montserrat Medium" panose="00000600000000000000" pitchFamily="2" charset="0"/>
              </a:rPr>
              <a:t>use dictionary words as your password</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2" name="Rectangle 9"/>
          <p:cNvSpPr>
            <a:spLocks noChangeArrowheads="1"/>
          </p:cNvSpPr>
          <p:nvPr/>
        </p:nvSpPr>
        <p:spPr bwMode="auto">
          <a:xfrm>
            <a:off x="269876" y="3125788"/>
            <a:ext cx="7937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Montserrat Medium" panose="00000600000000000000" pitchFamily="2" charset="0"/>
              </a:rPr>
              <a:t>DO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10"/>
          <p:cNvSpPr>
            <a:spLocks noChangeArrowheads="1"/>
          </p:cNvSpPr>
          <p:nvPr/>
        </p:nvSpPr>
        <p:spPr bwMode="auto">
          <a:xfrm>
            <a:off x="2098676" y="3125788"/>
            <a:ext cx="876776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Montserrat Medium" panose="00000600000000000000" pitchFamily="2" charset="0"/>
              </a:rPr>
              <a:t>include numbers letters, and symbols in your password</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 name="Rectangle 11"/>
          <p:cNvSpPr>
            <a:spLocks noChangeArrowheads="1"/>
          </p:cNvSpPr>
          <p:nvPr/>
        </p:nvSpPr>
        <p:spPr bwMode="auto">
          <a:xfrm>
            <a:off x="269876" y="3490913"/>
            <a:ext cx="7937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Montserrat Medium" panose="00000600000000000000" pitchFamily="2" charset="0"/>
              </a:rPr>
              <a:t>DO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12"/>
          <p:cNvSpPr>
            <a:spLocks noChangeArrowheads="1"/>
          </p:cNvSpPr>
          <p:nvPr/>
        </p:nvSpPr>
        <p:spPr bwMode="auto">
          <a:xfrm>
            <a:off x="2098676" y="3490913"/>
            <a:ext cx="6291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0000"/>
                </a:solidFill>
                <a:effectLst/>
                <a:latin typeface="Montserrat Medium" panose="00000600000000000000" pitchFamily="2" charset="0"/>
              </a:rPr>
              <a:t>change your password every six months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13"/>
          <p:cNvSpPr>
            <a:spLocks noChangeArrowheads="1"/>
          </p:cNvSpPr>
          <p:nvPr/>
        </p:nvSpPr>
        <p:spPr bwMode="auto">
          <a:xfrm>
            <a:off x="269876" y="3857625"/>
            <a:ext cx="121126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FF0000"/>
                </a:solidFill>
                <a:effectLst/>
                <a:latin typeface="Montserrat Medium" panose="00000600000000000000" pitchFamily="2" charset="0"/>
              </a:rPr>
              <a:t>DON’T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 name="Rectangle 14"/>
          <p:cNvSpPr>
            <a:spLocks noChangeArrowheads="1"/>
          </p:cNvSpPr>
          <p:nvPr/>
        </p:nvSpPr>
        <p:spPr bwMode="auto">
          <a:xfrm>
            <a:off x="2098676" y="3857625"/>
            <a:ext cx="78422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Montserrat Medium" panose="00000600000000000000" pitchFamily="2" charset="0"/>
              </a:rPr>
              <a:t>use private identity information in your password</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8" name="Rectangle 15"/>
          <p:cNvSpPr>
            <a:spLocks noChangeArrowheads="1"/>
          </p:cNvSpPr>
          <p:nvPr/>
        </p:nvSpPr>
        <p:spPr bwMode="auto">
          <a:xfrm>
            <a:off x="269876" y="4222750"/>
            <a:ext cx="121126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FF0000"/>
                </a:solidFill>
                <a:effectLst/>
                <a:latin typeface="Montserrat Medium" panose="00000600000000000000" pitchFamily="2" charset="0"/>
              </a:rPr>
              <a:t>DON’T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16"/>
          <p:cNvSpPr>
            <a:spLocks noChangeArrowheads="1"/>
          </p:cNvSpPr>
          <p:nvPr/>
        </p:nvSpPr>
        <p:spPr bwMode="auto">
          <a:xfrm>
            <a:off x="2098676" y="4222750"/>
            <a:ext cx="67214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Montserrat Medium" panose="00000600000000000000" pitchFamily="2" charset="0"/>
              </a:rPr>
              <a:t>use your phone number as your password</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0" name="Rectangle 17"/>
          <p:cNvSpPr>
            <a:spLocks noChangeArrowheads="1"/>
          </p:cNvSpPr>
          <p:nvPr/>
        </p:nvSpPr>
        <p:spPr bwMode="auto">
          <a:xfrm>
            <a:off x="269876" y="4589463"/>
            <a:ext cx="1295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FF0000"/>
                </a:solidFill>
                <a:effectLst/>
                <a:latin typeface="Montserrat Medium" panose="00000600000000000000" pitchFamily="2" charset="0"/>
              </a:rPr>
              <a:t>DON’T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1" name="Rectangle 18"/>
          <p:cNvSpPr>
            <a:spLocks noChangeArrowheads="1"/>
          </p:cNvSpPr>
          <p:nvPr/>
        </p:nvSpPr>
        <p:spPr bwMode="auto">
          <a:xfrm>
            <a:off x="2098676" y="4589463"/>
            <a:ext cx="59324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Montserrat Medium" panose="00000600000000000000" pitchFamily="2" charset="0"/>
              </a:rPr>
              <a:t>use your nickname as your password</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2" name="Rectangle 19"/>
          <p:cNvSpPr>
            <a:spLocks noChangeArrowheads="1"/>
          </p:cNvSpPr>
          <p:nvPr/>
        </p:nvSpPr>
        <p:spPr bwMode="auto">
          <a:xfrm>
            <a:off x="269876" y="4954588"/>
            <a:ext cx="1295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FF0000"/>
                </a:solidFill>
                <a:effectLst/>
                <a:latin typeface="Montserrat Medium" panose="00000600000000000000" pitchFamily="2" charset="0"/>
              </a:rPr>
              <a:t>DON’T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4" name="Rectangle 20"/>
          <p:cNvSpPr>
            <a:spLocks noChangeArrowheads="1"/>
          </p:cNvSpPr>
          <p:nvPr/>
        </p:nvSpPr>
        <p:spPr bwMode="auto">
          <a:xfrm>
            <a:off x="2098676" y="4954588"/>
            <a:ext cx="5994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Montserrat Medium" panose="00000600000000000000" pitchFamily="2" charset="0"/>
              </a:rPr>
              <a:t>share you password with your friends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5" name="Rectangle 21"/>
          <p:cNvSpPr>
            <a:spLocks noChangeArrowheads="1"/>
          </p:cNvSpPr>
          <p:nvPr/>
        </p:nvSpPr>
        <p:spPr bwMode="auto">
          <a:xfrm>
            <a:off x="269876" y="5318125"/>
            <a:ext cx="7937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Montserrat Medium" panose="00000600000000000000" pitchFamily="2" charset="0"/>
              </a:rPr>
              <a:t>DO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6" name="Rectangle 22"/>
          <p:cNvSpPr>
            <a:spLocks noChangeArrowheads="1"/>
          </p:cNvSpPr>
          <p:nvPr/>
        </p:nvSpPr>
        <p:spPr bwMode="auto">
          <a:xfrm>
            <a:off x="2098676" y="5318125"/>
            <a:ext cx="67945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rgbClr val="000000"/>
                </a:solidFill>
                <a:effectLst/>
                <a:latin typeface="Montserrat Medium" panose="00000600000000000000" pitchFamily="2" charset="0"/>
              </a:rPr>
              <a:t>create a password that you can remember</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49527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4" grpId="0"/>
      <p:bldP spid="16" grpId="0"/>
      <p:bldP spid="18" grpId="0"/>
      <p:bldP spid="20" grpId="0"/>
      <p:bldP spid="22"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50</a:t>
            </a:fld>
            <a:endParaRPr lang="en-US" dirty="0"/>
          </a:p>
        </p:txBody>
      </p:sp>
      <p:grpSp>
        <p:nvGrpSpPr>
          <p:cNvPr id="2" name="Group 1"/>
          <p:cNvGrpSpPr/>
          <p:nvPr/>
        </p:nvGrpSpPr>
        <p:grpSpPr>
          <a:xfrm>
            <a:off x="6262689" y="1277587"/>
            <a:ext cx="5648911" cy="4410783"/>
            <a:chOff x="5321639" y="1277587"/>
            <a:chExt cx="5472360" cy="4190760"/>
          </a:xfrm>
        </p:grpSpPr>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5962439" y="636787"/>
              <a:ext cx="4190760" cy="5472360"/>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6311323" y="2492375"/>
              <a:ext cx="3588327" cy="1781321"/>
            </a:xfrm>
            <a:prstGeom prst="rect">
              <a:avLst/>
            </a:prstGeom>
          </p:spPr>
          <p:txBody>
            <a:bodyPr wrap="square">
              <a:spAutoFit/>
            </a:bodyPr>
            <a:lstStyle/>
            <a:p>
              <a:pPr marL="409575" marR="15240">
                <a:lnSpc>
                  <a:spcPct val="98000"/>
                </a:lnSpc>
                <a:spcBef>
                  <a:spcPts val="575"/>
                </a:spcBef>
                <a:spcAft>
                  <a:spcPts val="0"/>
                </a:spcAft>
              </a:pPr>
              <a:r>
                <a:rPr lang="en-GB" sz="1600" dirty="0"/>
                <a:t>You’re caught texting during class, so your teacher takes your phone. You were supposed to call home to let your parents know whether or not you have practice after school.</a:t>
              </a:r>
              <a:endParaRPr lang="en-AU" sz="2000" dirty="0">
                <a:latin typeface="Montserrat Medium" panose="00000600000000000000" pitchFamily="2" charset="0"/>
                <a:ea typeface="Verdana" panose="020B0604030504040204" pitchFamily="34" charset="0"/>
                <a:cs typeface="Verdana" panose="020B0604030504040204" pitchFamily="34" charset="0"/>
              </a:endParaRPr>
            </a:p>
          </p:txBody>
        </p:sp>
      </p:grpSp>
      <p:sp>
        <p:nvSpPr>
          <p:cNvPr id="6" name="TextBox 5"/>
          <p:cNvSpPr txBox="1"/>
          <p:nvPr/>
        </p:nvSpPr>
        <p:spPr>
          <a:xfrm>
            <a:off x="345045" y="1505527"/>
            <a:ext cx="5750956" cy="1667164"/>
          </a:xfrm>
          <a:prstGeom prst="rect">
            <a:avLst/>
          </a:prstGeom>
          <a:noFill/>
        </p:spPr>
        <p:txBody>
          <a:bodyPr wrap="square" lIns="0" tIns="0" rIns="0" bIns="0" rtlCol="0">
            <a:noAutofit/>
          </a:bodyPr>
          <a:lstStyle/>
          <a:p>
            <a:pPr algn="l"/>
            <a:r>
              <a:rPr lang="en-AU" dirty="0" smtClean="0"/>
              <a:t>Answer:</a:t>
            </a:r>
          </a:p>
          <a:p>
            <a:pPr algn="l"/>
            <a:endParaRPr lang="en-AU" dirty="0" smtClean="0"/>
          </a:p>
          <a:p>
            <a:pPr algn="l"/>
            <a:r>
              <a:rPr lang="en-AU" dirty="0" smtClean="0"/>
              <a:t>You need to follow your school rules regarding mobile phones. Texting during class is not a respectful or responsible behaviour choice</a:t>
            </a:r>
          </a:p>
        </p:txBody>
      </p:sp>
      <p:sp>
        <p:nvSpPr>
          <p:cNvPr id="10" name="Rounded Rectangle 9"/>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t>Not Respectful and </a:t>
            </a:r>
            <a:r>
              <a:rPr lang="en-AU" sz="2000" b="1" dirty="0" smtClean="0"/>
              <a:t>Responsible</a:t>
            </a:r>
            <a:endParaRPr lang="en-AU" sz="2000" b="1" dirty="0"/>
          </a:p>
        </p:txBody>
      </p:sp>
    </p:spTree>
    <p:extLst>
      <p:ext uri="{BB962C8B-B14F-4D97-AF65-F5344CB8AC3E}">
        <p14:creationId xmlns:p14="http://schemas.microsoft.com/office/powerpoint/2010/main" val="1743368541"/>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51</a:t>
            </a:fld>
            <a:endParaRPr lang="en-US" dirty="0"/>
          </a:p>
        </p:txBody>
      </p:sp>
      <p:grpSp>
        <p:nvGrpSpPr>
          <p:cNvPr id="6" name="Group 5"/>
          <p:cNvGrpSpPr/>
          <p:nvPr/>
        </p:nvGrpSpPr>
        <p:grpSpPr>
          <a:xfrm>
            <a:off x="6083432" y="988294"/>
            <a:ext cx="5799150" cy="4197925"/>
            <a:chOff x="6083432" y="988294"/>
            <a:chExt cx="5799150" cy="4197925"/>
          </a:xfrm>
        </p:grpSpPr>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884044" y="187682"/>
              <a:ext cx="4197925" cy="5799150"/>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7046913" y="2498121"/>
              <a:ext cx="4004747" cy="1178271"/>
            </a:xfrm>
            <a:prstGeom prst="rect">
              <a:avLst/>
            </a:prstGeom>
          </p:spPr>
          <p:txBody>
            <a:bodyPr wrap="square">
              <a:spAutoFit/>
            </a:bodyPr>
            <a:lstStyle/>
            <a:p>
              <a:pPr marL="409575" marR="15240">
                <a:lnSpc>
                  <a:spcPct val="98000"/>
                </a:lnSpc>
                <a:spcBef>
                  <a:spcPts val="575"/>
                </a:spcBef>
                <a:spcAft>
                  <a:spcPts val="0"/>
                </a:spcAft>
              </a:pPr>
              <a:r>
                <a:rPr lang="en-GB" dirty="0"/>
                <a:t>Your friend shows you these awful text messages </a:t>
              </a:r>
              <a:r>
                <a:rPr lang="en-GB" dirty="0" smtClean="0"/>
                <a:t>he’s just received </a:t>
              </a:r>
              <a:r>
                <a:rPr lang="en-GB" dirty="0"/>
                <a:t>from someone in your class.</a:t>
              </a:r>
            </a:p>
          </p:txBody>
        </p:sp>
      </p:grpSp>
      <p:sp>
        <p:nvSpPr>
          <p:cNvPr id="9" name="Rounded Rectangle 8"/>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t>Private issue so </a:t>
            </a:r>
            <a:r>
              <a:rPr lang="en-AU" sz="2000" b="1" dirty="0"/>
              <a:t>it isn’t a school matter</a:t>
            </a:r>
          </a:p>
        </p:txBody>
      </p:sp>
      <p:sp>
        <p:nvSpPr>
          <p:cNvPr id="10" name="Rounded Rectangle 9"/>
          <p:cNvSpPr/>
          <p:nvPr/>
        </p:nvSpPr>
        <p:spPr>
          <a:xfrm>
            <a:off x="345045" y="2762987"/>
            <a:ext cx="5063568" cy="101414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rPr>
              <a:t>School will take action when it is reported to them</a:t>
            </a:r>
          </a:p>
        </p:txBody>
      </p:sp>
      <p:sp>
        <p:nvSpPr>
          <p:cNvPr id="11" name="TextBox 10"/>
          <p:cNvSpPr txBox="1"/>
          <p:nvPr/>
        </p:nvSpPr>
        <p:spPr>
          <a:xfrm>
            <a:off x="345044" y="1505527"/>
            <a:ext cx="6208155" cy="1157064"/>
          </a:xfrm>
          <a:prstGeom prst="rect">
            <a:avLst/>
          </a:prstGeom>
          <a:noFill/>
        </p:spPr>
        <p:txBody>
          <a:bodyPr wrap="none" lIns="0" tIns="0" rIns="0" bIns="0" rtlCol="0">
            <a:noAutofit/>
          </a:bodyPr>
          <a:lstStyle/>
          <a:p>
            <a:pPr algn="l"/>
            <a:r>
              <a:rPr lang="en-AU" dirty="0" smtClean="0"/>
              <a:t>Start in the middle of the room for each scenario. </a:t>
            </a:r>
          </a:p>
          <a:p>
            <a:pPr algn="l"/>
            <a:r>
              <a:rPr lang="en-AU" dirty="0" smtClean="0"/>
              <a:t>Move to the side of the room that indicates your </a:t>
            </a:r>
            <a:br>
              <a:rPr lang="en-AU" dirty="0" smtClean="0"/>
            </a:br>
            <a:r>
              <a:rPr lang="en-AU" dirty="0" smtClean="0"/>
              <a:t>choice. Be prepared to explain why.</a:t>
            </a:r>
          </a:p>
        </p:txBody>
      </p:sp>
      <p:sp>
        <p:nvSpPr>
          <p:cNvPr id="2" name="Text Placeholder 1"/>
          <p:cNvSpPr>
            <a:spLocks noGrp="1"/>
          </p:cNvSpPr>
          <p:nvPr>
            <p:ph type="body" sz="quarter" idx="15"/>
          </p:nvPr>
        </p:nvSpPr>
        <p:spPr/>
        <p:txBody>
          <a:bodyPr/>
          <a:lstStyle/>
          <a:p>
            <a:endParaRPr lang="en-AU" dirty="0"/>
          </a:p>
        </p:txBody>
      </p:sp>
    </p:spTree>
    <p:extLst>
      <p:ext uri="{BB962C8B-B14F-4D97-AF65-F5344CB8AC3E}">
        <p14:creationId xmlns:p14="http://schemas.microsoft.com/office/powerpoint/2010/main" val="4278693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alpha val="32000"/>
          </a:schemeClr>
        </a:solidFill>
        <a:effectLst/>
      </p:bgPr>
    </p:bg>
    <p:spTree>
      <p:nvGrpSpPr>
        <p:cNvPr id="1" name=""/>
        <p:cNvGrpSpPr/>
        <p:nvPr/>
      </p:nvGrpSpPr>
      <p:grpSpPr>
        <a:xfrm>
          <a:off x="0" y="0"/>
          <a:ext cx="0" cy="0"/>
          <a:chOff x="0" y="0"/>
          <a:chExt cx="0" cy="0"/>
        </a:xfrm>
      </p:grpSpPr>
      <p:pic>
        <p:nvPicPr>
          <p:cNvPr id="16" name="Picture 15"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884044" y="187682"/>
            <a:ext cx="4197925" cy="5799150"/>
          </a:xfrm>
          <a:prstGeom prst="rect">
            <a:avLst/>
          </a:prstGeom>
        </p:spPr>
      </p:pic>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52</a:t>
            </a:fld>
            <a:endParaRPr lang="en-US" dirty="0"/>
          </a:p>
        </p:txBody>
      </p:sp>
      <p:sp>
        <p:nvSpPr>
          <p:cNvPr id="9" name="Rounded Rectangle 8"/>
          <p:cNvSpPr/>
          <p:nvPr/>
        </p:nvSpPr>
        <p:spPr>
          <a:xfrm>
            <a:off x="345045" y="4131681"/>
            <a:ext cx="5063568" cy="1014149"/>
          </a:xfrm>
          <a:prstGeom prst="roundRect">
            <a:avLst/>
          </a:prstGeom>
          <a:solidFill>
            <a:srgbClr val="00B05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t>Private issue so it isn’t a school matter</a:t>
            </a:r>
            <a:endParaRPr lang="en-AU" sz="2000" b="1" dirty="0"/>
          </a:p>
        </p:txBody>
      </p:sp>
      <p:sp>
        <p:nvSpPr>
          <p:cNvPr id="10" name="Rounded Rectangle 9"/>
          <p:cNvSpPr/>
          <p:nvPr/>
        </p:nvSpPr>
        <p:spPr>
          <a:xfrm>
            <a:off x="345045" y="2762987"/>
            <a:ext cx="5063568" cy="101414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rPr>
              <a:t>School will take action when it is reported to them</a:t>
            </a:r>
          </a:p>
        </p:txBody>
      </p:sp>
      <p:sp>
        <p:nvSpPr>
          <p:cNvPr id="11" name="TextBox 10"/>
          <p:cNvSpPr txBox="1"/>
          <p:nvPr/>
        </p:nvSpPr>
        <p:spPr>
          <a:xfrm>
            <a:off x="337366" y="1275300"/>
            <a:ext cx="5995431" cy="1427676"/>
          </a:xfrm>
          <a:prstGeom prst="rect">
            <a:avLst/>
          </a:prstGeom>
          <a:noFill/>
        </p:spPr>
        <p:txBody>
          <a:bodyPr wrap="square" lIns="0" tIns="0" rIns="0" bIns="0" rtlCol="0">
            <a:noAutofit/>
          </a:bodyPr>
          <a:lstStyle/>
          <a:p>
            <a:pPr algn="l"/>
            <a:r>
              <a:rPr lang="en-AU" dirty="0" smtClean="0"/>
              <a:t>Answer:</a:t>
            </a:r>
          </a:p>
          <a:p>
            <a:pPr algn="l"/>
            <a:endParaRPr lang="en-AU" dirty="0"/>
          </a:p>
          <a:p>
            <a:pPr algn="l"/>
            <a:r>
              <a:rPr lang="en-AU" dirty="0" smtClean="0"/>
              <a:t>Where there is a connection to the school, action will be taken regardless of the time or place it occurred</a:t>
            </a:r>
          </a:p>
        </p:txBody>
      </p:sp>
      <p:sp>
        <p:nvSpPr>
          <p:cNvPr id="2" name="Text Placeholder 1"/>
          <p:cNvSpPr>
            <a:spLocks noGrp="1"/>
          </p:cNvSpPr>
          <p:nvPr>
            <p:ph type="body" sz="quarter" idx="15"/>
          </p:nvPr>
        </p:nvSpPr>
        <p:spPr>
          <a:xfrm>
            <a:off x="337376" y="1300834"/>
            <a:ext cx="5758624" cy="537824"/>
          </a:xfrm>
        </p:spPr>
        <p:txBody>
          <a:bodyPr/>
          <a:lstStyle/>
          <a:p>
            <a:endParaRPr lang="en-AU" dirty="0"/>
          </a:p>
        </p:txBody>
      </p:sp>
      <p:sp>
        <p:nvSpPr>
          <p:cNvPr id="14" name="Rectangle 13">
            <a:extLst>
              <a:ext uri="{FF2B5EF4-FFF2-40B4-BE49-F238E27FC236}">
                <a16:creationId xmlns:a16="http://schemas.microsoft.com/office/drawing/2014/main" id="{043C6311-EA8E-4179-9ACC-7E5A37449A9B}"/>
              </a:ext>
            </a:extLst>
          </p:cNvPr>
          <p:cNvSpPr/>
          <p:nvPr/>
        </p:nvSpPr>
        <p:spPr>
          <a:xfrm>
            <a:off x="7046913" y="2498121"/>
            <a:ext cx="4004747" cy="1178271"/>
          </a:xfrm>
          <a:prstGeom prst="rect">
            <a:avLst/>
          </a:prstGeom>
        </p:spPr>
        <p:txBody>
          <a:bodyPr wrap="square">
            <a:spAutoFit/>
          </a:bodyPr>
          <a:lstStyle/>
          <a:p>
            <a:pPr marL="409575" marR="15240">
              <a:lnSpc>
                <a:spcPct val="98000"/>
              </a:lnSpc>
              <a:spcBef>
                <a:spcPts val="575"/>
              </a:spcBef>
              <a:spcAft>
                <a:spcPts val="0"/>
              </a:spcAft>
            </a:pPr>
            <a:r>
              <a:rPr lang="en-GB" dirty="0"/>
              <a:t>Your friend shows you these awful text messages he’s receiving from someone in your class.</a:t>
            </a:r>
          </a:p>
        </p:txBody>
      </p:sp>
    </p:spTree>
    <p:extLst>
      <p:ext uri="{BB962C8B-B14F-4D97-AF65-F5344CB8AC3E}">
        <p14:creationId xmlns:p14="http://schemas.microsoft.com/office/powerpoint/2010/main" val="637666032"/>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53</a:t>
            </a:fld>
            <a:endParaRPr lang="en-US" dirty="0"/>
          </a:p>
        </p:txBody>
      </p:sp>
      <p:sp>
        <p:nvSpPr>
          <p:cNvPr id="9" name="Rounded Rectangle 8"/>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t>Not Respectful and </a:t>
            </a:r>
            <a:r>
              <a:rPr lang="en-AU" sz="2000" b="1" dirty="0" smtClean="0"/>
              <a:t>Responsible</a:t>
            </a:r>
            <a:endParaRPr lang="en-AU" sz="2000" b="1" dirty="0"/>
          </a:p>
        </p:txBody>
      </p:sp>
      <p:sp>
        <p:nvSpPr>
          <p:cNvPr id="10" name="Rounded Rectangle 9"/>
          <p:cNvSpPr/>
          <p:nvPr/>
        </p:nvSpPr>
        <p:spPr>
          <a:xfrm>
            <a:off x="345045" y="2758369"/>
            <a:ext cx="5063568" cy="101414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rPr>
              <a:t>Respectful and </a:t>
            </a:r>
            <a:r>
              <a:rPr lang="en-AU" sz="2000" b="1" dirty="0" smtClean="0">
                <a:solidFill>
                  <a:schemeClr val="tx1"/>
                </a:solidFill>
              </a:rPr>
              <a:t>Responsible</a:t>
            </a:r>
            <a:endParaRPr lang="en-AU" sz="2000" b="1" dirty="0">
              <a:solidFill>
                <a:schemeClr val="tx1"/>
              </a:solidFill>
            </a:endParaRPr>
          </a:p>
        </p:txBody>
      </p:sp>
      <p:sp>
        <p:nvSpPr>
          <p:cNvPr id="11" name="TextBox 10"/>
          <p:cNvSpPr txBox="1"/>
          <p:nvPr/>
        </p:nvSpPr>
        <p:spPr>
          <a:xfrm>
            <a:off x="345044" y="1505527"/>
            <a:ext cx="6208155" cy="1157064"/>
          </a:xfrm>
          <a:prstGeom prst="rect">
            <a:avLst/>
          </a:prstGeom>
          <a:noFill/>
        </p:spPr>
        <p:txBody>
          <a:bodyPr wrap="none" lIns="0" tIns="0" rIns="0" bIns="0" rtlCol="0">
            <a:noAutofit/>
          </a:bodyPr>
          <a:lstStyle/>
          <a:p>
            <a:pPr algn="l"/>
            <a:r>
              <a:rPr lang="en-AU" dirty="0" smtClean="0"/>
              <a:t>Start in the middle of the room for each scenario. </a:t>
            </a:r>
          </a:p>
          <a:p>
            <a:pPr algn="l"/>
            <a:r>
              <a:rPr lang="en-AU" dirty="0" smtClean="0"/>
              <a:t>Move to the side of the room that indicates your </a:t>
            </a:r>
            <a:br>
              <a:rPr lang="en-AU" dirty="0" smtClean="0"/>
            </a:br>
            <a:r>
              <a:rPr lang="en-AU" dirty="0" smtClean="0"/>
              <a:t>choice. Be prepared to explain why.</a:t>
            </a:r>
          </a:p>
        </p:txBody>
      </p:sp>
      <p:sp>
        <p:nvSpPr>
          <p:cNvPr id="2" name="Text Placeholder 1"/>
          <p:cNvSpPr>
            <a:spLocks noGrp="1"/>
          </p:cNvSpPr>
          <p:nvPr>
            <p:ph type="body" sz="quarter" idx="15"/>
          </p:nvPr>
        </p:nvSpPr>
        <p:spPr/>
        <p:txBody>
          <a:bodyPr/>
          <a:lstStyle/>
          <a:p>
            <a:endParaRPr lang="en-AU"/>
          </a:p>
        </p:txBody>
      </p:sp>
      <p:grpSp>
        <p:nvGrpSpPr>
          <p:cNvPr id="12" name="Group 11"/>
          <p:cNvGrpSpPr/>
          <p:nvPr/>
        </p:nvGrpSpPr>
        <p:grpSpPr>
          <a:xfrm>
            <a:off x="5968851" y="1103747"/>
            <a:ext cx="5596297" cy="4285671"/>
            <a:chOff x="5968851" y="1103747"/>
            <a:chExt cx="5596297" cy="4285671"/>
          </a:xfrm>
        </p:grpSpPr>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624164" y="448434"/>
              <a:ext cx="4285671" cy="5596297"/>
            </a:xfrm>
            <a:prstGeom prst="rect">
              <a:avLst/>
            </a:prstGeom>
          </p:spPr>
        </p:pic>
        <p:sp>
          <p:nvSpPr>
            <p:cNvPr id="6" name="TextBox 5"/>
            <p:cNvSpPr txBox="1"/>
            <p:nvPr/>
          </p:nvSpPr>
          <p:spPr>
            <a:xfrm>
              <a:off x="7213922" y="2492374"/>
              <a:ext cx="3237024" cy="1107996"/>
            </a:xfrm>
            <a:prstGeom prst="rect">
              <a:avLst/>
            </a:prstGeom>
            <a:noFill/>
          </p:spPr>
          <p:txBody>
            <a:bodyPr wrap="square" lIns="0" tIns="0" rIns="0" bIns="0" rtlCol="0">
              <a:spAutoFit/>
            </a:bodyPr>
            <a:lstStyle/>
            <a:p>
              <a:pPr algn="l"/>
              <a:r>
                <a:rPr lang="en-AU" dirty="0" smtClean="0"/>
                <a:t>Some one makes rude comments to you,  so you block  and report them to an adult</a:t>
              </a:r>
            </a:p>
          </p:txBody>
        </p:sp>
      </p:grpSp>
    </p:spTree>
    <p:extLst>
      <p:ext uri="{BB962C8B-B14F-4D97-AF65-F5344CB8AC3E}">
        <p14:creationId xmlns:p14="http://schemas.microsoft.com/office/powerpoint/2010/main" val="2741489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54</a:t>
            </a:fld>
            <a:endParaRPr lang="en-US" dirty="0"/>
          </a:p>
        </p:txBody>
      </p:sp>
      <p:sp>
        <p:nvSpPr>
          <p:cNvPr id="9" name="Rounded Rectangle 8"/>
          <p:cNvSpPr/>
          <p:nvPr/>
        </p:nvSpPr>
        <p:spPr>
          <a:xfrm>
            <a:off x="345045" y="4131681"/>
            <a:ext cx="5063568" cy="1014149"/>
          </a:xfrm>
          <a:prstGeom prst="round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t>Not Respectful and </a:t>
            </a:r>
            <a:r>
              <a:rPr lang="en-AU" sz="2000" b="1" dirty="0" smtClean="0"/>
              <a:t>Responsible</a:t>
            </a:r>
            <a:endParaRPr lang="en-AU" sz="2000" b="1" dirty="0"/>
          </a:p>
        </p:txBody>
      </p:sp>
      <p:sp>
        <p:nvSpPr>
          <p:cNvPr id="10" name="Rounded Rectangle 9"/>
          <p:cNvSpPr/>
          <p:nvPr/>
        </p:nvSpPr>
        <p:spPr>
          <a:xfrm>
            <a:off x="345045" y="2758369"/>
            <a:ext cx="5063568" cy="101414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rPr>
              <a:t>Respectful and </a:t>
            </a:r>
            <a:r>
              <a:rPr lang="en-AU" sz="2000" b="1" dirty="0" smtClean="0">
                <a:solidFill>
                  <a:schemeClr val="tx1"/>
                </a:solidFill>
              </a:rPr>
              <a:t>Responsible</a:t>
            </a:r>
            <a:endParaRPr lang="en-AU" sz="2000" b="1" dirty="0">
              <a:solidFill>
                <a:schemeClr val="tx1"/>
              </a:solidFill>
            </a:endParaRPr>
          </a:p>
        </p:txBody>
      </p:sp>
      <p:sp>
        <p:nvSpPr>
          <p:cNvPr id="11" name="TextBox 10"/>
          <p:cNvSpPr txBox="1"/>
          <p:nvPr/>
        </p:nvSpPr>
        <p:spPr>
          <a:xfrm>
            <a:off x="334963" y="1307747"/>
            <a:ext cx="5968855" cy="1157064"/>
          </a:xfrm>
          <a:prstGeom prst="rect">
            <a:avLst/>
          </a:prstGeom>
          <a:noFill/>
        </p:spPr>
        <p:txBody>
          <a:bodyPr wrap="square" lIns="0" tIns="0" rIns="0" bIns="0" rtlCol="0">
            <a:noAutofit/>
          </a:bodyPr>
          <a:lstStyle/>
          <a:p>
            <a:pPr algn="l"/>
            <a:r>
              <a:rPr lang="en-AU" dirty="0" smtClean="0"/>
              <a:t>Answer:</a:t>
            </a:r>
          </a:p>
          <a:p>
            <a:pPr algn="l"/>
            <a:endParaRPr lang="en-AU" dirty="0"/>
          </a:p>
          <a:p>
            <a:pPr algn="l"/>
            <a:r>
              <a:rPr lang="en-AU" dirty="0" smtClean="0"/>
              <a:t>Always block and report, you may wish to take a screen shot first. Don’t respond with rude comments</a:t>
            </a:r>
          </a:p>
        </p:txBody>
      </p:sp>
      <p:grpSp>
        <p:nvGrpSpPr>
          <p:cNvPr id="12" name="Group 11"/>
          <p:cNvGrpSpPr/>
          <p:nvPr/>
        </p:nvGrpSpPr>
        <p:grpSpPr>
          <a:xfrm>
            <a:off x="5968851" y="1103747"/>
            <a:ext cx="5596297" cy="4285671"/>
            <a:chOff x="5968851" y="1103747"/>
            <a:chExt cx="5596297" cy="4285671"/>
          </a:xfrm>
        </p:grpSpPr>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624164" y="448434"/>
              <a:ext cx="4285671" cy="5596297"/>
            </a:xfrm>
            <a:prstGeom prst="rect">
              <a:avLst/>
            </a:prstGeom>
          </p:spPr>
        </p:pic>
        <p:sp>
          <p:nvSpPr>
            <p:cNvPr id="6" name="TextBox 5"/>
            <p:cNvSpPr txBox="1"/>
            <p:nvPr/>
          </p:nvSpPr>
          <p:spPr>
            <a:xfrm>
              <a:off x="7213922" y="2492374"/>
              <a:ext cx="3237024" cy="1107996"/>
            </a:xfrm>
            <a:prstGeom prst="rect">
              <a:avLst/>
            </a:prstGeom>
            <a:noFill/>
          </p:spPr>
          <p:txBody>
            <a:bodyPr wrap="square" lIns="0" tIns="0" rIns="0" bIns="0" rtlCol="0">
              <a:spAutoFit/>
            </a:bodyPr>
            <a:lstStyle/>
            <a:p>
              <a:pPr algn="l"/>
              <a:r>
                <a:rPr lang="en-AU" dirty="0" smtClean="0"/>
                <a:t>Some one makes rude comments to you,  so you block  and report them to an adult</a:t>
              </a:r>
            </a:p>
          </p:txBody>
        </p:sp>
      </p:grpSp>
    </p:spTree>
    <p:extLst>
      <p:ext uri="{BB962C8B-B14F-4D97-AF65-F5344CB8AC3E}">
        <p14:creationId xmlns:p14="http://schemas.microsoft.com/office/powerpoint/2010/main" val="4179504606"/>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55</a:t>
            </a:fld>
            <a:endParaRPr lang="en-US" dirty="0"/>
          </a:p>
        </p:txBody>
      </p:sp>
      <p:grpSp>
        <p:nvGrpSpPr>
          <p:cNvPr id="4" name="Group 3"/>
          <p:cNvGrpSpPr/>
          <p:nvPr/>
        </p:nvGrpSpPr>
        <p:grpSpPr>
          <a:xfrm>
            <a:off x="5962073" y="1277587"/>
            <a:ext cx="5598456" cy="4287325"/>
            <a:chOff x="5962073" y="1277587"/>
            <a:chExt cx="5598456" cy="4287325"/>
          </a:xfrm>
        </p:grpSpPr>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617638" y="622022"/>
              <a:ext cx="4287325" cy="5598456"/>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6651091" y="2603298"/>
              <a:ext cx="4382218" cy="1449756"/>
            </a:xfrm>
            <a:prstGeom prst="rect">
              <a:avLst/>
            </a:prstGeom>
          </p:spPr>
          <p:txBody>
            <a:bodyPr wrap="square">
              <a:spAutoFit/>
            </a:bodyPr>
            <a:lstStyle/>
            <a:p>
              <a:pPr marL="409575" marR="15240">
                <a:lnSpc>
                  <a:spcPct val="98000"/>
                </a:lnSpc>
                <a:spcBef>
                  <a:spcPts val="575"/>
                </a:spcBef>
                <a:spcAft>
                  <a:spcPts val="0"/>
                </a:spcAft>
              </a:pPr>
              <a:r>
                <a:rPr lang="en-GB" dirty="0"/>
                <a:t>A friend takes a video of a classmate without him knowing. You see him start texting the video to a bunch </a:t>
              </a:r>
              <a:r>
                <a:rPr lang="en-GB" dirty="0" smtClean="0"/>
                <a:t/>
              </a:r>
              <a:br>
                <a:rPr lang="en-GB" dirty="0" smtClean="0"/>
              </a:br>
              <a:r>
                <a:rPr lang="en-GB" dirty="0" smtClean="0"/>
                <a:t>of </a:t>
              </a:r>
              <a:r>
                <a:rPr lang="en-GB" dirty="0"/>
                <a:t>people.</a:t>
              </a:r>
            </a:p>
          </p:txBody>
        </p:sp>
      </p:grpSp>
      <p:sp>
        <p:nvSpPr>
          <p:cNvPr id="9" name="Rounded Rectangle 8"/>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t>Not Respectful and </a:t>
            </a:r>
            <a:r>
              <a:rPr lang="en-AU" sz="2000" b="1" dirty="0" smtClean="0"/>
              <a:t>Responsible</a:t>
            </a:r>
            <a:endParaRPr lang="en-AU" sz="2000" b="1" dirty="0"/>
          </a:p>
        </p:txBody>
      </p:sp>
      <p:sp>
        <p:nvSpPr>
          <p:cNvPr id="10" name="Rounded Rectangle 9"/>
          <p:cNvSpPr/>
          <p:nvPr/>
        </p:nvSpPr>
        <p:spPr>
          <a:xfrm>
            <a:off x="345045" y="2758369"/>
            <a:ext cx="5063568" cy="101414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rPr>
              <a:t>Respectful and </a:t>
            </a:r>
            <a:r>
              <a:rPr lang="en-AU" sz="2000" b="1" dirty="0" smtClean="0">
                <a:solidFill>
                  <a:schemeClr val="tx1"/>
                </a:solidFill>
              </a:rPr>
              <a:t>Responsible</a:t>
            </a:r>
            <a:endParaRPr lang="en-AU" sz="2000" b="1" dirty="0">
              <a:solidFill>
                <a:schemeClr val="tx1"/>
              </a:solidFill>
            </a:endParaRPr>
          </a:p>
        </p:txBody>
      </p:sp>
      <p:sp>
        <p:nvSpPr>
          <p:cNvPr id="11" name="TextBox 10"/>
          <p:cNvSpPr txBox="1"/>
          <p:nvPr/>
        </p:nvSpPr>
        <p:spPr>
          <a:xfrm>
            <a:off x="345044" y="1505527"/>
            <a:ext cx="6208155" cy="1157064"/>
          </a:xfrm>
          <a:prstGeom prst="rect">
            <a:avLst/>
          </a:prstGeom>
          <a:noFill/>
        </p:spPr>
        <p:txBody>
          <a:bodyPr wrap="none" lIns="0" tIns="0" rIns="0" bIns="0" rtlCol="0">
            <a:noAutofit/>
          </a:bodyPr>
          <a:lstStyle/>
          <a:p>
            <a:pPr algn="l"/>
            <a:r>
              <a:rPr lang="en-AU" dirty="0" smtClean="0"/>
              <a:t>Start in the middle of the room for each scenario. </a:t>
            </a:r>
          </a:p>
          <a:p>
            <a:pPr algn="l"/>
            <a:r>
              <a:rPr lang="en-AU" dirty="0" smtClean="0"/>
              <a:t>Move to the side of the room that indicates your </a:t>
            </a:r>
            <a:br>
              <a:rPr lang="en-AU" dirty="0" smtClean="0"/>
            </a:br>
            <a:r>
              <a:rPr lang="en-AU" dirty="0" smtClean="0"/>
              <a:t>choice. Be prepared to explain why.</a:t>
            </a:r>
          </a:p>
        </p:txBody>
      </p:sp>
      <p:sp>
        <p:nvSpPr>
          <p:cNvPr id="2" name="Text Placeholder 1"/>
          <p:cNvSpPr>
            <a:spLocks noGrp="1"/>
          </p:cNvSpPr>
          <p:nvPr>
            <p:ph type="body" sz="quarter" idx="15"/>
          </p:nvPr>
        </p:nvSpPr>
        <p:spPr/>
        <p:txBody>
          <a:bodyPr/>
          <a:lstStyle/>
          <a:p>
            <a:endParaRPr lang="en-AU" dirty="0"/>
          </a:p>
        </p:txBody>
      </p:sp>
    </p:spTree>
    <p:extLst>
      <p:ext uri="{BB962C8B-B14F-4D97-AF65-F5344CB8AC3E}">
        <p14:creationId xmlns:p14="http://schemas.microsoft.com/office/powerpoint/2010/main" val="359444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56</a:t>
            </a:fld>
            <a:endParaRPr lang="en-US" dirty="0"/>
          </a:p>
        </p:txBody>
      </p:sp>
      <p:grpSp>
        <p:nvGrpSpPr>
          <p:cNvPr id="2" name="Group 1"/>
          <p:cNvGrpSpPr/>
          <p:nvPr/>
        </p:nvGrpSpPr>
        <p:grpSpPr>
          <a:xfrm>
            <a:off x="5962073" y="1277587"/>
            <a:ext cx="5598456" cy="4287325"/>
            <a:chOff x="5962073" y="1277587"/>
            <a:chExt cx="5598456" cy="4287325"/>
          </a:xfrm>
        </p:grpSpPr>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617638" y="622022"/>
              <a:ext cx="4287325" cy="5598456"/>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6651091" y="2603298"/>
              <a:ext cx="4382218" cy="1449756"/>
            </a:xfrm>
            <a:prstGeom prst="rect">
              <a:avLst/>
            </a:prstGeom>
          </p:spPr>
          <p:txBody>
            <a:bodyPr wrap="square">
              <a:spAutoFit/>
            </a:bodyPr>
            <a:lstStyle/>
            <a:p>
              <a:pPr marL="409575" marR="15240">
                <a:lnSpc>
                  <a:spcPct val="98000"/>
                </a:lnSpc>
                <a:spcBef>
                  <a:spcPts val="575"/>
                </a:spcBef>
                <a:spcAft>
                  <a:spcPts val="0"/>
                </a:spcAft>
              </a:pPr>
              <a:r>
                <a:rPr lang="en-GB" dirty="0"/>
                <a:t>A friend takes a video of a classmate without him knowing. You see him start texting the video to a bunch </a:t>
              </a:r>
              <a:r>
                <a:rPr lang="en-GB" dirty="0" smtClean="0"/>
                <a:t/>
              </a:r>
              <a:br>
                <a:rPr lang="en-GB" dirty="0" smtClean="0"/>
              </a:br>
              <a:r>
                <a:rPr lang="en-GB" dirty="0" smtClean="0"/>
                <a:t>of </a:t>
              </a:r>
              <a:r>
                <a:rPr lang="en-GB" dirty="0"/>
                <a:t>people.</a:t>
              </a:r>
            </a:p>
          </p:txBody>
        </p:sp>
      </p:grpSp>
      <p:sp>
        <p:nvSpPr>
          <p:cNvPr id="9" name="Rounded Rectangle 8"/>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t>Not Respectful and </a:t>
            </a:r>
            <a:r>
              <a:rPr lang="en-AU" sz="2000" b="1" dirty="0" smtClean="0"/>
              <a:t>Responsible</a:t>
            </a:r>
            <a:endParaRPr lang="en-AU" sz="2000" b="1" dirty="0"/>
          </a:p>
        </p:txBody>
      </p:sp>
      <p:sp>
        <p:nvSpPr>
          <p:cNvPr id="10" name="Rounded Rectangle 9"/>
          <p:cNvSpPr/>
          <p:nvPr/>
        </p:nvSpPr>
        <p:spPr>
          <a:xfrm>
            <a:off x="345045" y="2758369"/>
            <a:ext cx="5063568" cy="1014149"/>
          </a:xfrm>
          <a:prstGeom prst="round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alpha val="16000"/>
                  </a:schemeClr>
                </a:solidFill>
              </a:rPr>
              <a:t>Respectful and </a:t>
            </a:r>
            <a:r>
              <a:rPr lang="en-AU" sz="2000" b="1" dirty="0" smtClean="0">
                <a:solidFill>
                  <a:schemeClr val="tx1">
                    <a:alpha val="16000"/>
                  </a:schemeClr>
                </a:solidFill>
              </a:rPr>
              <a:t>Responsible</a:t>
            </a:r>
            <a:endParaRPr lang="en-AU" sz="2000" b="1" dirty="0">
              <a:solidFill>
                <a:schemeClr val="tx1">
                  <a:alpha val="16000"/>
                </a:schemeClr>
              </a:solidFill>
            </a:endParaRPr>
          </a:p>
        </p:txBody>
      </p:sp>
      <p:sp>
        <p:nvSpPr>
          <p:cNvPr id="11" name="TextBox 10"/>
          <p:cNvSpPr txBox="1"/>
          <p:nvPr/>
        </p:nvSpPr>
        <p:spPr>
          <a:xfrm>
            <a:off x="345045" y="1335311"/>
            <a:ext cx="6208155" cy="1157064"/>
          </a:xfrm>
          <a:prstGeom prst="rect">
            <a:avLst/>
          </a:prstGeom>
          <a:noFill/>
        </p:spPr>
        <p:txBody>
          <a:bodyPr wrap="square" lIns="0" tIns="0" rIns="0" bIns="0" rtlCol="0">
            <a:noAutofit/>
          </a:bodyPr>
          <a:lstStyle/>
          <a:p>
            <a:pPr algn="l"/>
            <a:r>
              <a:rPr lang="en-AU" dirty="0" smtClean="0"/>
              <a:t>Answer:</a:t>
            </a:r>
          </a:p>
          <a:p>
            <a:pPr algn="l"/>
            <a:endParaRPr lang="en-AU" dirty="0"/>
          </a:p>
          <a:p>
            <a:pPr algn="l"/>
            <a:r>
              <a:rPr lang="en-AU" dirty="0" smtClean="0"/>
              <a:t>You must have someone’s permission to record someone. When posting online, you should seek permission from the individual too.</a:t>
            </a:r>
          </a:p>
        </p:txBody>
      </p:sp>
    </p:spTree>
    <p:extLst>
      <p:ext uri="{BB962C8B-B14F-4D97-AF65-F5344CB8AC3E}">
        <p14:creationId xmlns:p14="http://schemas.microsoft.com/office/powerpoint/2010/main" val="1481815219"/>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57</a:t>
            </a:fld>
            <a:endParaRPr lang="en-US" dirty="0"/>
          </a:p>
        </p:txBody>
      </p:sp>
      <p:grpSp>
        <p:nvGrpSpPr>
          <p:cNvPr id="4" name="Group 3"/>
          <p:cNvGrpSpPr/>
          <p:nvPr/>
        </p:nvGrpSpPr>
        <p:grpSpPr>
          <a:xfrm>
            <a:off x="5966691" y="1300834"/>
            <a:ext cx="5598456" cy="4287325"/>
            <a:chOff x="5966691" y="1300834"/>
            <a:chExt cx="5598456" cy="4287325"/>
          </a:xfrm>
        </p:grpSpPr>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622256" y="645269"/>
              <a:ext cx="4287325" cy="5598456"/>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6651091" y="2603298"/>
              <a:ext cx="4049236" cy="1449756"/>
            </a:xfrm>
            <a:prstGeom prst="rect">
              <a:avLst/>
            </a:prstGeom>
          </p:spPr>
          <p:txBody>
            <a:bodyPr wrap="square">
              <a:spAutoFit/>
            </a:bodyPr>
            <a:lstStyle/>
            <a:p>
              <a:pPr marL="409575" marR="15240">
                <a:lnSpc>
                  <a:spcPct val="98000"/>
                </a:lnSpc>
                <a:spcBef>
                  <a:spcPts val="575"/>
                </a:spcBef>
                <a:spcAft>
                  <a:spcPts val="0"/>
                </a:spcAft>
              </a:pPr>
              <a:r>
                <a:rPr lang="en-GB" dirty="0" smtClean="0"/>
                <a:t>On Google Classroom you and your friends are continually posting comments unrelated to classwork</a:t>
              </a:r>
              <a:endParaRPr lang="en-GB" dirty="0"/>
            </a:p>
          </p:txBody>
        </p:sp>
      </p:grpSp>
      <p:sp>
        <p:nvSpPr>
          <p:cNvPr id="9" name="Rounded Rectangle 8"/>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t>Not Respectful and </a:t>
            </a:r>
            <a:r>
              <a:rPr lang="en-AU" sz="2000" b="1" dirty="0" smtClean="0"/>
              <a:t>Responsible</a:t>
            </a:r>
            <a:endParaRPr lang="en-AU" sz="2000" b="1" dirty="0"/>
          </a:p>
        </p:txBody>
      </p:sp>
      <p:sp>
        <p:nvSpPr>
          <p:cNvPr id="10" name="Rounded Rectangle 9"/>
          <p:cNvSpPr/>
          <p:nvPr/>
        </p:nvSpPr>
        <p:spPr>
          <a:xfrm>
            <a:off x="345045" y="2758369"/>
            <a:ext cx="5063568" cy="101414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rPr>
              <a:t>Respectful and </a:t>
            </a:r>
            <a:r>
              <a:rPr lang="en-AU" sz="2000" b="1" dirty="0" smtClean="0">
                <a:solidFill>
                  <a:schemeClr val="tx1"/>
                </a:solidFill>
              </a:rPr>
              <a:t>Responsible</a:t>
            </a:r>
            <a:endParaRPr lang="en-AU" sz="2000" b="1" dirty="0">
              <a:solidFill>
                <a:schemeClr val="tx1"/>
              </a:solidFill>
            </a:endParaRPr>
          </a:p>
        </p:txBody>
      </p:sp>
      <p:sp>
        <p:nvSpPr>
          <p:cNvPr id="11" name="TextBox 10"/>
          <p:cNvSpPr txBox="1"/>
          <p:nvPr/>
        </p:nvSpPr>
        <p:spPr>
          <a:xfrm>
            <a:off x="345044" y="1505527"/>
            <a:ext cx="6208155" cy="1157064"/>
          </a:xfrm>
          <a:prstGeom prst="rect">
            <a:avLst/>
          </a:prstGeom>
          <a:noFill/>
        </p:spPr>
        <p:txBody>
          <a:bodyPr wrap="none" lIns="0" tIns="0" rIns="0" bIns="0" rtlCol="0">
            <a:noAutofit/>
          </a:bodyPr>
          <a:lstStyle/>
          <a:p>
            <a:pPr algn="l"/>
            <a:r>
              <a:rPr lang="en-AU" dirty="0" smtClean="0"/>
              <a:t>Start in the middle of the room for each scenario. </a:t>
            </a:r>
          </a:p>
          <a:p>
            <a:pPr algn="l"/>
            <a:r>
              <a:rPr lang="en-AU" dirty="0" smtClean="0"/>
              <a:t>Move to the side of the room that indicates your </a:t>
            </a:r>
            <a:br>
              <a:rPr lang="en-AU" dirty="0" smtClean="0"/>
            </a:br>
            <a:r>
              <a:rPr lang="en-AU" dirty="0" smtClean="0"/>
              <a:t>choice. Be prepared to explain why.</a:t>
            </a:r>
          </a:p>
        </p:txBody>
      </p:sp>
      <p:sp>
        <p:nvSpPr>
          <p:cNvPr id="2" name="Text Placeholder 1"/>
          <p:cNvSpPr>
            <a:spLocks noGrp="1"/>
          </p:cNvSpPr>
          <p:nvPr>
            <p:ph type="body" sz="quarter" idx="15"/>
          </p:nvPr>
        </p:nvSpPr>
        <p:spPr/>
        <p:txBody>
          <a:bodyPr/>
          <a:lstStyle/>
          <a:p>
            <a:endParaRPr lang="en-AU" dirty="0"/>
          </a:p>
        </p:txBody>
      </p:sp>
    </p:spTree>
    <p:extLst>
      <p:ext uri="{BB962C8B-B14F-4D97-AF65-F5344CB8AC3E}">
        <p14:creationId xmlns:p14="http://schemas.microsoft.com/office/powerpoint/2010/main" val="3631120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58</a:t>
            </a:fld>
            <a:endParaRPr lang="en-US" dirty="0"/>
          </a:p>
        </p:txBody>
      </p:sp>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rot="5400000">
            <a:off x="6617638" y="622022"/>
            <a:ext cx="4287325" cy="5598456"/>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6651091" y="2603298"/>
            <a:ext cx="4049236" cy="1449756"/>
          </a:xfrm>
          <a:prstGeom prst="rect">
            <a:avLst/>
          </a:prstGeom>
        </p:spPr>
        <p:txBody>
          <a:bodyPr wrap="square">
            <a:spAutoFit/>
          </a:bodyPr>
          <a:lstStyle/>
          <a:p>
            <a:pPr marL="409575" marR="15240">
              <a:lnSpc>
                <a:spcPct val="98000"/>
              </a:lnSpc>
              <a:spcBef>
                <a:spcPts val="575"/>
              </a:spcBef>
              <a:spcAft>
                <a:spcPts val="0"/>
              </a:spcAft>
            </a:pPr>
            <a:r>
              <a:rPr lang="en-GB" dirty="0" smtClean="0"/>
              <a:t>On Google Classroom you and your friends are continually posting comments unrelated to classwork</a:t>
            </a:r>
            <a:endParaRPr lang="en-GB" dirty="0"/>
          </a:p>
        </p:txBody>
      </p:sp>
      <p:sp>
        <p:nvSpPr>
          <p:cNvPr id="9" name="Rounded Rectangle 8"/>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t>Not Respectful and </a:t>
            </a:r>
            <a:r>
              <a:rPr lang="en-AU" sz="2000" b="1" dirty="0" smtClean="0"/>
              <a:t>Responsible</a:t>
            </a:r>
            <a:endParaRPr lang="en-AU" sz="2000" b="1" dirty="0"/>
          </a:p>
        </p:txBody>
      </p:sp>
      <p:sp>
        <p:nvSpPr>
          <p:cNvPr id="10" name="Rounded Rectangle 9"/>
          <p:cNvSpPr/>
          <p:nvPr/>
        </p:nvSpPr>
        <p:spPr>
          <a:xfrm>
            <a:off x="345045" y="2758369"/>
            <a:ext cx="5063568" cy="1014149"/>
          </a:xfrm>
          <a:prstGeom prst="roundRect">
            <a:avLst/>
          </a:prstGeom>
          <a:solidFill>
            <a:schemeClr val="bg2">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alpha val="16000"/>
                  </a:schemeClr>
                </a:solidFill>
              </a:rPr>
              <a:t>Respectful and </a:t>
            </a:r>
            <a:r>
              <a:rPr lang="en-AU" sz="2000" b="1" dirty="0" smtClean="0">
                <a:solidFill>
                  <a:schemeClr val="tx1">
                    <a:alpha val="16000"/>
                  </a:schemeClr>
                </a:solidFill>
              </a:rPr>
              <a:t>Responsible</a:t>
            </a:r>
            <a:endParaRPr lang="en-AU" sz="2000" b="1" dirty="0">
              <a:solidFill>
                <a:schemeClr val="tx1">
                  <a:alpha val="16000"/>
                </a:schemeClr>
              </a:solidFill>
            </a:endParaRPr>
          </a:p>
        </p:txBody>
      </p:sp>
      <p:sp>
        <p:nvSpPr>
          <p:cNvPr id="11" name="TextBox 10"/>
          <p:cNvSpPr txBox="1"/>
          <p:nvPr/>
        </p:nvSpPr>
        <p:spPr>
          <a:xfrm>
            <a:off x="345044" y="1505527"/>
            <a:ext cx="6208155" cy="1157064"/>
          </a:xfrm>
          <a:prstGeom prst="rect">
            <a:avLst/>
          </a:prstGeom>
          <a:noFill/>
        </p:spPr>
        <p:txBody>
          <a:bodyPr wrap="none" lIns="0" tIns="0" rIns="0" bIns="0" rtlCol="0">
            <a:noAutofit/>
          </a:bodyPr>
          <a:lstStyle/>
          <a:p>
            <a:pPr algn="l"/>
            <a:r>
              <a:rPr lang="en-AU" dirty="0" smtClean="0"/>
              <a:t>Start in the middle of the room for each scenario. </a:t>
            </a:r>
          </a:p>
          <a:p>
            <a:pPr algn="l"/>
            <a:r>
              <a:rPr lang="en-AU" dirty="0" smtClean="0"/>
              <a:t>Move to the side of the room that indicates your </a:t>
            </a:r>
            <a:br>
              <a:rPr lang="en-AU" dirty="0" smtClean="0"/>
            </a:br>
            <a:r>
              <a:rPr lang="en-AU" dirty="0" smtClean="0"/>
              <a:t>choice. Be prepared to explain why.</a:t>
            </a:r>
          </a:p>
        </p:txBody>
      </p:sp>
      <p:sp>
        <p:nvSpPr>
          <p:cNvPr id="2" name="Text Placeholder 1"/>
          <p:cNvSpPr>
            <a:spLocks noGrp="1"/>
          </p:cNvSpPr>
          <p:nvPr>
            <p:ph type="body" sz="quarter" idx="15"/>
          </p:nvPr>
        </p:nvSpPr>
        <p:spPr/>
        <p:txBody>
          <a:bodyPr/>
          <a:lstStyle/>
          <a:p>
            <a:endParaRPr lang="en-AU" dirty="0"/>
          </a:p>
        </p:txBody>
      </p:sp>
    </p:spTree>
    <p:extLst>
      <p:ext uri="{BB962C8B-B14F-4D97-AF65-F5344CB8AC3E}">
        <p14:creationId xmlns:p14="http://schemas.microsoft.com/office/powerpoint/2010/main" val="1445575944"/>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59</a:t>
            </a:fld>
            <a:endParaRPr lang="en-US" dirty="0"/>
          </a:p>
        </p:txBody>
      </p:sp>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804846" y="459347"/>
            <a:ext cx="4061031" cy="5478724"/>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7013533" y="2456689"/>
            <a:ext cx="3837030" cy="906787"/>
          </a:xfrm>
          <a:prstGeom prst="rect">
            <a:avLst/>
          </a:prstGeom>
        </p:spPr>
        <p:txBody>
          <a:bodyPr wrap="square">
            <a:spAutoFit/>
          </a:bodyPr>
          <a:lstStyle/>
          <a:p>
            <a:pPr marL="409575" marR="15240">
              <a:lnSpc>
                <a:spcPct val="98000"/>
              </a:lnSpc>
              <a:spcBef>
                <a:spcPts val="575"/>
              </a:spcBef>
              <a:spcAft>
                <a:spcPts val="0"/>
              </a:spcAft>
            </a:pPr>
            <a:r>
              <a:rPr lang="en-GB" spc="-15" dirty="0" smtClean="0">
                <a:latin typeface="Montserrat Medium" panose="00000600000000000000" pitchFamily="2" charset="0"/>
                <a:ea typeface="Verdana" panose="020B0604030504040204" pitchFamily="34" charset="0"/>
                <a:cs typeface="Verdana" panose="020B0604030504040204" pitchFamily="34" charset="0"/>
              </a:rPr>
              <a:t>At home, you click share to an abusive post about someone at school</a:t>
            </a:r>
            <a:endParaRPr lang="en-GB" spc="-15" dirty="0">
              <a:latin typeface="Montserrat Medium" panose="00000600000000000000" pitchFamily="2" charset="0"/>
              <a:ea typeface="Verdana" panose="020B0604030504040204" pitchFamily="34" charset="0"/>
              <a:cs typeface="Verdana" panose="020B0604030504040204" pitchFamily="34" charset="0"/>
            </a:endParaRPr>
          </a:p>
        </p:txBody>
      </p:sp>
      <p:sp>
        <p:nvSpPr>
          <p:cNvPr id="9" name="Rounded Rectangle 8"/>
          <p:cNvSpPr/>
          <p:nvPr/>
        </p:nvSpPr>
        <p:spPr>
          <a:xfrm>
            <a:off x="345045" y="2758369"/>
            <a:ext cx="5063568" cy="101414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solidFill>
                  <a:schemeClr val="tx1"/>
                </a:solidFill>
              </a:rPr>
              <a:t>School will take action when it is reported to them</a:t>
            </a:r>
            <a:endParaRPr lang="en-AU" sz="2000" b="1" dirty="0">
              <a:solidFill>
                <a:schemeClr val="tx1"/>
              </a:solidFill>
            </a:endParaRPr>
          </a:p>
        </p:txBody>
      </p:sp>
      <p:sp>
        <p:nvSpPr>
          <p:cNvPr id="10" name="Rounded Rectangle 9"/>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t>Outside of school so it isn’t a school matter</a:t>
            </a:r>
            <a:endParaRPr lang="en-AU" sz="2000" b="1" dirty="0"/>
          </a:p>
        </p:txBody>
      </p:sp>
      <p:sp>
        <p:nvSpPr>
          <p:cNvPr id="11" name="TextBox 10"/>
          <p:cNvSpPr txBox="1"/>
          <p:nvPr/>
        </p:nvSpPr>
        <p:spPr>
          <a:xfrm>
            <a:off x="345044" y="1510145"/>
            <a:ext cx="6208155" cy="1157064"/>
          </a:xfrm>
          <a:prstGeom prst="rect">
            <a:avLst/>
          </a:prstGeom>
          <a:noFill/>
        </p:spPr>
        <p:txBody>
          <a:bodyPr wrap="none" lIns="0" tIns="0" rIns="0" bIns="0" rtlCol="0">
            <a:noAutofit/>
          </a:bodyPr>
          <a:lstStyle/>
          <a:p>
            <a:pPr algn="l"/>
            <a:r>
              <a:rPr lang="en-AU" dirty="0" smtClean="0"/>
              <a:t>Start in the middle of the room for each scenario. </a:t>
            </a:r>
          </a:p>
          <a:p>
            <a:pPr algn="l"/>
            <a:r>
              <a:rPr lang="en-AU" dirty="0" smtClean="0"/>
              <a:t>Move to the side of the room that indicates your </a:t>
            </a:r>
            <a:br>
              <a:rPr lang="en-AU" dirty="0" smtClean="0"/>
            </a:br>
            <a:r>
              <a:rPr lang="en-AU" dirty="0" smtClean="0"/>
              <a:t>choice. Be prepared to explain why.</a:t>
            </a:r>
          </a:p>
        </p:txBody>
      </p:sp>
      <p:sp>
        <p:nvSpPr>
          <p:cNvPr id="2" name="Text Placeholder 1"/>
          <p:cNvSpPr>
            <a:spLocks noGrp="1"/>
          </p:cNvSpPr>
          <p:nvPr>
            <p:ph type="body" sz="quarter" idx="15"/>
          </p:nvPr>
        </p:nvSpPr>
        <p:spPr/>
        <p:txBody>
          <a:bodyPr/>
          <a:lstStyle/>
          <a:p>
            <a:endParaRPr lang="en-AU" dirty="0"/>
          </a:p>
        </p:txBody>
      </p:sp>
    </p:spTree>
    <p:extLst>
      <p:ext uri="{BB962C8B-B14F-4D97-AF65-F5344CB8AC3E}">
        <p14:creationId xmlns:p14="http://schemas.microsoft.com/office/powerpoint/2010/main" val="1449254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462270" y="1822473"/>
            <a:ext cx="4636034" cy="1242336"/>
          </a:xfrm>
        </p:spPr>
        <p:txBody>
          <a:bodyPr/>
          <a:lstStyle/>
          <a:p>
            <a:r>
              <a:rPr lang="en-AU" sz="1800" dirty="0"/>
              <a:t>In this activity you need to identify the hardest password to crack. There are four options and each corner of the room represents one of the options.</a:t>
            </a:r>
          </a:p>
          <a:p>
            <a:r>
              <a:rPr lang="en-AU" sz="1800" dirty="0"/>
              <a:t>A clue will be provided to help you decide on the hardest password for a computer to crack.</a:t>
            </a:r>
          </a:p>
          <a:p>
            <a:endParaRPr lang="en-AU" dirty="0"/>
          </a:p>
        </p:txBody>
      </p:sp>
      <p:sp>
        <p:nvSpPr>
          <p:cNvPr id="3" name="Title 2"/>
          <p:cNvSpPr>
            <a:spLocks noGrp="1"/>
          </p:cNvSpPr>
          <p:nvPr>
            <p:ph type="title"/>
          </p:nvPr>
        </p:nvSpPr>
        <p:spPr>
          <a:xfrm>
            <a:off x="334963" y="853779"/>
            <a:ext cx="5396445" cy="654548"/>
          </a:xfrm>
        </p:spPr>
        <p:txBody>
          <a:bodyPr/>
          <a:lstStyle/>
          <a:p>
            <a:r>
              <a:rPr lang="en-AU" dirty="0" smtClean="0"/>
              <a:t>Password detective</a:t>
            </a:r>
            <a:endParaRPr lang="en-AU" dirty="0"/>
          </a:p>
        </p:txBody>
      </p:sp>
      <p:sp>
        <p:nvSpPr>
          <p:cNvPr id="8" name="Picture Placeholder 7"/>
          <p:cNvSpPr>
            <a:spLocks noGrp="1"/>
          </p:cNvSpPr>
          <p:nvPr>
            <p:ph type="pic" sz="quarter" idx="16"/>
          </p:nvPr>
        </p:nvSpPr>
        <p:spPr/>
      </p:sp>
      <p:sp>
        <p:nvSpPr>
          <p:cNvPr id="5" name="Footer Placeholder 4"/>
          <p:cNvSpPr>
            <a:spLocks noGrp="1"/>
          </p:cNvSpPr>
          <p:nvPr>
            <p:ph type="ftr" sz="quarter" idx="4294967295"/>
          </p:nvPr>
        </p:nvSpPr>
        <p:spPr>
          <a:xfrm>
            <a:off x="0" y="6267450"/>
            <a:ext cx="407988" cy="365125"/>
          </a:xfrm>
          <a:prstGeom prst="rect">
            <a:avLst/>
          </a:prstGeom>
        </p:spPr>
        <p:txBody>
          <a:bodyPr/>
          <a:lstStyle/>
          <a:p>
            <a:fld id="{5116C895-348D-4FA1-AC3F-6A98EE2CBA64}" type="slidenum">
              <a:rPr lang="en-US" smtClean="0"/>
              <a:pPr/>
              <a:t>6</a:t>
            </a:fld>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9924" y="1822473"/>
            <a:ext cx="5068471" cy="2985377"/>
          </a:xfrm>
          <a:prstGeom prst="rect">
            <a:avLst/>
          </a:prstGeom>
        </p:spPr>
      </p:pic>
    </p:spTree>
    <p:extLst>
      <p:ext uri="{BB962C8B-B14F-4D97-AF65-F5344CB8AC3E}">
        <p14:creationId xmlns:p14="http://schemas.microsoft.com/office/powerpoint/2010/main" val="1546974429"/>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60</a:t>
            </a:fld>
            <a:endParaRPr lang="en-US" dirty="0"/>
          </a:p>
        </p:txBody>
      </p:sp>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804846" y="459347"/>
            <a:ext cx="4061031" cy="5478724"/>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7013533" y="2456689"/>
            <a:ext cx="3837030" cy="906787"/>
          </a:xfrm>
          <a:prstGeom prst="rect">
            <a:avLst/>
          </a:prstGeom>
        </p:spPr>
        <p:txBody>
          <a:bodyPr wrap="square">
            <a:spAutoFit/>
          </a:bodyPr>
          <a:lstStyle/>
          <a:p>
            <a:pPr marL="409575" marR="15240">
              <a:lnSpc>
                <a:spcPct val="98000"/>
              </a:lnSpc>
              <a:spcBef>
                <a:spcPts val="575"/>
              </a:spcBef>
              <a:spcAft>
                <a:spcPts val="0"/>
              </a:spcAft>
            </a:pPr>
            <a:r>
              <a:rPr lang="en-GB" spc="-15" dirty="0" smtClean="0">
                <a:latin typeface="Montserrat Medium" panose="00000600000000000000" pitchFamily="2" charset="0"/>
                <a:ea typeface="Verdana" panose="020B0604030504040204" pitchFamily="34" charset="0"/>
                <a:cs typeface="Verdana" panose="020B0604030504040204" pitchFamily="34" charset="0"/>
              </a:rPr>
              <a:t>At home, you click share to an abusive post about someone at school</a:t>
            </a:r>
            <a:endParaRPr lang="en-GB" spc="-15" dirty="0">
              <a:latin typeface="Montserrat Medium" panose="00000600000000000000" pitchFamily="2" charset="0"/>
              <a:ea typeface="Verdana" panose="020B0604030504040204" pitchFamily="34" charset="0"/>
              <a:cs typeface="Verdana" panose="020B0604030504040204" pitchFamily="34" charset="0"/>
            </a:endParaRPr>
          </a:p>
        </p:txBody>
      </p:sp>
      <p:sp>
        <p:nvSpPr>
          <p:cNvPr id="9" name="Rounded Rectangle 8"/>
          <p:cNvSpPr/>
          <p:nvPr/>
        </p:nvSpPr>
        <p:spPr>
          <a:xfrm>
            <a:off x="345045" y="2758369"/>
            <a:ext cx="5063568" cy="101414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solidFill>
                  <a:schemeClr val="tx1"/>
                </a:solidFill>
              </a:rPr>
              <a:t>School will take action when it is reported to them</a:t>
            </a:r>
            <a:endParaRPr lang="en-AU" sz="2000" b="1" dirty="0">
              <a:solidFill>
                <a:schemeClr val="tx1"/>
              </a:solidFill>
            </a:endParaRPr>
          </a:p>
        </p:txBody>
      </p:sp>
      <p:sp>
        <p:nvSpPr>
          <p:cNvPr id="10" name="Rounded Rectangle 9"/>
          <p:cNvSpPr/>
          <p:nvPr/>
        </p:nvSpPr>
        <p:spPr>
          <a:xfrm>
            <a:off x="345045" y="4131681"/>
            <a:ext cx="5063568" cy="1014149"/>
          </a:xfrm>
          <a:prstGeom prst="roundRect">
            <a:avLst/>
          </a:prstGeom>
          <a:solidFill>
            <a:srgbClr val="00B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t>Outside of school so it isn’t a school matter</a:t>
            </a:r>
            <a:endParaRPr lang="en-AU" sz="2000" b="1" dirty="0"/>
          </a:p>
        </p:txBody>
      </p:sp>
      <p:sp>
        <p:nvSpPr>
          <p:cNvPr id="11" name="TextBox 10"/>
          <p:cNvSpPr txBox="1"/>
          <p:nvPr/>
        </p:nvSpPr>
        <p:spPr>
          <a:xfrm>
            <a:off x="345045" y="1277587"/>
            <a:ext cx="6106556" cy="1157064"/>
          </a:xfrm>
          <a:prstGeom prst="rect">
            <a:avLst/>
          </a:prstGeom>
          <a:noFill/>
        </p:spPr>
        <p:txBody>
          <a:bodyPr wrap="square" lIns="0" tIns="0" rIns="0" bIns="0" rtlCol="0">
            <a:noAutofit/>
          </a:bodyPr>
          <a:lstStyle/>
          <a:p>
            <a:pPr algn="l"/>
            <a:r>
              <a:rPr lang="en-AU" dirty="0" smtClean="0"/>
              <a:t>Answer:</a:t>
            </a:r>
          </a:p>
          <a:p>
            <a:pPr algn="l"/>
            <a:endParaRPr lang="en-AU" dirty="0"/>
          </a:p>
          <a:p>
            <a:pPr algn="l"/>
            <a:r>
              <a:rPr lang="en-AU" dirty="0" smtClean="0"/>
              <a:t>Where there is a connection to the school, action will be taken. Sharing this content is not respectful or responsible behaviour</a:t>
            </a:r>
          </a:p>
        </p:txBody>
      </p:sp>
      <p:sp>
        <p:nvSpPr>
          <p:cNvPr id="2" name="Text Placeholder 1"/>
          <p:cNvSpPr>
            <a:spLocks noGrp="1"/>
          </p:cNvSpPr>
          <p:nvPr>
            <p:ph type="body" sz="quarter" idx="15"/>
          </p:nvPr>
        </p:nvSpPr>
        <p:spPr/>
        <p:txBody>
          <a:bodyPr/>
          <a:lstStyle/>
          <a:p>
            <a:endParaRPr lang="en-AU" dirty="0"/>
          </a:p>
        </p:txBody>
      </p:sp>
    </p:spTree>
    <p:extLst>
      <p:ext uri="{BB962C8B-B14F-4D97-AF65-F5344CB8AC3E}">
        <p14:creationId xmlns:p14="http://schemas.microsoft.com/office/powerpoint/2010/main" val="549182002"/>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61</a:t>
            </a:fld>
            <a:endParaRPr lang="en-US" dirty="0"/>
          </a:p>
        </p:txBody>
      </p:sp>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694728" y="344728"/>
            <a:ext cx="4183350" cy="5702830"/>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6838946" y="2585195"/>
            <a:ext cx="3894913" cy="906787"/>
          </a:xfrm>
          <a:prstGeom prst="rect">
            <a:avLst/>
          </a:prstGeom>
        </p:spPr>
        <p:txBody>
          <a:bodyPr wrap="square">
            <a:spAutoFit/>
          </a:bodyPr>
          <a:lstStyle/>
          <a:p>
            <a:pPr marL="409575" marR="15240">
              <a:lnSpc>
                <a:spcPct val="98000"/>
              </a:lnSpc>
              <a:spcBef>
                <a:spcPts val="575"/>
              </a:spcBef>
              <a:spcAft>
                <a:spcPts val="0"/>
              </a:spcAft>
            </a:pPr>
            <a:r>
              <a:rPr lang="en-GB" dirty="0" smtClean="0"/>
              <a:t>You receive a friend request from someone you have never met and do not know</a:t>
            </a:r>
            <a:endParaRPr lang="en-GB" sz="2400" dirty="0"/>
          </a:p>
        </p:txBody>
      </p:sp>
      <p:sp>
        <p:nvSpPr>
          <p:cNvPr id="9" name="Rounded Rectangle 8"/>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t>Not safe to accept friend request</a:t>
            </a:r>
            <a:endParaRPr lang="en-AU" sz="2000" b="1" dirty="0"/>
          </a:p>
        </p:txBody>
      </p:sp>
      <p:sp>
        <p:nvSpPr>
          <p:cNvPr id="10" name="Rounded Rectangle 9"/>
          <p:cNvSpPr/>
          <p:nvPr/>
        </p:nvSpPr>
        <p:spPr>
          <a:xfrm>
            <a:off x="345045" y="2758369"/>
            <a:ext cx="5063568" cy="101414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solidFill>
                  <a:schemeClr val="tx1"/>
                </a:solidFill>
              </a:rPr>
              <a:t>Safe to accept friend request</a:t>
            </a:r>
            <a:endParaRPr lang="en-AU" sz="2000" b="1" dirty="0">
              <a:solidFill>
                <a:schemeClr val="tx1"/>
              </a:solidFill>
            </a:endParaRPr>
          </a:p>
        </p:txBody>
      </p:sp>
      <p:sp>
        <p:nvSpPr>
          <p:cNvPr id="11" name="TextBox 10"/>
          <p:cNvSpPr txBox="1"/>
          <p:nvPr/>
        </p:nvSpPr>
        <p:spPr>
          <a:xfrm>
            <a:off x="345044" y="1505527"/>
            <a:ext cx="6208155" cy="1157064"/>
          </a:xfrm>
          <a:prstGeom prst="rect">
            <a:avLst/>
          </a:prstGeom>
          <a:noFill/>
        </p:spPr>
        <p:txBody>
          <a:bodyPr wrap="none" lIns="0" tIns="0" rIns="0" bIns="0" rtlCol="0">
            <a:noAutofit/>
          </a:bodyPr>
          <a:lstStyle/>
          <a:p>
            <a:pPr algn="l"/>
            <a:r>
              <a:rPr lang="en-AU" dirty="0" smtClean="0"/>
              <a:t>Start in the middle of the room for each scenario. </a:t>
            </a:r>
          </a:p>
          <a:p>
            <a:pPr algn="l"/>
            <a:r>
              <a:rPr lang="en-AU" dirty="0" smtClean="0"/>
              <a:t>Move to the side of the room that indicates your </a:t>
            </a:r>
            <a:br>
              <a:rPr lang="en-AU" dirty="0" smtClean="0"/>
            </a:br>
            <a:r>
              <a:rPr lang="en-AU" dirty="0" smtClean="0"/>
              <a:t>choice. Be prepared to explain why.</a:t>
            </a:r>
          </a:p>
        </p:txBody>
      </p:sp>
      <p:sp>
        <p:nvSpPr>
          <p:cNvPr id="2" name="Text Placeholder 1"/>
          <p:cNvSpPr>
            <a:spLocks noGrp="1"/>
          </p:cNvSpPr>
          <p:nvPr>
            <p:ph type="body" sz="quarter" idx="15"/>
          </p:nvPr>
        </p:nvSpPr>
        <p:spPr/>
        <p:txBody>
          <a:bodyPr/>
          <a:lstStyle/>
          <a:p>
            <a:endParaRPr lang="en-AU" dirty="0"/>
          </a:p>
        </p:txBody>
      </p:sp>
    </p:spTree>
    <p:extLst>
      <p:ext uri="{BB962C8B-B14F-4D97-AF65-F5344CB8AC3E}">
        <p14:creationId xmlns:p14="http://schemas.microsoft.com/office/powerpoint/2010/main" val="2023546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62</a:t>
            </a:fld>
            <a:endParaRPr lang="en-US" dirty="0"/>
          </a:p>
        </p:txBody>
      </p:sp>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694728" y="344728"/>
            <a:ext cx="4183350" cy="5702830"/>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6838946" y="2585195"/>
            <a:ext cx="3894913" cy="906787"/>
          </a:xfrm>
          <a:prstGeom prst="rect">
            <a:avLst/>
          </a:prstGeom>
        </p:spPr>
        <p:txBody>
          <a:bodyPr wrap="square">
            <a:spAutoFit/>
          </a:bodyPr>
          <a:lstStyle/>
          <a:p>
            <a:pPr marL="409575" marR="15240">
              <a:lnSpc>
                <a:spcPct val="98000"/>
              </a:lnSpc>
              <a:spcBef>
                <a:spcPts val="575"/>
              </a:spcBef>
              <a:spcAft>
                <a:spcPts val="0"/>
              </a:spcAft>
            </a:pPr>
            <a:r>
              <a:rPr lang="en-GB" dirty="0" smtClean="0"/>
              <a:t>You receive a friend request from someone you have never met and do not know</a:t>
            </a:r>
            <a:endParaRPr lang="en-GB" sz="2400" dirty="0"/>
          </a:p>
        </p:txBody>
      </p:sp>
      <p:sp>
        <p:nvSpPr>
          <p:cNvPr id="9" name="Rounded Rectangle 8"/>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t>Not safe to accept friend request</a:t>
            </a:r>
            <a:endParaRPr lang="en-AU" sz="2000" b="1" dirty="0"/>
          </a:p>
        </p:txBody>
      </p:sp>
      <p:sp>
        <p:nvSpPr>
          <p:cNvPr id="10" name="Rounded Rectangle 9"/>
          <p:cNvSpPr/>
          <p:nvPr/>
        </p:nvSpPr>
        <p:spPr>
          <a:xfrm>
            <a:off x="345045" y="2758369"/>
            <a:ext cx="5063568" cy="1014149"/>
          </a:xfrm>
          <a:prstGeom prst="roundRect">
            <a:avLst/>
          </a:prstGeom>
          <a:solidFill>
            <a:schemeClr val="bg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solidFill>
                  <a:schemeClr val="tx1">
                    <a:alpha val="18000"/>
                  </a:schemeClr>
                </a:solidFill>
              </a:rPr>
              <a:t>Safe to accept friend request</a:t>
            </a:r>
            <a:endParaRPr lang="en-AU" sz="2000" b="1" dirty="0">
              <a:solidFill>
                <a:schemeClr val="tx1">
                  <a:alpha val="18000"/>
                </a:schemeClr>
              </a:solidFill>
            </a:endParaRPr>
          </a:p>
        </p:txBody>
      </p:sp>
      <p:sp>
        <p:nvSpPr>
          <p:cNvPr id="11" name="TextBox 10"/>
          <p:cNvSpPr txBox="1"/>
          <p:nvPr/>
        </p:nvSpPr>
        <p:spPr>
          <a:xfrm>
            <a:off x="334964" y="1338753"/>
            <a:ext cx="6033510" cy="1157064"/>
          </a:xfrm>
          <a:prstGeom prst="rect">
            <a:avLst/>
          </a:prstGeom>
          <a:noFill/>
        </p:spPr>
        <p:txBody>
          <a:bodyPr wrap="square" lIns="0" tIns="0" rIns="0" bIns="0" rtlCol="0">
            <a:noAutofit/>
          </a:bodyPr>
          <a:lstStyle/>
          <a:p>
            <a:pPr algn="l"/>
            <a:r>
              <a:rPr lang="en-AU" dirty="0" smtClean="0"/>
              <a:t>Answer:</a:t>
            </a:r>
          </a:p>
          <a:p>
            <a:pPr algn="l"/>
            <a:endParaRPr lang="en-AU" dirty="0"/>
          </a:p>
          <a:p>
            <a:pPr algn="l"/>
            <a:r>
              <a:rPr lang="en-AU" dirty="0" smtClean="0"/>
              <a:t>Never accept requests from people you do not know or have not met. </a:t>
            </a:r>
          </a:p>
        </p:txBody>
      </p:sp>
      <p:sp>
        <p:nvSpPr>
          <p:cNvPr id="2" name="Text Placeholder 1"/>
          <p:cNvSpPr>
            <a:spLocks noGrp="1"/>
          </p:cNvSpPr>
          <p:nvPr>
            <p:ph type="body" sz="quarter" idx="15"/>
          </p:nvPr>
        </p:nvSpPr>
        <p:spPr/>
        <p:txBody>
          <a:bodyPr/>
          <a:lstStyle/>
          <a:p>
            <a:endParaRPr lang="en-AU" dirty="0"/>
          </a:p>
        </p:txBody>
      </p:sp>
    </p:spTree>
    <p:extLst>
      <p:ext uri="{BB962C8B-B14F-4D97-AF65-F5344CB8AC3E}">
        <p14:creationId xmlns:p14="http://schemas.microsoft.com/office/powerpoint/2010/main" val="2542151588"/>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63</a:t>
            </a:fld>
            <a:endParaRPr lang="en-US" dirty="0"/>
          </a:p>
        </p:txBody>
      </p:sp>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754999" y="235571"/>
            <a:ext cx="4105563" cy="5881744"/>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6677107" y="2260291"/>
            <a:ext cx="4120202" cy="1449756"/>
          </a:xfrm>
          <a:prstGeom prst="rect">
            <a:avLst/>
          </a:prstGeom>
        </p:spPr>
        <p:txBody>
          <a:bodyPr wrap="square">
            <a:spAutoFit/>
          </a:bodyPr>
          <a:lstStyle/>
          <a:p>
            <a:pPr marL="409575" marR="15240">
              <a:lnSpc>
                <a:spcPct val="98000"/>
              </a:lnSpc>
              <a:spcBef>
                <a:spcPts val="575"/>
              </a:spcBef>
              <a:spcAft>
                <a:spcPts val="0"/>
              </a:spcAft>
            </a:pPr>
            <a:r>
              <a:rPr lang="en-GB" dirty="0"/>
              <a:t>Your friend keeps forwarding mass emails to you that say you’ll have bad luck if you don’t forward them to 10 more people.</a:t>
            </a:r>
          </a:p>
        </p:txBody>
      </p:sp>
      <p:sp>
        <p:nvSpPr>
          <p:cNvPr id="9" name="Rounded Rectangle 8"/>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t>Not safe or responsible to forward the message</a:t>
            </a:r>
            <a:endParaRPr lang="en-AU" sz="2000" b="1" dirty="0"/>
          </a:p>
        </p:txBody>
      </p:sp>
      <p:sp>
        <p:nvSpPr>
          <p:cNvPr id="10" name="Rounded Rectangle 9"/>
          <p:cNvSpPr/>
          <p:nvPr/>
        </p:nvSpPr>
        <p:spPr>
          <a:xfrm>
            <a:off x="345045" y="2758369"/>
            <a:ext cx="5063568" cy="101414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solidFill>
                  <a:schemeClr val="tx1"/>
                </a:solidFill>
              </a:rPr>
              <a:t>Safe and responsible to forward the message</a:t>
            </a:r>
            <a:endParaRPr lang="en-AU" sz="2000" b="1" dirty="0">
              <a:solidFill>
                <a:schemeClr val="tx1"/>
              </a:solidFill>
            </a:endParaRPr>
          </a:p>
        </p:txBody>
      </p:sp>
      <p:sp>
        <p:nvSpPr>
          <p:cNvPr id="11" name="TextBox 10"/>
          <p:cNvSpPr txBox="1"/>
          <p:nvPr/>
        </p:nvSpPr>
        <p:spPr>
          <a:xfrm>
            <a:off x="345044" y="1505527"/>
            <a:ext cx="6208155" cy="1157064"/>
          </a:xfrm>
          <a:prstGeom prst="rect">
            <a:avLst/>
          </a:prstGeom>
          <a:noFill/>
        </p:spPr>
        <p:txBody>
          <a:bodyPr wrap="none" lIns="0" tIns="0" rIns="0" bIns="0" rtlCol="0">
            <a:noAutofit/>
          </a:bodyPr>
          <a:lstStyle/>
          <a:p>
            <a:pPr algn="l"/>
            <a:r>
              <a:rPr lang="en-AU" dirty="0" smtClean="0"/>
              <a:t>Start in the middle of the room for each scenario. </a:t>
            </a:r>
          </a:p>
          <a:p>
            <a:pPr algn="l"/>
            <a:r>
              <a:rPr lang="en-AU" dirty="0" smtClean="0"/>
              <a:t>Move to the side of the room that indicates your </a:t>
            </a:r>
            <a:br>
              <a:rPr lang="en-AU" dirty="0" smtClean="0"/>
            </a:br>
            <a:r>
              <a:rPr lang="en-AU" dirty="0" smtClean="0"/>
              <a:t>choice. Be prepared to explain why.</a:t>
            </a:r>
          </a:p>
        </p:txBody>
      </p:sp>
      <p:sp>
        <p:nvSpPr>
          <p:cNvPr id="2" name="Text Placeholder 1"/>
          <p:cNvSpPr>
            <a:spLocks noGrp="1"/>
          </p:cNvSpPr>
          <p:nvPr>
            <p:ph type="body" sz="quarter" idx="15"/>
          </p:nvPr>
        </p:nvSpPr>
        <p:spPr/>
        <p:txBody>
          <a:bodyPr/>
          <a:lstStyle/>
          <a:p>
            <a:endParaRPr lang="en-AU" dirty="0"/>
          </a:p>
        </p:txBody>
      </p:sp>
    </p:spTree>
    <p:extLst>
      <p:ext uri="{BB962C8B-B14F-4D97-AF65-F5344CB8AC3E}">
        <p14:creationId xmlns:p14="http://schemas.microsoft.com/office/powerpoint/2010/main" val="2017703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64</a:t>
            </a:fld>
            <a:endParaRPr lang="en-US" dirty="0"/>
          </a:p>
        </p:txBody>
      </p:sp>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754999" y="235571"/>
            <a:ext cx="4105563" cy="5881744"/>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6677107" y="2260291"/>
            <a:ext cx="4120202" cy="1449756"/>
          </a:xfrm>
          <a:prstGeom prst="rect">
            <a:avLst/>
          </a:prstGeom>
        </p:spPr>
        <p:txBody>
          <a:bodyPr wrap="square">
            <a:spAutoFit/>
          </a:bodyPr>
          <a:lstStyle/>
          <a:p>
            <a:pPr marL="409575" marR="15240">
              <a:lnSpc>
                <a:spcPct val="98000"/>
              </a:lnSpc>
              <a:spcBef>
                <a:spcPts val="575"/>
              </a:spcBef>
              <a:spcAft>
                <a:spcPts val="0"/>
              </a:spcAft>
            </a:pPr>
            <a:r>
              <a:rPr lang="en-GB" dirty="0"/>
              <a:t>Your friend keeps forwarding mass emails to you that say you’ll have bad luck if you don’t forward them to 10 more people.</a:t>
            </a:r>
          </a:p>
        </p:txBody>
      </p:sp>
      <p:sp>
        <p:nvSpPr>
          <p:cNvPr id="9" name="Rounded Rectangle 8"/>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t>Not safe or responsible to forward the message</a:t>
            </a:r>
            <a:endParaRPr lang="en-AU" sz="2000" b="1" dirty="0"/>
          </a:p>
        </p:txBody>
      </p:sp>
      <p:sp>
        <p:nvSpPr>
          <p:cNvPr id="10" name="Rounded Rectangle 9"/>
          <p:cNvSpPr/>
          <p:nvPr/>
        </p:nvSpPr>
        <p:spPr>
          <a:xfrm>
            <a:off x="345045" y="2758369"/>
            <a:ext cx="5063568" cy="1014149"/>
          </a:xfrm>
          <a:prstGeom prst="roundRect">
            <a:avLst/>
          </a:prstGeom>
          <a:solidFill>
            <a:schemeClr val="bg2">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solidFill>
                  <a:schemeClr val="tx1">
                    <a:alpha val="26000"/>
                  </a:schemeClr>
                </a:solidFill>
              </a:rPr>
              <a:t>Safe and responsible to forward the message</a:t>
            </a:r>
            <a:endParaRPr lang="en-AU" sz="2000" b="1" dirty="0">
              <a:solidFill>
                <a:schemeClr val="tx1">
                  <a:alpha val="26000"/>
                </a:schemeClr>
              </a:solidFill>
            </a:endParaRPr>
          </a:p>
        </p:txBody>
      </p:sp>
      <p:sp>
        <p:nvSpPr>
          <p:cNvPr id="11" name="TextBox 10"/>
          <p:cNvSpPr txBox="1"/>
          <p:nvPr/>
        </p:nvSpPr>
        <p:spPr>
          <a:xfrm>
            <a:off x="326860" y="1277587"/>
            <a:ext cx="6208155" cy="1157064"/>
          </a:xfrm>
          <a:prstGeom prst="rect">
            <a:avLst/>
          </a:prstGeom>
          <a:noFill/>
        </p:spPr>
        <p:txBody>
          <a:bodyPr wrap="square" lIns="0" tIns="0" rIns="0" bIns="0" rtlCol="0">
            <a:noAutofit/>
          </a:bodyPr>
          <a:lstStyle/>
          <a:p>
            <a:pPr algn="l"/>
            <a:r>
              <a:rPr lang="en-AU" dirty="0" smtClean="0"/>
              <a:t>Answer:</a:t>
            </a:r>
          </a:p>
          <a:p>
            <a:pPr algn="l"/>
            <a:endParaRPr lang="en-AU" sz="1600" dirty="0"/>
          </a:p>
          <a:p>
            <a:pPr algn="l"/>
            <a:r>
              <a:rPr lang="en-AU" sz="1600" dirty="0" smtClean="0"/>
              <a:t>These emails are best deleted and not forwarded. They are scams or hoaxes. You can look up Scam Watch and find details</a:t>
            </a:r>
          </a:p>
        </p:txBody>
      </p:sp>
    </p:spTree>
    <p:extLst>
      <p:ext uri="{BB962C8B-B14F-4D97-AF65-F5344CB8AC3E}">
        <p14:creationId xmlns:p14="http://schemas.microsoft.com/office/powerpoint/2010/main" val="3461592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65</a:t>
            </a:fld>
            <a:endParaRPr lang="en-US" dirty="0"/>
          </a:p>
        </p:txBody>
      </p:sp>
      <p:grpSp>
        <p:nvGrpSpPr>
          <p:cNvPr id="6" name="Group 5"/>
          <p:cNvGrpSpPr/>
          <p:nvPr/>
        </p:nvGrpSpPr>
        <p:grpSpPr>
          <a:xfrm>
            <a:off x="5908543" y="1168402"/>
            <a:ext cx="5849347" cy="4331854"/>
            <a:chOff x="5908543" y="1168402"/>
            <a:chExt cx="5849347" cy="4331854"/>
          </a:xfrm>
        </p:grpSpPr>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667290" y="409655"/>
              <a:ext cx="4331854" cy="5849347"/>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6712206" y="2389415"/>
              <a:ext cx="3978885" cy="1526700"/>
            </a:xfrm>
            <a:prstGeom prst="rect">
              <a:avLst/>
            </a:prstGeom>
          </p:spPr>
          <p:txBody>
            <a:bodyPr wrap="square">
              <a:spAutoFit/>
            </a:bodyPr>
            <a:lstStyle/>
            <a:p>
              <a:pPr marL="409575" marR="15240">
                <a:lnSpc>
                  <a:spcPct val="98000"/>
                </a:lnSpc>
                <a:spcBef>
                  <a:spcPts val="575"/>
                </a:spcBef>
                <a:spcAft>
                  <a:spcPts val="0"/>
                </a:spcAft>
              </a:pPr>
              <a:r>
                <a:rPr lang="en-GB" dirty="0" smtClean="0"/>
                <a:t>Your school policy is to restrict devices except when directed during class. </a:t>
              </a:r>
            </a:p>
            <a:p>
              <a:pPr marL="409575" marR="15240">
                <a:lnSpc>
                  <a:spcPct val="98000"/>
                </a:lnSpc>
                <a:spcBef>
                  <a:spcPts val="575"/>
                </a:spcBef>
                <a:spcAft>
                  <a:spcPts val="0"/>
                </a:spcAft>
              </a:pPr>
              <a:r>
                <a:rPr lang="en-GB" dirty="0" smtClean="0"/>
                <a:t>You decide to listen to music at lunch time.</a:t>
              </a:r>
              <a:endParaRPr lang="en-GB" dirty="0"/>
            </a:p>
          </p:txBody>
        </p:sp>
      </p:grpSp>
      <p:sp>
        <p:nvSpPr>
          <p:cNvPr id="9" name="Rounded Rectangle 8"/>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t>Not Respectful and </a:t>
            </a:r>
            <a:r>
              <a:rPr lang="en-AU" sz="2000" b="1" dirty="0" smtClean="0"/>
              <a:t>Responsible</a:t>
            </a:r>
            <a:endParaRPr lang="en-AU" sz="2000" b="1" dirty="0"/>
          </a:p>
        </p:txBody>
      </p:sp>
      <p:sp>
        <p:nvSpPr>
          <p:cNvPr id="10" name="Rounded Rectangle 9"/>
          <p:cNvSpPr/>
          <p:nvPr/>
        </p:nvSpPr>
        <p:spPr>
          <a:xfrm>
            <a:off x="345045" y="2758369"/>
            <a:ext cx="5063568" cy="101414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rPr>
              <a:t>Respectful and </a:t>
            </a:r>
            <a:r>
              <a:rPr lang="en-AU" sz="2000" b="1" dirty="0" smtClean="0">
                <a:solidFill>
                  <a:schemeClr val="tx1"/>
                </a:solidFill>
              </a:rPr>
              <a:t>Responsible</a:t>
            </a:r>
            <a:endParaRPr lang="en-AU" sz="2000" b="1" dirty="0">
              <a:solidFill>
                <a:schemeClr val="tx1"/>
              </a:solidFill>
            </a:endParaRPr>
          </a:p>
        </p:txBody>
      </p:sp>
      <p:sp>
        <p:nvSpPr>
          <p:cNvPr id="11" name="TextBox 10"/>
          <p:cNvSpPr txBox="1"/>
          <p:nvPr/>
        </p:nvSpPr>
        <p:spPr>
          <a:xfrm>
            <a:off x="345044" y="1505527"/>
            <a:ext cx="6208155" cy="1157064"/>
          </a:xfrm>
          <a:prstGeom prst="rect">
            <a:avLst/>
          </a:prstGeom>
          <a:noFill/>
        </p:spPr>
        <p:txBody>
          <a:bodyPr wrap="none" lIns="0" tIns="0" rIns="0" bIns="0" rtlCol="0">
            <a:noAutofit/>
          </a:bodyPr>
          <a:lstStyle/>
          <a:p>
            <a:pPr algn="l"/>
            <a:r>
              <a:rPr lang="en-AU" dirty="0" smtClean="0"/>
              <a:t>Start in the middle of the room for each scenario. </a:t>
            </a:r>
          </a:p>
          <a:p>
            <a:pPr algn="l"/>
            <a:r>
              <a:rPr lang="en-AU" dirty="0" smtClean="0"/>
              <a:t>Move to the side of the room that indicates your </a:t>
            </a:r>
            <a:br>
              <a:rPr lang="en-AU" dirty="0" smtClean="0"/>
            </a:br>
            <a:r>
              <a:rPr lang="en-AU" dirty="0" smtClean="0"/>
              <a:t>choice. Be prepared to explain why.</a:t>
            </a:r>
          </a:p>
        </p:txBody>
      </p:sp>
      <p:sp>
        <p:nvSpPr>
          <p:cNvPr id="2" name="Text Placeholder 1"/>
          <p:cNvSpPr>
            <a:spLocks noGrp="1"/>
          </p:cNvSpPr>
          <p:nvPr>
            <p:ph type="body" sz="quarter" idx="15"/>
          </p:nvPr>
        </p:nvSpPr>
        <p:spPr/>
        <p:txBody>
          <a:bodyPr/>
          <a:lstStyle/>
          <a:p>
            <a:endParaRPr lang="en-AU"/>
          </a:p>
        </p:txBody>
      </p:sp>
    </p:spTree>
    <p:extLst>
      <p:ext uri="{BB962C8B-B14F-4D97-AF65-F5344CB8AC3E}">
        <p14:creationId xmlns:p14="http://schemas.microsoft.com/office/powerpoint/2010/main" val="939104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66</a:t>
            </a:fld>
            <a:endParaRPr lang="en-US" dirty="0"/>
          </a:p>
        </p:txBody>
      </p:sp>
      <p:grpSp>
        <p:nvGrpSpPr>
          <p:cNvPr id="6" name="Group 5"/>
          <p:cNvGrpSpPr/>
          <p:nvPr/>
        </p:nvGrpSpPr>
        <p:grpSpPr>
          <a:xfrm>
            <a:off x="6051550" y="1168402"/>
            <a:ext cx="5706340" cy="4331854"/>
            <a:chOff x="5908543" y="1168402"/>
            <a:chExt cx="5849347" cy="4331854"/>
          </a:xfrm>
        </p:grpSpPr>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6667290" y="409655"/>
              <a:ext cx="4331854" cy="5849347"/>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6712206" y="2389415"/>
              <a:ext cx="3978885" cy="1526700"/>
            </a:xfrm>
            <a:prstGeom prst="rect">
              <a:avLst/>
            </a:prstGeom>
          </p:spPr>
          <p:txBody>
            <a:bodyPr wrap="square">
              <a:spAutoFit/>
            </a:bodyPr>
            <a:lstStyle/>
            <a:p>
              <a:pPr marL="409575" marR="15240">
                <a:lnSpc>
                  <a:spcPct val="98000"/>
                </a:lnSpc>
                <a:spcBef>
                  <a:spcPts val="575"/>
                </a:spcBef>
                <a:spcAft>
                  <a:spcPts val="0"/>
                </a:spcAft>
              </a:pPr>
              <a:r>
                <a:rPr lang="en-GB" dirty="0" smtClean="0"/>
                <a:t>Your school policy is to restrict devices except when directed during class. </a:t>
              </a:r>
            </a:p>
            <a:p>
              <a:pPr marL="409575" marR="15240">
                <a:lnSpc>
                  <a:spcPct val="98000"/>
                </a:lnSpc>
                <a:spcBef>
                  <a:spcPts val="575"/>
                </a:spcBef>
                <a:spcAft>
                  <a:spcPts val="0"/>
                </a:spcAft>
              </a:pPr>
              <a:r>
                <a:rPr lang="en-GB" dirty="0" smtClean="0"/>
                <a:t>You decide to listen to music at lunch time.</a:t>
              </a:r>
              <a:endParaRPr lang="en-GB" dirty="0"/>
            </a:p>
          </p:txBody>
        </p:sp>
      </p:grpSp>
      <p:sp>
        <p:nvSpPr>
          <p:cNvPr id="9" name="Rounded Rectangle 8"/>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t>Not Respectful and </a:t>
            </a:r>
            <a:r>
              <a:rPr lang="en-AU" sz="2000" b="1" dirty="0" smtClean="0"/>
              <a:t>Responsible</a:t>
            </a:r>
            <a:endParaRPr lang="en-AU" sz="2000" b="1" dirty="0"/>
          </a:p>
        </p:txBody>
      </p:sp>
      <p:sp>
        <p:nvSpPr>
          <p:cNvPr id="10" name="Rounded Rectangle 9"/>
          <p:cNvSpPr/>
          <p:nvPr/>
        </p:nvSpPr>
        <p:spPr>
          <a:xfrm>
            <a:off x="345045" y="2758369"/>
            <a:ext cx="5063568" cy="1014149"/>
          </a:xfrm>
          <a:prstGeom prst="roundRect">
            <a:avLst/>
          </a:prstGeom>
          <a:solidFill>
            <a:schemeClr val="bg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alpha val="26000"/>
                  </a:schemeClr>
                </a:solidFill>
              </a:rPr>
              <a:t>Respectful and </a:t>
            </a:r>
            <a:r>
              <a:rPr lang="en-AU" sz="2000" b="1" dirty="0" smtClean="0">
                <a:solidFill>
                  <a:schemeClr val="tx1">
                    <a:alpha val="26000"/>
                  </a:schemeClr>
                </a:solidFill>
              </a:rPr>
              <a:t>Responsible</a:t>
            </a:r>
            <a:endParaRPr lang="en-AU" sz="2000" b="1" dirty="0">
              <a:solidFill>
                <a:schemeClr val="tx1">
                  <a:alpha val="26000"/>
                </a:schemeClr>
              </a:solidFill>
            </a:endParaRPr>
          </a:p>
        </p:txBody>
      </p:sp>
      <p:sp>
        <p:nvSpPr>
          <p:cNvPr id="11" name="TextBox 10"/>
          <p:cNvSpPr txBox="1"/>
          <p:nvPr/>
        </p:nvSpPr>
        <p:spPr>
          <a:xfrm>
            <a:off x="268473" y="1335311"/>
            <a:ext cx="6076909" cy="1054104"/>
          </a:xfrm>
          <a:prstGeom prst="rect">
            <a:avLst/>
          </a:prstGeom>
          <a:noFill/>
        </p:spPr>
        <p:txBody>
          <a:bodyPr wrap="square" lIns="0" tIns="0" rIns="0" bIns="0" rtlCol="0">
            <a:noAutofit/>
          </a:bodyPr>
          <a:lstStyle/>
          <a:p>
            <a:pPr algn="l"/>
            <a:r>
              <a:rPr lang="en-AU" dirty="0" smtClean="0"/>
              <a:t>Answer:</a:t>
            </a:r>
          </a:p>
          <a:p>
            <a:pPr algn="l"/>
            <a:endParaRPr lang="en-AU" dirty="0"/>
          </a:p>
          <a:p>
            <a:pPr algn="l"/>
            <a:r>
              <a:rPr lang="en-AU" dirty="0" smtClean="0"/>
              <a:t>You need to follow the school rules and procedures</a:t>
            </a:r>
          </a:p>
          <a:p>
            <a:pPr algn="l"/>
            <a:r>
              <a:rPr lang="en-AU" dirty="0" smtClean="0"/>
              <a:t> unless granted an exemption or given permission</a:t>
            </a:r>
          </a:p>
        </p:txBody>
      </p:sp>
    </p:spTree>
    <p:extLst>
      <p:ext uri="{BB962C8B-B14F-4D97-AF65-F5344CB8AC3E}">
        <p14:creationId xmlns:p14="http://schemas.microsoft.com/office/powerpoint/2010/main" val="3319364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67</a:t>
            </a:fld>
            <a:endParaRPr lang="en-US" dirty="0"/>
          </a:p>
        </p:txBody>
      </p:sp>
      <p:grpSp>
        <p:nvGrpSpPr>
          <p:cNvPr id="6" name="Group 5"/>
          <p:cNvGrpSpPr/>
          <p:nvPr/>
        </p:nvGrpSpPr>
        <p:grpSpPr>
          <a:xfrm>
            <a:off x="6003636" y="965200"/>
            <a:ext cx="5570749" cy="4870744"/>
            <a:chOff x="4012694" y="537146"/>
            <a:chExt cx="7552455" cy="5783707"/>
          </a:xfrm>
        </p:grpSpPr>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897068" y="-347228"/>
              <a:ext cx="5783707" cy="7552455"/>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5597812" y="1986213"/>
              <a:ext cx="4382219" cy="2608661"/>
            </a:xfrm>
            <a:prstGeom prst="rect">
              <a:avLst/>
            </a:prstGeom>
          </p:spPr>
          <p:txBody>
            <a:bodyPr wrap="square">
              <a:spAutoFit/>
            </a:bodyPr>
            <a:lstStyle/>
            <a:p>
              <a:pPr marL="409575" marR="15240">
                <a:lnSpc>
                  <a:spcPct val="98000"/>
                </a:lnSpc>
                <a:spcBef>
                  <a:spcPts val="575"/>
                </a:spcBef>
                <a:spcAft>
                  <a:spcPts val="0"/>
                </a:spcAft>
              </a:pPr>
              <a:r>
                <a:rPr lang="en-GB" dirty="0"/>
                <a:t>Someone starts a fake twitter account in your teacher’s name. The posts are really funny but your friend thinks you should let your teacher know about the account.</a:t>
              </a:r>
            </a:p>
          </p:txBody>
        </p:sp>
      </p:grpSp>
      <p:sp>
        <p:nvSpPr>
          <p:cNvPr id="9" name="Rounded Rectangle 8"/>
          <p:cNvSpPr/>
          <p:nvPr/>
        </p:nvSpPr>
        <p:spPr>
          <a:xfrm>
            <a:off x="345045" y="4131681"/>
            <a:ext cx="5063568" cy="101414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t>Don’t let the school know</a:t>
            </a:r>
            <a:endParaRPr lang="en-AU" sz="2000" b="1" dirty="0"/>
          </a:p>
        </p:txBody>
      </p:sp>
      <p:sp>
        <p:nvSpPr>
          <p:cNvPr id="10" name="Rounded Rectangle 9"/>
          <p:cNvSpPr/>
          <p:nvPr/>
        </p:nvSpPr>
        <p:spPr>
          <a:xfrm>
            <a:off x="345045" y="2758369"/>
            <a:ext cx="5063568" cy="101414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solidFill>
                  <a:schemeClr val="tx1"/>
                </a:solidFill>
              </a:rPr>
              <a:t>Let the school know</a:t>
            </a:r>
            <a:endParaRPr lang="en-AU" sz="2000" b="1" dirty="0">
              <a:solidFill>
                <a:schemeClr val="tx1"/>
              </a:solidFill>
            </a:endParaRPr>
          </a:p>
        </p:txBody>
      </p:sp>
      <p:sp>
        <p:nvSpPr>
          <p:cNvPr id="11" name="TextBox 10"/>
          <p:cNvSpPr txBox="1"/>
          <p:nvPr/>
        </p:nvSpPr>
        <p:spPr>
          <a:xfrm>
            <a:off x="345044" y="1505527"/>
            <a:ext cx="6208155" cy="1157064"/>
          </a:xfrm>
          <a:prstGeom prst="rect">
            <a:avLst/>
          </a:prstGeom>
          <a:noFill/>
        </p:spPr>
        <p:txBody>
          <a:bodyPr wrap="none" lIns="0" tIns="0" rIns="0" bIns="0" rtlCol="0">
            <a:noAutofit/>
          </a:bodyPr>
          <a:lstStyle/>
          <a:p>
            <a:pPr algn="l"/>
            <a:r>
              <a:rPr lang="en-AU" dirty="0" smtClean="0"/>
              <a:t>Start in the middle of the room for each scenario. </a:t>
            </a:r>
          </a:p>
          <a:p>
            <a:pPr algn="l"/>
            <a:r>
              <a:rPr lang="en-AU" dirty="0" smtClean="0"/>
              <a:t>Move to the side of the room that indicates your </a:t>
            </a:r>
            <a:br>
              <a:rPr lang="en-AU" dirty="0" smtClean="0"/>
            </a:br>
            <a:r>
              <a:rPr lang="en-AU" dirty="0" smtClean="0"/>
              <a:t>choice. Be prepared to explain why.</a:t>
            </a:r>
          </a:p>
        </p:txBody>
      </p:sp>
      <p:sp>
        <p:nvSpPr>
          <p:cNvPr id="2" name="Text Placeholder 1"/>
          <p:cNvSpPr>
            <a:spLocks noGrp="1"/>
          </p:cNvSpPr>
          <p:nvPr>
            <p:ph type="body" sz="quarter" idx="15"/>
          </p:nvPr>
        </p:nvSpPr>
        <p:spPr/>
        <p:txBody>
          <a:bodyPr/>
          <a:lstStyle/>
          <a:p>
            <a:endParaRPr lang="en-AU"/>
          </a:p>
        </p:txBody>
      </p:sp>
    </p:spTree>
    <p:extLst>
      <p:ext uri="{BB962C8B-B14F-4D97-AF65-F5344CB8AC3E}">
        <p14:creationId xmlns:p14="http://schemas.microsoft.com/office/powerpoint/2010/main" val="2317210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3E494-A18D-4CC0-82B4-87DE61FB8ABC}"/>
              </a:ext>
            </a:extLst>
          </p:cNvPr>
          <p:cNvSpPr>
            <a:spLocks noGrp="1"/>
          </p:cNvSpPr>
          <p:nvPr>
            <p:ph type="title"/>
          </p:nvPr>
        </p:nvSpPr>
        <p:spPr/>
        <p:txBody>
          <a:bodyPr/>
          <a:lstStyle/>
          <a:p>
            <a:r>
              <a:rPr lang="en-AU" dirty="0"/>
              <a:t>Scenarios </a:t>
            </a:r>
          </a:p>
        </p:txBody>
      </p:sp>
      <p:sp>
        <p:nvSpPr>
          <p:cNvPr id="5" name="Footer Placeholder 4">
            <a:extLst>
              <a:ext uri="{FF2B5EF4-FFF2-40B4-BE49-F238E27FC236}">
                <a16:creationId xmlns:a16="http://schemas.microsoft.com/office/drawing/2014/main" id="{8307E70E-400D-4B53-BD5B-B2574BF8AFF8}"/>
              </a:ext>
            </a:extLst>
          </p:cNvPr>
          <p:cNvSpPr>
            <a:spLocks noGrp="1"/>
          </p:cNvSpPr>
          <p:nvPr>
            <p:ph type="ftr" sz="quarter" idx="3"/>
          </p:nvPr>
        </p:nvSpPr>
        <p:spPr/>
        <p:txBody>
          <a:bodyPr/>
          <a:lstStyle/>
          <a:p>
            <a:fld id="{5116C895-348D-4FA1-AC3F-6A98EE2CBA64}" type="slidenum">
              <a:rPr lang="en-US" smtClean="0"/>
              <a:pPr/>
              <a:t>68</a:t>
            </a:fld>
            <a:endParaRPr lang="en-US" dirty="0"/>
          </a:p>
        </p:txBody>
      </p:sp>
      <p:grpSp>
        <p:nvGrpSpPr>
          <p:cNvPr id="6" name="Group 5"/>
          <p:cNvGrpSpPr/>
          <p:nvPr/>
        </p:nvGrpSpPr>
        <p:grpSpPr>
          <a:xfrm>
            <a:off x="6003636" y="965200"/>
            <a:ext cx="5570749" cy="4870744"/>
            <a:chOff x="4012694" y="537146"/>
            <a:chExt cx="7552455" cy="5783707"/>
          </a:xfrm>
        </p:grpSpPr>
        <p:pic>
          <p:nvPicPr>
            <p:cNvPr id="7" name="Picture 6" descr="A picture containing black&#10;&#10;Description automatically generated">
              <a:extLst>
                <a:ext uri="{FF2B5EF4-FFF2-40B4-BE49-F238E27FC236}">
                  <a16:creationId xmlns:a16="http://schemas.microsoft.com/office/drawing/2014/main" id="{F9AE00D6-AED1-4BBA-A199-39489408A2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897068" y="-347228"/>
              <a:ext cx="5783707" cy="7552455"/>
            </a:xfrm>
            <a:prstGeom prst="rect">
              <a:avLst/>
            </a:prstGeom>
          </p:spPr>
        </p:pic>
        <p:sp>
          <p:nvSpPr>
            <p:cNvPr id="8" name="Rectangle 7">
              <a:extLst>
                <a:ext uri="{FF2B5EF4-FFF2-40B4-BE49-F238E27FC236}">
                  <a16:creationId xmlns:a16="http://schemas.microsoft.com/office/drawing/2014/main" id="{043C6311-EA8E-4179-9ACC-7E5A37449A9B}"/>
                </a:ext>
              </a:extLst>
            </p:cNvPr>
            <p:cNvSpPr/>
            <p:nvPr/>
          </p:nvSpPr>
          <p:spPr>
            <a:xfrm>
              <a:off x="5597812" y="1986213"/>
              <a:ext cx="4382219" cy="2608661"/>
            </a:xfrm>
            <a:prstGeom prst="rect">
              <a:avLst/>
            </a:prstGeom>
          </p:spPr>
          <p:txBody>
            <a:bodyPr wrap="square">
              <a:spAutoFit/>
            </a:bodyPr>
            <a:lstStyle/>
            <a:p>
              <a:pPr marL="409575" marR="15240">
                <a:lnSpc>
                  <a:spcPct val="98000"/>
                </a:lnSpc>
                <a:spcBef>
                  <a:spcPts val="575"/>
                </a:spcBef>
                <a:spcAft>
                  <a:spcPts val="0"/>
                </a:spcAft>
              </a:pPr>
              <a:r>
                <a:rPr lang="en-GB" dirty="0"/>
                <a:t>Someone starts a fake twitter account in your teacher’s name. The posts are really funny but your friend thinks you should let your teacher know about the account.</a:t>
              </a:r>
            </a:p>
          </p:txBody>
        </p:sp>
      </p:grpSp>
      <p:sp>
        <p:nvSpPr>
          <p:cNvPr id="9" name="Rounded Rectangle 8"/>
          <p:cNvSpPr/>
          <p:nvPr/>
        </p:nvSpPr>
        <p:spPr>
          <a:xfrm>
            <a:off x="345045" y="4131681"/>
            <a:ext cx="5063568" cy="1014149"/>
          </a:xfrm>
          <a:prstGeom prst="round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t>Don’t let the school know</a:t>
            </a:r>
            <a:endParaRPr lang="en-AU" sz="2000" b="1" dirty="0"/>
          </a:p>
        </p:txBody>
      </p:sp>
      <p:sp>
        <p:nvSpPr>
          <p:cNvPr id="10" name="Rounded Rectangle 9"/>
          <p:cNvSpPr/>
          <p:nvPr/>
        </p:nvSpPr>
        <p:spPr>
          <a:xfrm>
            <a:off x="345045" y="2758369"/>
            <a:ext cx="5063568" cy="101414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smtClean="0">
                <a:solidFill>
                  <a:schemeClr val="tx1"/>
                </a:solidFill>
              </a:rPr>
              <a:t>Let the school know</a:t>
            </a:r>
            <a:endParaRPr lang="en-AU" sz="2000" b="1" dirty="0">
              <a:solidFill>
                <a:schemeClr val="tx1"/>
              </a:solidFill>
            </a:endParaRPr>
          </a:p>
        </p:txBody>
      </p:sp>
      <p:sp>
        <p:nvSpPr>
          <p:cNvPr id="11" name="TextBox 10"/>
          <p:cNvSpPr txBox="1"/>
          <p:nvPr/>
        </p:nvSpPr>
        <p:spPr>
          <a:xfrm>
            <a:off x="345045" y="1338753"/>
            <a:ext cx="6208155" cy="1157064"/>
          </a:xfrm>
          <a:prstGeom prst="rect">
            <a:avLst/>
          </a:prstGeom>
          <a:noFill/>
        </p:spPr>
        <p:txBody>
          <a:bodyPr wrap="square" lIns="0" tIns="0" rIns="0" bIns="0" rtlCol="0">
            <a:noAutofit/>
          </a:bodyPr>
          <a:lstStyle/>
          <a:p>
            <a:pPr algn="l"/>
            <a:r>
              <a:rPr lang="en-AU" dirty="0" smtClean="0"/>
              <a:t>Answer:</a:t>
            </a:r>
          </a:p>
          <a:p>
            <a:pPr algn="l"/>
            <a:endParaRPr lang="en-AU" dirty="0"/>
          </a:p>
          <a:p>
            <a:pPr algn="l"/>
            <a:r>
              <a:rPr lang="en-AU" dirty="0" smtClean="0"/>
              <a:t>The respectful and responsible choice is to inform the school. </a:t>
            </a:r>
          </a:p>
        </p:txBody>
      </p:sp>
      <p:sp>
        <p:nvSpPr>
          <p:cNvPr id="2" name="Text Placeholder 1"/>
          <p:cNvSpPr>
            <a:spLocks noGrp="1"/>
          </p:cNvSpPr>
          <p:nvPr>
            <p:ph type="body" sz="quarter" idx="15"/>
          </p:nvPr>
        </p:nvSpPr>
        <p:spPr/>
        <p:txBody>
          <a:bodyPr/>
          <a:lstStyle/>
          <a:p>
            <a:endParaRPr lang="en-AU"/>
          </a:p>
        </p:txBody>
      </p:sp>
    </p:spTree>
    <p:extLst>
      <p:ext uri="{BB962C8B-B14F-4D97-AF65-F5344CB8AC3E}">
        <p14:creationId xmlns:p14="http://schemas.microsoft.com/office/powerpoint/2010/main" val="416280542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Password detective</a:t>
            </a:r>
            <a:endParaRPr lang="en-AU" dirty="0"/>
          </a:p>
        </p:txBody>
      </p:sp>
      <p:sp>
        <p:nvSpPr>
          <p:cNvPr id="4" name="Text Placeholder 3"/>
          <p:cNvSpPr>
            <a:spLocks noGrp="1"/>
          </p:cNvSpPr>
          <p:nvPr>
            <p:ph type="body" sz="quarter" idx="15"/>
          </p:nvPr>
        </p:nvSpPr>
        <p:spPr>
          <a:xfrm>
            <a:off x="337366" y="1185571"/>
            <a:ext cx="11482386" cy="537824"/>
          </a:xfrm>
        </p:spPr>
        <p:txBody>
          <a:bodyPr/>
          <a:lstStyle/>
          <a:p>
            <a:r>
              <a:rPr lang="en-AU" sz="1600" dirty="0" smtClean="0"/>
              <a:t>Which is the hardest to crack?</a:t>
            </a:r>
            <a:endParaRPr lang="en-AU" sz="1600" dirty="0"/>
          </a:p>
        </p:txBody>
      </p:sp>
      <p:sp>
        <p:nvSpPr>
          <p:cNvPr id="5" name="Footer Placeholder 4"/>
          <p:cNvSpPr>
            <a:spLocks noGrp="1"/>
          </p:cNvSpPr>
          <p:nvPr>
            <p:ph type="ftr" sz="quarter" idx="3"/>
          </p:nvPr>
        </p:nvSpPr>
        <p:spPr/>
        <p:txBody>
          <a:bodyPr/>
          <a:lstStyle/>
          <a:p>
            <a:fld id="{5116C895-348D-4FA1-AC3F-6A98EE2CBA64}" type="slidenum">
              <a:rPr lang="en-US" smtClean="0"/>
              <a:pPr/>
              <a:t>7</a:t>
            </a:fld>
            <a:endParaRPr lang="en-US" dirty="0"/>
          </a:p>
        </p:txBody>
      </p:sp>
      <p:sp>
        <p:nvSpPr>
          <p:cNvPr id="6" name="Rectangle 5"/>
          <p:cNvSpPr/>
          <p:nvPr/>
        </p:nvSpPr>
        <p:spPr>
          <a:xfrm>
            <a:off x="337366" y="1687380"/>
            <a:ext cx="5629626" cy="21605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a:solidFill>
                  <a:schemeClr val="bg1"/>
                </a:solidFill>
              </a:rPr>
              <a:t>tr0uBl3&amp;me!</a:t>
            </a:r>
            <a:endParaRPr lang="en-AU" sz="3200" b="1" dirty="0">
              <a:solidFill>
                <a:schemeClr val="bg1"/>
              </a:solidFill>
            </a:endParaRPr>
          </a:p>
        </p:txBody>
      </p:sp>
      <p:sp>
        <p:nvSpPr>
          <p:cNvPr id="7" name="Rectangle 6"/>
          <p:cNvSpPr/>
          <p:nvPr/>
        </p:nvSpPr>
        <p:spPr>
          <a:xfrm>
            <a:off x="337366" y="3967272"/>
            <a:ext cx="5629626" cy="21605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dirty="0" smtClean="0"/>
              <a:t>qwerty9876</a:t>
            </a:r>
            <a:endParaRPr lang="en-AU" sz="3200" b="1" dirty="0"/>
          </a:p>
        </p:txBody>
      </p:sp>
      <p:sp>
        <p:nvSpPr>
          <p:cNvPr id="8" name="Rectangle 7"/>
          <p:cNvSpPr/>
          <p:nvPr/>
        </p:nvSpPr>
        <p:spPr>
          <a:xfrm>
            <a:off x="6075497" y="3967271"/>
            <a:ext cx="5629626" cy="21605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dirty="0"/>
              <a:t>Ilikepizza@7PM</a:t>
            </a:r>
          </a:p>
          <a:p>
            <a:pPr algn="ctr"/>
            <a:endParaRPr lang="en-AU" sz="2000" dirty="0" err="1" smtClean="0"/>
          </a:p>
        </p:txBody>
      </p:sp>
      <p:sp>
        <p:nvSpPr>
          <p:cNvPr id="9" name="Rectangle 8"/>
          <p:cNvSpPr/>
          <p:nvPr/>
        </p:nvSpPr>
        <p:spPr>
          <a:xfrm>
            <a:off x="6075497" y="1699067"/>
            <a:ext cx="5629626" cy="21605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dirty="0" err="1">
                <a:solidFill>
                  <a:schemeClr val="tx1"/>
                </a:solidFill>
              </a:rPr>
              <a:t>P@ssword</a:t>
            </a:r>
            <a:r>
              <a:rPr lang="en-AU" sz="3200" b="1" dirty="0">
                <a:solidFill>
                  <a:schemeClr val="tx1"/>
                </a:solidFill>
              </a:rPr>
              <a:t>! </a:t>
            </a:r>
          </a:p>
          <a:p>
            <a:pPr algn="ctr"/>
            <a:endParaRPr lang="en-AU" sz="2000" dirty="0" err="1" smtClean="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9294" y="412844"/>
            <a:ext cx="1635829" cy="963519"/>
          </a:xfrm>
          <a:prstGeom prst="rect">
            <a:avLst/>
          </a:prstGeom>
        </p:spPr>
      </p:pic>
    </p:spTree>
    <p:extLst>
      <p:ext uri="{BB962C8B-B14F-4D97-AF65-F5344CB8AC3E}">
        <p14:creationId xmlns:p14="http://schemas.microsoft.com/office/powerpoint/2010/main" val="92222752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Password detective</a:t>
            </a:r>
            <a:endParaRPr lang="en-AU" dirty="0"/>
          </a:p>
        </p:txBody>
      </p:sp>
      <p:sp>
        <p:nvSpPr>
          <p:cNvPr id="4" name="Text Placeholder 3"/>
          <p:cNvSpPr>
            <a:spLocks noGrp="1"/>
          </p:cNvSpPr>
          <p:nvPr>
            <p:ph type="body" sz="quarter" idx="15"/>
          </p:nvPr>
        </p:nvSpPr>
        <p:spPr>
          <a:xfrm>
            <a:off x="337366" y="1185571"/>
            <a:ext cx="11482386" cy="537824"/>
          </a:xfrm>
        </p:spPr>
        <p:txBody>
          <a:bodyPr/>
          <a:lstStyle/>
          <a:p>
            <a:r>
              <a:rPr lang="en-AU" sz="1600" dirty="0" smtClean="0"/>
              <a:t>Which is the hardest to crack?</a:t>
            </a:r>
            <a:endParaRPr lang="en-AU" sz="1600" dirty="0"/>
          </a:p>
        </p:txBody>
      </p:sp>
      <p:sp>
        <p:nvSpPr>
          <p:cNvPr id="5" name="Footer Placeholder 4"/>
          <p:cNvSpPr>
            <a:spLocks noGrp="1"/>
          </p:cNvSpPr>
          <p:nvPr>
            <p:ph type="ftr" sz="quarter" idx="3"/>
          </p:nvPr>
        </p:nvSpPr>
        <p:spPr/>
        <p:txBody>
          <a:bodyPr/>
          <a:lstStyle/>
          <a:p>
            <a:fld id="{5116C895-348D-4FA1-AC3F-6A98EE2CBA64}" type="slidenum">
              <a:rPr lang="en-US" smtClean="0"/>
              <a:pPr/>
              <a:t>8</a:t>
            </a:fld>
            <a:endParaRPr lang="en-US" dirty="0"/>
          </a:p>
        </p:txBody>
      </p:sp>
      <p:sp>
        <p:nvSpPr>
          <p:cNvPr id="6" name="Rectangle 5"/>
          <p:cNvSpPr/>
          <p:nvPr/>
        </p:nvSpPr>
        <p:spPr>
          <a:xfrm>
            <a:off x="337366" y="1687380"/>
            <a:ext cx="5629626" cy="21605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dirty="0">
                <a:solidFill>
                  <a:schemeClr val="bg1"/>
                </a:solidFill>
              </a:rPr>
              <a:t>tr0uBl3&amp;me!</a:t>
            </a:r>
          </a:p>
        </p:txBody>
      </p:sp>
      <p:sp>
        <p:nvSpPr>
          <p:cNvPr id="7" name="Rectangle 6"/>
          <p:cNvSpPr/>
          <p:nvPr/>
        </p:nvSpPr>
        <p:spPr>
          <a:xfrm>
            <a:off x="337366" y="3967272"/>
            <a:ext cx="5629626" cy="2160587"/>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dirty="0" smtClean="0">
                <a:solidFill>
                  <a:schemeClr val="tx1">
                    <a:alpha val="24000"/>
                  </a:schemeClr>
                </a:solidFill>
              </a:rPr>
              <a:t>qwerty9876</a:t>
            </a:r>
            <a:endParaRPr lang="en-AU" sz="3200" b="1" dirty="0">
              <a:solidFill>
                <a:schemeClr val="tx1">
                  <a:alpha val="24000"/>
                </a:schemeClr>
              </a:solidFill>
            </a:endParaRPr>
          </a:p>
        </p:txBody>
      </p:sp>
      <p:sp>
        <p:nvSpPr>
          <p:cNvPr id="8" name="Rectangle 7"/>
          <p:cNvSpPr/>
          <p:nvPr/>
        </p:nvSpPr>
        <p:spPr>
          <a:xfrm>
            <a:off x="6075497" y="3967271"/>
            <a:ext cx="5629626" cy="21605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dirty="0"/>
              <a:t>Ilikepizza@7PM</a:t>
            </a:r>
          </a:p>
          <a:p>
            <a:pPr algn="ctr"/>
            <a:endParaRPr lang="en-AU" sz="2000" dirty="0" err="1" smtClean="0"/>
          </a:p>
        </p:txBody>
      </p:sp>
      <p:sp>
        <p:nvSpPr>
          <p:cNvPr id="9" name="Rectangle 8"/>
          <p:cNvSpPr/>
          <p:nvPr/>
        </p:nvSpPr>
        <p:spPr>
          <a:xfrm>
            <a:off x="6075497" y="1699067"/>
            <a:ext cx="5629626" cy="21605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dirty="0" err="1">
                <a:solidFill>
                  <a:schemeClr val="tx1"/>
                </a:solidFill>
              </a:rPr>
              <a:t>P@ssword</a:t>
            </a:r>
            <a:r>
              <a:rPr lang="en-AU" sz="3200" b="1" dirty="0">
                <a:solidFill>
                  <a:schemeClr val="tx1"/>
                </a:solidFill>
              </a:rPr>
              <a:t>! </a:t>
            </a:r>
          </a:p>
          <a:p>
            <a:pPr algn="ctr"/>
            <a:endParaRPr lang="en-AU" sz="2000" dirty="0" err="1" smtClean="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9294" y="412844"/>
            <a:ext cx="1635829" cy="963519"/>
          </a:xfrm>
          <a:prstGeom prst="rect">
            <a:avLst/>
          </a:prstGeom>
        </p:spPr>
      </p:pic>
    </p:spTree>
    <p:extLst>
      <p:ext uri="{BB962C8B-B14F-4D97-AF65-F5344CB8AC3E}">
        <p14:creationId xmlns:p14="http://schemas.microsoft.com/office/powerpoint/2010/main" val="23320590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Password detective</a:t>
            </a:r>
            <a:endParaRPr lang="en-AU" dirty="0"/>
          </a:p>
        </p:txBody>
      </p:sp>
      <p:sp>
        <p:nvSpPr>
          <p:cNvPr id="4" name="Text Placeholder 3"/>
          <p:cNvSpPr>
            <a:spLocks noGrp="1"/>
          </p:cNvSpPr>
          <p:nvPr>
            <p:ph type="body" sz="quarter" idx="15"/>
          </p:nvPr>
        </p:nvSpPr>
        <p:spPr>
          <a:xfrm>
            <a:off x="337366" y="1185571"/>
            <a:ext cx="11482386" cy="537824"/>
          </a:xfrm>
        </p:spPr>
        <p:txBody>
          <a:bodyPr/>
          <a:lstStyle/>
          <a:p>
            <a:r>
              <a:rPr lang="en-AU" sz="1600" dirty="0" smtClean="0"/>
              <a:t>Which is the hardest to crack?</a:t>
            </a:r>
            <a:endParaRPr lang="en-AU" sz="1600" dirty="0"/>
          </a:p>
        </p:txBody>
      </p:sp>
      <p:sp>
        <p:nvSpPr>
          <p:cNvPr id="5" name="Footer Placeholder 4"/>
          <p:cNvSpPr>
            <a:spLocks noGrp="1"/>
          </p:cNvSpPr>
          <p:nvPr>
            <p:ph type="ftr" sz="quarter" idx="3"/>
          </p:nvPr>
        </p:nvSpPr>
        <p:spPr/>
        <p:txBody>
          <a:bodyPr/>
          <a:lstStyle/>
          <a:p>
            <a:fld id="{5116C895-348D-4FA1-AC3F-6A98EE2CBA64}" type="slidenum">
              <a:rPr lang="en-US" smtClean="0"/>
              <a:pPr/>
              <a:t>9</a:t>
            </a:fld>
            <a:endParaRPr lang="en-US" dirty="0"/>
          </a:p>
        </p:txBody>
      </p:sp>
      <p:sp>
        <p:nvSpPr>
          <p:cNvPr id="6" name="Rectangle 5"/>
          <p:cNvSpPr/>
          <p:nvPr/>
        </p:nvSpPr>
        <p:spPr>
          <a:xfrm>
            <a:off x="337366" y="1687380"/>
            <a:ext cx="5629626" cy="21605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dirty="0">
                <a:solidFill>
                  <a:schemeClr val="bg1"/>
                </a:solidFill>
              </a:rPr>
              <a:t>tr0uBl3&amp;me</a:t>
            </a:r>
            <a:r>
              <a:rPr lang="en-AU" sz="3200" b="1" dirty="0" smtClean="0">
                <a:solidFill>
                  <a:schemeClr val="bg1"/>
                </a:solidFill>
              </a:rPr>
              <a:t>!</a:t>
            </a:r>
            <a:r>
              <a:rPr lang="en-AU" sz="2000" dirty="0" smtClean="0"/>
              <a:t> </a:t>
            </a:r>
            <a:endParaRPr lang="en-AU" sz="2000" dirty="0"/>
          </a:p>
        </p:txBody>
      </p:sp>
      <p:sp>
        <p:nvSpPr>
          <p:cNvPr id="7" name="Rectangle 6"/>
          <p:cNvSpPr/>
          <p:nvPr/>
        </p:nvSpPr>
        <p:spPr>
          <a:xfrm>
            <a:off x="337366" y="3967272"/>
            <a:ext cx="5629626" cy="2160587"/>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dirty="0" smtClean="0">
                <a:solidFill>
                  <a:schemeClr val="tx1">
                    <a:alpha val="24000"/>
                  </a:schemeClr>
                </a:solidFill>
              </a:rPr>
              <a:t>qwerty9876</a:t>
            </a:r>
            <a:endParaRPr lang="en-AU" sz="3200" b="1" dirty="0">
              <a:solidFill>
                <a:schemeClr val="tx1">
                  <a:alpha val="24000"/>
                </a:schemeClr>
              </a:solidFill>
            </a:endParaRPr>
          </a:p>
        </p:txBody>
      </p:sp>
      <p:sp>
        <p:nvSpPr>
          <p:cNvPr id="8" name="Rectangle 7"/>
          <p:cNvSpPr/>
          <p:nvPr/>
        </p:nvSpPr>
        <p:spPr>
          <a:xfrm>
            <a:off x="6075497" y="3967271"/>
            <a:ext cx="5629626" cy="21605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dirty="0"/>
              <a:t>Ilikepizza@7PM</a:t>
            </a:r>
          </a:p>
          <a:p>
            <a:pPr algn="ctr"/>
            <a:endParaRPr lang="en-AU" sz="2000" dirty="0" err="1" smtClean="0"/>
          </a:p>
        </p:txBody>
      </p:sp>
      <p:sp>
        <p:nvSpPr>
          <p:cNvPr id="9" name="Rectangle 8"/>
          <p:cNvSpPr/>
          <p:nvPr/>
        </p:nvSpPr>
        <p:spPr>
          <a:xfrm>
            <a:off x="6075497" y="1699067"/>
            <a:ext cx="5629626" cy="2160587"/>
          </a:xfrm>
          <a:prstGeom prst="rect">
            <a:avLst/>
          </a:prstGeom>
          <a:solidFill>
            <a:srgbClr val="FFFF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3200" b="1" dirty="0" err="1">
                <a:solidFill>
                  <a:schemeClr val="tx1">
                    <a:alpha val="24000"/>
                  </a:schemeClr>
                </a:solidFill>
              </a:rPr>
              <a:t>P@ssword</a:t>
            </a:r>
            <a:r>
              <a:rPr lang="en-AU" sz="3200" b="1" dirty="0">
                <a:solidFill>
                  <a:schemeClr val="tx1">
                    <a:alpha val="24000"/>
                  </a:schemeClr>
                </a:solidFill>
              </a:rPr>
              <a:t>! </a:t>
            </a:r>
          </a:p>
          <a:p>
            <a:pPr algn="ctr"/>
            <a:endParaRPr lang="en-AU" sz="2000" dirty="0" err="1" smtClean="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9294" y="412844"/>
            <a:ext cx="1635829" cy="963519"/>
          </a:xfrm>
          <a:prstGeom prst="rect">
            <a:avLst/>
          </a:prstGeom>
        </p:spPr>
      </p:pic>
    </p:spTree>
    <p:extLst>
      <p:ext uri="{BB962C8B-B14F-4D97-AF65-F5344CB8AC3E}">
        <p14:creationId xmlns:p14="http://schemas.microsoft.com/office/powerpoint/2010/main" val="2947170785"/>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0467&quot;&gt;&lt;object type=&quot;3&quot; unique_id=&quot;10468&quot;&gt;&lt;property id=&quot;20148&quot; value=&quot;5&quot;/&gt;&lt;property id=&quot;20300&quot; value=&quot;Slide 1 - &amp;quot;&amp;lt;title&amp;gt;&amp;quot;&quot;/&gt;&lt;property id=&quot;20307&quot; value=&quot;267&quot;/&gt;&lt;/object&gt;&lt;object type=&quot;3&quot; unique_id=&quot;10470&quot;&gt;&lt;property id=&quot;20148&quot; value=&quot;5&quot;/&gt;&lt;property id=&quot;20300&quot; value=&quot;Slide 3 - &amp;quot;Activity 1&amp;quot;&quot;/&gt;&lt;property id=&quot;20307&quot; value=&quot;299&quot;/&gt;&lt;/object&gt;&lt;object type=&quot;3&quot; unique_id=&quot;10472&quot;&gt;&lt;property id=&quot;20148&quot; value=&quot;5&quot;/&gt;&lt;property id=&quot;20300&quot; value=&quot;Slide 4 - &amp;quot;Password&amp;quot;&quot;/&gt;&lt;property id=&quot;20307&quot; value=&quot;333&quot;/&gt;&lt;/object&gt;&lt;object type=&quot;3&quot; unique_id=&quot;10480&quot;&gt;&lt;property id=&quot;20148&quot; value=&quot;5&quot;/&gt;&lt;property id=&quot;20300&quot; value=&quot;Slide 48 - &amp;quot;Safe, Responsible, Respectful&amp;quot;&quot;/&gt;&lt;property id=&quot;20307&quot; value=&quot;321&quot;/&gt;&lt;/object&gt;&lt;object type=&quot;3&quot; unique_id=&quot;10481&quot;&gt;&lt;property id=&quot;20148&quot; value=&quot;5&quot;/&gt;&lt;property id=&quot;20300&quot; value=&quot;Slide 49 - &amp;quot;Scenarios &amp;quot;&quot;/&gt;&lt;property id=&quot;20307&quot; value=&quot;310&quot;/&gt;&lt;/object&gt;&lt;object type=&quot;3&quot; unique_id=&quot;10482&quot;&gt;&lt;property id=&quot;20148&quot; value=&quot;5&quot;/&gt;&lt;property id=&quot;20300&quot; value=&quot;Slide 59 - &amp;quot;Scenarios &amp;quot;&quot;/&gt;&lt;property id=&quot;20307&quot; value=&quot;302&quot;/&gt;&lt;/object&gt;&lt;object type=&quot;3&quot; unique_id=&quot;10483&quot;&gt;&lt;property id=&quot;20148&quot; value=&quot;5&quot;/&gt;&lt;property id=&quot;20300&quot; value=&quot;Slide 61 - &amp;quot;Scenarios &amp;quot;&quot;/&gt;&lt;property id=&quot;20307&quot; value=&quot;311&quot;/&gt;&lt;/object&gt;&lt;object type=&quot;3&quot; unique_id=&quot;10484&quot;&gt;&lt;property id=&quot;20148&quot; value=&quot;5&quot;/&gt;&lt;property id=&quot;20300&quot; value=&quot;Slide 63 - &amp;quot;Scenarios &amp;quot;&quot;/&gt;&lt;property id=&quot;20307&quot; value=&quot;312&quot;/&gt;&lt;/object&gt;&lt;object type=&quot;3&quot; unique_id=&quot;10486&quot;&gt;&lt;property id=&quot;20148&quot; value=&quot;5&quot;/&gt;&lt;property id=&quot;20300&quot; value=&quot;Slide 51 - &amp;quot;Scenarios &amp;quot;&quot;/&gt;&lt;property id=&quot;20307&quot; value=&quot;314&quot;/&gt;&lt;/object&gt;&lt;object type=&quot;3&quot; unique_id=&quot;10487&quot;&gt;&lt;property id=&quot;20148&quot; value=&quot;5&quot;/&gt;&lt;property id=&quot;20300&quot; value=&quot;Slide 65 - &amp;quot;Scenarios &amp;quot;&quot;/&gt;&lt;property id=&quot;20307&quot; value=&quot;315&quot;/&gt;&lt;/object&gt;&lt;object type=&quot;3&quot; unique_id=&quot;10491&quot;&gt;&lt;property id=&quot;20148&quot; value=&quot;5&quot;/&gt;&lt;property id=&quot;20300&quot; value=&quot;Slide 53 - &amp;quot;Scenarios &amp;quot;&quot;/&gt;&lt;property id=&quot;20307&quot; value=&quot;346&quot;/&gt;&lt;/object&gt;&lt;object type=&quot;3&quot; unique_id=&quot;10492&quot;&gt;&lt;property id=&quot;20148&quot; value=&quot;5&quot;/&gt;&lt;property id=&quot;20300&quot; value=&quot;Slide 55 - &amp;quot;Scenarios &amp;quot;&quot;/&gt;&lt;property id=&quot;20307&quot; value=&quot;347&quot;/&gt;&lt;/object&gt;&lt;object type=&quot;3&quot; unique_id=&quot;10494&quot;&gt;&lt;property id=&quot;20148&quot; value=&quot;5&quot;/&gt;&lt;property id=&quot;20300&quot; value=&quot;Slide 67 - &amp;quot;Scenarios &amp;quot;&quot;/&gt;&lt;property id=&quot;20307&quot; value=&quot;349&quot;/&gt;&lt;/object&gt;&lt;object type=&quot;3&quot; unique_id=&quot;11181&quot;&gt;&lt;property id=&quot;20148&quot; value=&quot;5&quot;/&gt;&lt;property id=&quot;20300&quot; value=&quot;Slide 6 - &amp;quot;Password detective&amp;quot;&quot;/&gt;&lt;property id=&quot;20307&quot; value=&quot;352&quot;/&gt;&lt;/object&gt;&lt;object type=&quot;3&quot; unique_id=&quot;11182&quot;&gt;&lt;property id=&quot;20148&quot; value=&quot;5&quot;/&gt;&lt;property id=&quot;20300&quot; value=&quot;Slide 7 - &amp;quot;Password detective&amp;quot;&quot;/&gt;&lt;property id=&quot;20307&quot; value=&quot;353&quot;/&gt;&lt;/object&gt;&lt;object type=&quot;3&quot; unique_id=&quot;11183&quot;&gt;&lt;property id=&quot;20148&quot; value=&quot;5&quot;/&gt;&lt;property id=&quot;20300&quot; value=&quot;Slide 8 - &amp;quot;Password detective&amp;quot;&quot;/&gt;&lt;property id=&quot;20307&quot; value=&quot;354&quot;/&gt;&lt;/object&gt;&lt;object type=&quot;3&quot; unique_id=&quot;11184&quot;&gt;&lt;property id=&quot;20148&quot; value=&quot;5&quot;/&gt;&lt;property id=&quot;20300&quot; value=&quot;Slide 9 - &amp;quot;Password detective&amp;quot;&quot;/&gt;&lt;property id=&quot;20307&quot; value=&quot;355&quot;/&gt;&lt;/object&gt;&lt;object type=&quot;3&quot; unique_id=&quot;11185&quot;&gt;&lt;property id=&quot;20148&quot; value=&quot;5&quot;/&gt;&lt;property id=&quot;20300&quot; value=&quot;Slide 10 - &amp;quot;Password detective&amp;quot;&quot;/&gt;&lt;property id=&quot;20307&quot; value=&quot;356&quot;/&gt;&lt;/object&gt;&lt;object type=&quot;3&quot; unique_id=&quot;11186&quot;&gt;&lt;property id=&quot;20148&quot; value=&quot;5&quot;/&gt;&lt;property id=&quot;20300&quot; value=&quot;Slide 11 - &amp;quot;Takeaway messages&amp;quot;&quot;/&gt;&lt;property id=&quot;20307&quot; value=&quot;357&quot;/&gt;&lt;/object&gt;&lt;object type=&quot;3&quot; unique_id=&quot;11187&quot;&gt;&lt;property id=&quot;20148&quot; value=&quot;5&quot;/&gt;&lt;property id=&quot;20300&quot; value=&quot;Slide 12 - &amp;quot;How long&amp;quot;&quot;/&gt;&lt;property id=&quot;20307&quot; value=&quot;358&quot;/&gt;&lt;/object&gt;&lt;object type=&quot;3&quot; unique_id=&quot;11188&quot;&gt;&lt;property id=&quot;20148&quot; value=&quot;5&quot;/&gt;&lt;property id=&quot;20300&quot; value=&quot;Slide 13 - &amp;quot;How long for a computer to crack?&amp;quot;&quot;/&gt;&lt;property id=&quot;20307&quot; value=&quot;360&quot;/&gt;&lt;/object&gt;&lt;object type=&quot;3&quot; unique_id=&quot;11189&quot;&gt;&lt;property id=&quot;20148&quot; value=&quot;5&quot;/&gt;&lt;property id=&quot;20300&quot; value=&quot;Slide 16 - &amp;quot;Create a strong password/phrase&amp;quot;&quot;/&gt;&lt;property id=&quot;20307&quot; value=&quot;359&quot;/&gt;&lt;/object&gt;&lt;object type=&quot;3&quot; unique_id=&quot;11587&quot;&gt;&lt;property id=&quot;20148&quot; value=&quot;5&quot;/&gt;&lt;property id=&quot;20300&quot; value=&quot;Slide 17 - &amp;quot;Create a strong password/phrase&amp;quot;&quot;/&gt;&lt;property id=&quot;20307&quot; value=&quot;361&quot;/&gt;&lt;/object&gt;&lt;object type=&quot;3&quot; unique_id=&quot;11921&quot;&gt;&lt;property id=&quot;20148&quot; value=&quot;5&quot;/&gt;&lt;property id=&quot;20300&quot; value=&quot;Slide 18 - &amp;quot;Activity 2&amp;quot;&quot;/&gt;&lt;property id=&quot;20307&quot; value=&quot;362&quot;/&gt;&lt;/object&gt;&lt;object type=&quot;3&quot; unique_id=&quot;11923&quot;&gt;&lt;property id=&quot;20148&quot; value=&quot;5&quot;/&gt;&lt;property id=&quot;20300&quot; value=&quot;Slide 47 - &amp;quot;Activity 3&amp;quot;&quot;/&gt;&lt;property id=&quot;20307&quot; value=&quot;363&quot;/&gt;&lt;/object&gt;&lt;object type=&quot;3&quot; unique_id=&quot;13236&quot;&gt;&lt;property id=&quot;20148&quot; value=&quot;5&quot;/&gt;&lt;property id=&quot;20300&quot; value=&quot;Slide 19 - &amp;quot;Don’t Fall for Fake.&amp;quot;&quot;/&gt;&lt;property id=&quot;20307&quot; value=&quot;365&quot;/&gt;&lt;/object&gt;&lt;object type=&quot;3&quot; unique_id=&quot;13237&quot;&gt;&lt;property id=&quot;20148&quot; value=&quot;5&quot;/&gt;&lt;property id=&quot;20300&quot; value=&quot;Slide 20 - &amp;quot;Phishing is when someone tries to steal information like your login or account details by pretending to be someone&quot;/&gt;&lt;property id=&quot;20307&quot; value=&quot;366&quot;/&gt;&lt;/object&gt;&lt;object type=&quot;3&quot; unique_id=&quot;13238&quot;&gt;&lt;property id=&quot;20148&quot; value=&quot;5&quot;/&gt;&lt;property id=&quot;20300&quot; value=&quot;Slide 21 - &amp;quot;Some phishing attacks are obviously fake. Others can be sneaky and really convincing. &amp;#x0D;&amp;quot;&quot;/&gt;&lt;property id=&quot;20307&quot; value=&quot;367&quot;/&gt;&lt;/object&gt;&lt;object type=&quot;3&quot; unique_id=&quot;13239&quot;&gt;&lt;property id=&quot;20148&quot; value=&quot;5&quot;/&gt;&lt;property id=&quot;20300&quot; value=&quot;Slide 22 - &amp;quot;1. Does the email look professional?&amp;#x0D;Is the company’s usual logo there? Are there spelling errors?&amp;quot;&quot;/&gt;&lt;property id=&quot;20307&quot; value=&quot;368&quot;/&gt;&lt;/object&gt;&lt;object type=&quot;3&quot; unique_id=&quot;13240&quot;&gt;&lt;property id=&quot;20148&quot; value=&quot;5&quot;/&gt;&lt;property id=&quot;20300&quot; value=&quot;Slide 23 - &amp;quot;2. Is the siteʼs URL correctly listed in the email? Does the URL start with “https://” with a little green padlock&quot;/&gt;&lt;property id=&quot;20307&quot; value=&quot;369&quot;/&gt;&lt;/object&gt;&lt;object type=&quot;3&quot; unique_id=&quot;13241&quot;&gt;&lt;property id=&quot;20148&quot; value=&quot;5&quot;/&gt;&lt;property id=&quot;20300&quot; value=&quot;Slide 24 - &amp;quot;3. Are there any spammy pop-ups?&amp;#x0D;&amp;quot;&quot;/&gt;&lt;property id=&quot;20307&quot; value=&quot;370&quot;/&gt;&lt;/object&gt;&lt;object type=&quot;3&quot; unique_id=&quot;13242&quot;&gt;&lt;property id=&quot;20148&quot; value=&quot;5&quot;/&gt;&lt;property id=&quot;20300&quot; value=&quot;Slide 25 - &amp;quot;4. Whatʼs in the fine print?&amp;#x0D;&amp;quot;&quot;/&gt;&lt;property id=&quot;20307&quot; value=&quot;371&quot;/&gt;&lt;/object&gt;&lt;object type=&quot;3&quot; unique_id=&quot;13243&quot;&gt;&lt;property id=&quot;20148&quot; value=&quot;5&quot;/&gt;&lt;property id=&quot;20300&quot; value=&quot;Slide 26 - &amp;quot;5. Is the email offering something that sounds too good to be true, like a chance to make a lot of money?&amp;#x0D;&amp;quot;&quot;/&gt;&lt;property id=&quot;20307&quot; value=&quot;372&quot;/&gt;&lt;/object&gt;&lt;object type=&quot;3&quot; unique_id=&quot;13244&quot;&gt;&lt;property id=&quot;20148&quot; value=&quot;5&quot;/&gt;&lt;property id=&quot;20300&quot; value=&quot;Slide 27 - &amp;quot;Let’s try to spot phishing emails together!&amp;quot;&quot;/&gt;&lt;property id=&quot;20307&quot; value=&quot;373&quot;/&gt;&lt;/object&gt;&lt;object type=&quot;3&quot; unique_id=&quot;13245&quot;&gt;&lt;property id=&quot;20148&quot; value=&quot;5&quot;/&gt;&lt;property id=&quot;20300&quot; value=&quot;Slide 28 - &amp;quot;Is this email real or fake?&amp;#x0D;&amp;quot;&quot;/&gt;&lt;property id=&quot;20307&quot; value=&quot;374&quot;/&gt;&lt;/object&gt;&lt;object type=&quot;3&quot; unique_id=&quot;13246&quot;&gt;&lt;property id=&quot;20148&quot; value=&quot;5&quot;/&gt;&lt;property id=&quot;20300&quot; value=&quot;Slide 29&quot;/&gt;&lt;property id=&quot;20307&quot; value=&quot;375&quot;/&gt;&lt;/object&gt;&lt;object type=&quot;3&quot; unique_id=&quot;13247&quot;&gt;&lt;property id=&quot;20148&quot; value=&quot;5&quot;/&gt;&lt;property id=&quot;20300&quot; value=&quot;Slide 30 - &amp;quot;In this case the email seems real, the offer is reasonable, and the email is not asking for any personal informati&quot;/&gt;&lt;property id=&quot;20307&quot; value=&quot;376&quot;/&gt;&lt;/object&gt;&lt;object type=&quot;3&quot; unique_id=&quot;13248&quot;&gt;&lt;property id=&quot;20148&quot; value=&quot;5&quot;/&gt;&lt;property id=&quot;20300&quot; value=&quot;Slide 31 - &amp;quot;Is this email real or fake?&amp;#x0D;&amp;quot;&quot;/&gt;&lt;property id=&quot;20307&quot; value=&quot;377&quot;/&gt;&lt;/object&gt;&lt;object type=&quot;3&quot; unique_id=&quot;13249&quot;&gt;&lt;property id=&quot;20148&quot; value=&quot;5&quot;/&gt;&lt;property id=&quot;20300&quot; value=&quot;Slide 32&quot;/&gt;&lt;property id=&quot;20307&quot; value=&quot;378&quot;/&gt;&lt;/object&gt;&lt;object type=&quot;3&quot; unique_id=&quot;13250&quot;&gt;&lt;property id=&quot;20148&quot; value=&quot;5&quot;/&gt;&lt;property id=&quot;20300&quot; value=&quot;Slide 33 - &amp;quot;Remember to always look at the URL. The URL should start with “https://” and have no misspellings.&amp;quot;&quot;/&gt;&lt;property id=&quot;20307&quot; value=&quot;379&quot;/&gt;&lt;/object&gt;&lt;object type=&quot;3&quot; unique_id=&quot;13251&quot;&gt;&lt;property id=&quot;20148&quot; value=&quot;5&quot;/&gt;&lt;property id=&quot;20300&quot; value=&quot;Slide 34 - &amp;quot;Is this email real or fake?&amp;#x0D;&amp;quot;&quot;/&gt;&lt;property id=&quot;20307&quot; value=&quot;380&quot;/&gt;&lt;/object&gt;&lt;object type=&quot;3&quot; unique_id=&quot;13252&quot;&gt;&lt;property id=&quot;20148&quot; value=&quot;5&quot;/&gt;&lt;property id=&quot;20300&quot; value=&quot;Slide 35&quot;/&gt;&lt;property id=&quot;20307&quot; value=&quot;381&quot;/&gt;&lt;/object&gt;&lt;object type=&quot;3&quot; unique_id=&quot;13253&quot;&gt;&lt;property id=&quot;20148&quot; value=&quot;5&quot;/&gt;&lt;property id=&quot;20300&quot; value=&quot;Slide 36 - &amp;quot;There are misspellings in the email, the last name doesn’t match the email, and they’re asking for personal inform&quot;/&gt;&lt;property id=&quot;20307&quot; value=&quot;382&quot;/&gt;&lt;/object&gt;&lt;object type=&quot;3&quot; unique_id=&quot;13254&quot;&gt;&lt;property id=&quot;20148&quot; value=&quot;5&quot;/&gt;&lt;property id=&quot;20300&quot; value=&quot;Slide 37 - &amp;quot;Is this email real or fake?&amp;#x0D;&amp;quot;&quot;/&gt;&lt;property id=&quot;20307&quot; value=&quot;383&quot;/&gt;&lt;/object&gt;&lt;object type=&quot;3&quot; unique_id=&quot;13255&quot;&gt;&lt;property id=&quot;20148&quot; value=&quot;5&quot;/&gt;&lt;property id=&quot;20300&quot; value=&quot;Slide 38&quot;/&gt;&lt;property id=&quot;20307&quot; value=&quot;384&quot;/&gt;&lt;/object&gt;&lt;object type=&quot;3&quot; unique_id=&quot;13256&quot;&gt;&lt;property id=&quot;20148&quot; value=&quot;5&quot;/&gt;&lt;property id=&quot;20300&quot; value=&quot;Slide 39 - &amp;quot;The “s” in “https://” in the URL is important in helping determine that the website is safe.&amp;quot;&quot;/&gt;&lt;property id=&quot;20307&quot; value=&quot;385&quot;/&gt;&lt;/object&gt;&lt;object type=&quot;3&quot; unique_id=&quot;13257&quot;&gt;&lt;property id=&quot;20148&quot; value=&quot;5&quot;/&gt;&lt;property id=&quot;20300&quot; value=&quot;Slide 40 - &amp;quot;Is this URL real or fake?&amp;#x0D;&amp;quot;&quot;/&gt;&lt;property id=&quot;20307&quot; value=&quot;386&quot;/&gt;&lt;/object&gt;&lt;object type=&quot;3&quot; unique_id=&quot;13258&quot;&gt;&lt;property id=&quot;20148&quot; value=&quot;5&quot;/&gt;&lt;property id=&quot;20300&quot; value=&quot;Slide 41&quot;/&gt;&lt;property id=&quot;20307&quot; value=&quot;387&quot;/&gt;&lt;/object&gt;&lt;object type=&quot;3&quot; unique_id=&quot;13259&quot;&gt;&lt;property id=&quot;20148&quot; value=&quot;5&quot;/&gt;&lt;property id=&quot;20300&quot; value=&quot;Slide 42 - &amp;quot;Make sure you check URL's for misspellings to determine whether they are credible or not. A number 1 is used inste&quot;/&gt;&lt;property id=&quot;20307&quot; value=&quot;388&quot;/&gt;&lt;/object&gt;&lt;object type=&quot;3&quot; unique_id=&quot;13262&quot;&gt;&lt;property id=&quot;20148&quot; value=&quot;5&quot;/&gt;&lt;property id=&quot;20300&quot; value=&quot;Slide 43 - &amp;quot;Is this website real or fake?&amp;#x0D;&amp;quot;&quot;/&gt;&lt;property id=&quot;20307&quot; value=&quot;391&quot;/&gt;&lt;/object&gt;&lt;object type=&quot;3&quot; unique_id=&quot;13263&quot;&gt;&lt;property id=&quot;20148&quot; value=&quot;5&quot;/&gt;&lt;property id=&quot;20300&quot; value=&quot;Slide 44&quot;/&gt;&lt;property id=&quot;20307&quot; value=&quot;392&quot;/&gt;&lt;/object&gt;&lt;object type=&quot;3&quot; unique_id=&quot;13264&quot;&gt;&lt;property id=&quot;20148&quot; value=&quot;5&quot;/&gt;&lt;property id=&quot;20300&quot; value=&quot;Slide 45 - &amp;quot;Make sure you check URLs for misspellings, the secuirty padlock and whether the URL is the offical page.&amp;quot;&quot;/&gt;&lt;property id=&quot;20307&quot; value=&quot;393&quot;/&gt;&lt;/object&gt;&lt;object type=&quot;3&quot; unique_id=&quot;13265&quot;&gt;&lt;property id=&quot;20148&quot; value=&quot;5&quot;/&gt;&lt;property id=&quot;20300&quot; value=&quot;Slide 46&quot;/&gt;&lt;property id=&quot;20307&quot; value=&quot;394&quot;/&gt;&lt;/object&gt;&lt;object type=&quot;3&quot; unique_id=&quot;13471&quot;&gt;&lt;property id=&quot;20148&quot; value=&quot;5&quot;/&gt;&lt;property id=&quot;20300&quot; value=&quot;Slide 2 - &amp;quot;Activities&amp;quot;&quot;/&gt;&lt;property id=&quot;20307&quot; value=&quot;395&quot;/&gt;&lt;/object&gt;&lt;object type=&quot;3&quot; unique_id=&quot;13748&quot;&gt;&lt;property id=&quot;20148&quot; value=&quot;5&quot;/&gt;&lt;property id=&quot;20300&quot; value=&quot;Slide 14 - &amp;quot;How long for a computer to crack?&amp;quot;&quot;/&gt;&lt;property id=&quot;20307&quot; value=&quot;396&quot;/&gt;&lt;/object&gt;&lt;object type=&quot;3&quot; unique_id=&quot;14100&quot;&gt;&lt;property id=&quot;20148&quot; value=&quot;5&quot;/&gt;&lt;property id=&quot;20300&quot; value=&quot;Slide 15 - &amp;quot;Austrlalian Cyber Security and Signals Directorate&amp;quot;&quot;/&gt;&lt;property id=&quot;20307&quot; value=&quot;397&quot;/&gt;&lt;/object&gt;&lt;object type=&quot;3&quot; unique_id=&quot;18585&quot;&gt;&lt;property id=&quot;20148&quot; value=&quot;5&quot;/&gt;&lt;property id=&quot;20300&quot; value=&quot;Slide 50 - &amp;quot;Scenarios &amp;quot;&quot;/&gt;&lt;property id=&quot;20307&quot; value=&quot;398&quot;/&gt;&lt;/object&gt;&lt;object type=&quot;3&quot; unique_id=&quot;18586&quot;&gt;&lt;property id=&quot;20148&quot; value=&quot;5&quot;/&gt;&lt;property id=&quot;20300&quot; value=&quot;Slide 52 - &amp;quot;Scenarios &amp;quot;&quot;/&gt;&lt;property id=&quot;20307&quot; value=&quot;399&quot;/&gt;&lt;/object&gt;&lt;object type=&quot;3&quot; unique_id=&quot;19231&quot;&gt;&lt;property id=&quot;20148&quot; value=&quot;5&quot;/&gt;&lt;property id=&quot;20300&quot; value=&quot;Slide 54 - &amp;quot;Scenarios &amp;quot;&quot;/&gt;&lt;property id=&quot;20307&quot; value=&quot;400&quot;/&gt;&lt;/object&gt;&lt;object type=&quot;3&quot; unique_id=&quot;19232&quot;&gt;&lt;property id=&quot;20148&quot; value=&quot;5&quot;/&gt;&lt;property id=&quot;20300&quot; value=&quot;Slide 56 - &amp;quot;Scenarios &amp;quot;&quot;/&gt;&lt;property id=&quot;20307&quot; value=&quot;401&quot;/&gt;&lt;/object&gt;&lt;object type=&quot;3&quot; unique_id=&quot;19497&quot;&gt;&lt;property id=&quot;20148&quot; value=&quot;5&quot;/&gt;&lt;property id=&quot;20300&quot; value=&quot;Slide 60 - &amp;quot;Scenarios &amp;quot;&quot;/&gt;&lt;property id=&quot;20307&quot; value=&quot;402&quot;/&gt;&lt;/object&gt;&lt;object type=&quot;3&quot; unique_id=&quot;19498&quot;&gt;&lt;property id=&quot;20148&quot; value=&quot;5&quot;/&gt;&lt;property id=&quot;20300&quot; value=&quot;Slide 62 - &amp;quot;Scenarios &amp;quot;&quot;/&gt;&lt;property id=&quot;20307&quot; value=&quot;403&quot;/&gt;&lt;/object&gt;&lt;object type=&quot;3&quot; unique_id=&quot;19840&quot;&gt;&lt;property id=&quot;20148&quot; value=&quot;5&quot;/&gt;&lt;property id=&quot;20300&quot; value=&quot;Slide 64 - &amp;quot;Scenarios &amp;quot;&quot;/&gt;&lt;property id=&quot;20307&quot; value=&quot;404&quot;/&gt;&lt;/object&gt;&lt;object type=&quot;3&quot; unique_id=&quot;19841&quot;&gt;&lt;property id=&quot;20148&quot; value=&quot;5&quot;/&gt;&lt;property id=&quot;20300&quot; value=&quot;Slide 66 - &amp;quot;Scenarios &amp;quot;&quot;/&gt;&lt;property id=&quot;20307&quot; value=&quot;405&quot;/&gt;&lt;/object&gt;&lt;object type=&quot;3&quot; unique_id=&quot;19842&quot;&gt;&lt;property id=&quot;20148&quot; value=&quot;5&quot;/&gt;&lt;property id=&quot;20300&quot; value=&quot;Slide 68 - &amp;quot;Scenarios &amp;quot;&quot;/&gt;&lt;property id=&quot;20307&quot; value=&quot;406&quot;/&gt;&lt;/object&gt;&lt;object type=&quot;3&quot; unique_id=&quot;20124&quot;&gt;&lt;property id=&quot;20148&quot; value=&quot;5&quot;/&gt;&lt;property id=&quot;20300&quot; value=&quot;Slide 57 - &amp;quot;Scenarios &amp;quot;&quot;/&gt;&lt;property id=&quot;20307&quot; value=&quot;407&quot;/&gt;&lt;/object&gt;&lt;object type=&quot;3&quot; unique_id=&quot;20125&quot;&gt;&lt;property id=&quot;20148&quot; value=&quot;5&quot;/&gt;&lt;property id=&quot;20300&quot; value=&quot;Slide 58 - &amp;quot;Scenarios &amp;quot;&quot;/&gt;&lt;property id=&quot;20307&quot; value=&quot;408&quot;/&gt;&lt;/object&gt;&lt;object type=&quot;3&quot; unique_id=&quot;20343&quot;&gt;&lt;property id=&quot;20148&quot; value=&quot;5&quot;/&gt;&lt;property id=&quot;20300&quot; value=&quot;Slide 5 - &amp;quot;Password&amp;quot;&quot;/&gt;&lt;property id=&quot;20307&quot; value=&quot;409&quot;/&gt;&lt;/object&gt;&lt;/object&gt;&lt;object type=&quot;8&quot; unique_id=&quot;10563&quot;&gt;&lt;/object&gt;&lt;/object&gt;&lt;/database&gt;"/>
  <p:tag name="SECTOMILLISECCONVERTED" val="1"/>
</p:tagLst>
</file>

<file path=ppt/theme/theme1.xml><?xml version="1.0" encoding="utf-8"?>
<a:theme xmlns:a="http://schemas.openxmlformats.org/drawingml/2006/main" name="Office Theme">
  <a:themeElements>
    <a:clrScheme name="DoE Template">
      <a:dk1>
        <a:srgbClr val="000000"/>
      </a:dk1>
      <a:lt1>
        <a:srgbClr val="FFFFFF"/>
      </a:lt1>
      <a:dk2>
        <a:srgbClr val="041E42"/>
      </a:dk2>
      <a:lt2>
        <a:srgbClr val="C8DCF0"/>
      </a:lt2>
      <a:accent1>
        <a:srgbClr val="1D428A"/>
      </a:accent1>
      <a:accent2>
        <a:srgbClr val="407EC9"/>
      </a:accent2>
      <a:accent3>
        <a:srgbClr val="6CACE4"/>
      </a:accent3>
      <a:accent4>
        <a:srgbClr val="C8DCF0"/>
      </a:accent4>
      <a:accent5>
        <a:srgbClr val="CE0037"/>
      </a:accent5>
      <a:accent6>
        <a:srgbClr val="F3B8B5"/>
      </a:accent6>
      <a:hlink>
        <a:srgbClr val="385E9D"/>
      </a:hlink>
      <a:folHlink>
        <a:srgbClr val="6CACE4"/>
      </a:folHlink>
    </a:clrScheme>
    <a:fontScheme name="DoE">
      <a:majorFont>
        <a:latin typeface="Montserrat SemiBold"/>
        <a:ea typeface=""/>
        <a:cs typeface=""/>
      </a:majorFont>
      <a:minorFont>
        <a:latin typeface="Montserrat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custClrLst>
    <a:custClr name="Corporate 1">
      <a:srgbClr val="19233E"/>
    </a:custClr>
    <a:custClr name="Corporate 2">
      <a:srgbClr val="D70C3D"/>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Teachers/Parents 1">
      <a:srgbClr val="1D428A"/>
    </a:custClr>
    <a:custClr name="Teachers/Parents 2">
      <a:srgbClr val="385E9D"/>
    </a:custClr>
    <a:custClr name="Teachers/Parents 3">
      <a:srgbClr val="407EC9"/>
    </a:custClr>
    <a:custClr name="Teachers/Parents 4">
      <a:srgbClr val="6CACE4"/>
    </a:custClr>
    <a:custClr name="Teachers/Parents 5">
      <a:srgbClr val="C8C9C7"/>
    </a:custClr>
    <a:custClr name="Teachers/Parents 6">
      <a:srgbClr val="E6E7EA"/>
    </a:custClr>
    <a:custClr name="Teachers/Parents 7">
      <a:srgbClr val="9D2235"/>
    </a:custClr>
    <a:custClr name="BLANK">
      <a:srgbClr val="FFFFFF"/>
    </a:custClr>
    <a:custClr name="BLANK">
      <a:srgbClr val="FFFFFF"/>
    </a:custClr>
    <a:custClr name="BLANK">
      <a:srgbClr val="FFFFFF"/>
    </a:custClr>
    <a:custClr name="Students 1">
      <a:srgbClr val="A4C8E1"/>
    </a:custClr>
    <a:custClr name="Students 2">
      <a:srgbClr val="C6DAE7"/>
    </a:custClr>
    <a:custClr name="Students 3">
      <a:srgbClr val="E56A54"/>
    </a:custClr>
    <a:custClr name="Students 4">
      <a:srgbClr val="E9C4C7"/>
    </a:custClr>
  </a:custClrLst>
  <a:extLst>
    <a:ext uri="{05A4C25C-085E-4340-85A3-A5531E510DB2}">
      <thm15:themeFamily xmlns:thm15="http://schemas.microsoft.com/office/thememl/2012/main" name="AC_DoE_Powerpoint_widescreen_V2" id="{C27E63FB-993E-0241-AEA9-D7BD9BC144A2}" vid="{D7BB0C32-F030-3B49-8F9E-9FD214FA96ED}"/>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NotebookType xmlns="a0a96c73-6834-40da-b29e-cc0aafdeef32" xsi:nil="true"/>
    <Distribution_Groups xmlns="a0a96c73-6834-40da-b29e-cc0aafdeef32" xsi:nil="true"/>
    <Math_Settings xmlns="a0a96c73-6834-40da-b29e-cc0aafdeef32" xsi:nil="true"/>
    <LMS_Mappings xmlns="a0a96c73-6834-40da-b29e-cc0aafdeef32" xsi:nil="true"/>
    <FolderType xmlns="a0a96c73-6834-40da-b29e-cc0aafdeef32" xsi:nil="true"/>
    <Owner xmlns="a0a96c73-6834-40da-b29e-cc0aafdeef32">
      <UserInfo>
        <DisplayName/>
        <AccountId xsi:nil="true"/>
        <AccountType/>
      </UserInfo>
    </Owner>
    <Student_Groups xmlns="a0a96c73-6834-40da-b29e-cc0aafdeef32">
      <UserInfo>
        <DisplayName/>
        <AccountId xsi:nil="true"/>
        <AccountType/>
      </UserInfo>
    </Student_Groups>
    <DefaultSectionNames xmlns="a0a96c73-6834-40da-b29e-cc0aafdeef32" xsi:nil="true"/>
    <Invited_Teachers xmlns="a0a96c73-6834-40da-b29e-cc0aafdeef32" xsi:nil="true"/>
    <Invited_Students xmlns="a0a96c73-6834-40da-b29e-cc0aafdeef32" xsi:nil="true"/>
    <Students xmlns="a0a96c73-6834-40da-b29e-cc0aafdeef32">
      <UserInfo>
        <DisplayName/>
        <AccountId xsi:nil="true"/>
        <AccountType/>
      </UserInfo>
    </Students>
    <Templates xmlns="a0a96c73-6834-40da-b29e-cc0aafdeef32" xsi:nil="true"/>
    <Is_Collaboration_Space_Locked xmlns="a0a96c73-6834-40da-b29e-cc0aafdeef32" xsi:nil="true"/>
    <CultureName xmlns="a0a96c73-6834-40da-b29e-cc0aafdeef32" xsi:nil="true"/>
    <Self_Registration_Enabled xmlns="a0a96c73-6834-40da-b29e-cc0aafdeef32" xsi:nil="true"/>
    <Has_Teacher_Only_SectionGroup xmlns="a0a96c73-6834-40da-b29e-cc0aafdeef32" xsi:nil="true"/>
    <TeamsChannelId xmlns="a0a96c73-6834-40da-b29e-cc0aafdeef32" xsi:nil="true"/>
    <IsNotebookLocked xmlns="a0a96c73-6834-40da-b29e-cc0aafdeef32" xsi:nil="true"/>
    <Teachers xmlns="a0a96c73-6834-40da-b29e-cc0aafdeef32">
      <UserInfo>
        <DisplayName/>
        <AccountId xsi:nil="true"/>
        <AccountType/>
      </UserInfo>
    </Teachers>
    <AppVersion xmlns="a0a96c73-6834-40da-b29e-cc0aafdeef3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77DA33C2895F41BF3D945660A44BA9" ma:contentTypeVersion="33" ma:contentTypeDescription="Create a new document." ma:contentTypeScope="" ma:versionID="d39fc488ae456ca1f18882d4581854ca">
  <xsd:schema xmlns:xsd="http://www.w3.org/2001/XMLSchema" xmlns:xs="http://www.w3.org/2001/XMLSchema" xmlns:p="http://schemas.microsoft.com/office/2006/metadata/properties" xmlns:ns3="a0a96c73-6834-40da-b29e-cc0aafdeef32" xmlns:ns4="d37a23d9-4c81-49dc-b2ca-8e5c193da7eb" targetNamespace="http://schemas.microsoft.com/office/2006/metadata/properties" ma:root="true" ma:fieldsID="982033f49632edab6186096d0117b4aa" ns3:_="" ns4:_="">
    <xsd:import namespace="a0a96c73-6834-40da-b29e-cc0aafdeef32"/>
    <xsd:import namespace="d37a23d9-4c81-49dc-b2ca-8e5c193da7e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TeamsChannelId" minOccurs="0"/>
                <xsd:element ref="ns3:Math_Settings" minOccurs="0"/>
                <xsd:element ref="ns3:Distribution_Groups" minOccurs="0"/>
                <xsd:element ref="ns3:LMS_Mappings" minOccurs="0"/>
                <xsd:element ref="ns3:IsNotebookLocked"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a96c73-6834-40da-b29e-cc0aafdeef3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3" nillable="true" ma:displayName="Notebook Type" ma:internalName="NotebookType">
      <xsd:simpleType>
        <xsd:restriction base="dms:Text"/>
      </xsd:simpleType>
    </xsd:element>
    <xsd:element name="FolderType" ma:index="14" nillable="true" ma:displayName="Folder Type" ma:internalName="FolderType">
      <xsd:simpleType>
        <xsd:restriction base="dms:Text"/>
      </xsd:simpleType>
    </xsd:element>
    <xsd:element name="Owner" ma:index="1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6" nillable="true" ma:displayName="Default Section Names" ma:internalName="DefaultSectionNames">
      <xsd:simpleType>
        <xsd:restriction base="dms:Note">
          <xsd:maxLength value="255"/>
        </xsd:restriction>
      </xsd:simpleType>
    </xsd:element>
    <xsd:element name="Templates" ma:index="17" nillable="true" ma:displayName="Templates" ma:internalName="Templates">
      <xsd:simpleType>
        <xsd:restriction base="dms:Note">
          <xsd:maxLength value="255"/>
        </xsd:restriction>
      </xsd:simpleType>
    </xsd:element>
    <xsd:element name="CultureName" ma:index="18" nillable="true" ma:displayName="Culture Name" ma:internalName="CultureName">
      <xsd:simpleType>
        <xsd:restriction base="dms:Text"/>
      </xsd:simpleType>
    </xsd:element>
    <xsd:element name="AppVersion" ma:index="19" nillable="true" ma:displayName="App Version" ma:internalName="AppVersion">
      <xsd:simpleType>
        <xsd:restriction base="dms:Text"/>
      </xsd:simpleType>
    </xsd:element>
    <xsd:element name="Teachers" ma:index="20"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1"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2"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3" nillable="true" ma:displayName="Invited Teachers" ma:internalName="Invited_Teachers">
      <xsd:simpleType>
        <xsd:restriction base="dms:Note">
          <xsd:maxLength value="255"/>
        </xsd:restriction>
      </xsd:simpleType>
    </xsd:element>
    <xsd:element name="Invited_Students" ma:index="24" nillable="true" ma:displayName="Invited Students" ma:internalName="Invited_Students">
      <xsd:simpleType>
        <xsd:restriction base="dms:Note">
          <xsd:maxLength value="255"/>
        </xsd:restriction>
      </xsd:simpleType>
    </xsd:element>
    <xsd:element name="Self_Registration_Enabled" ma:index="25" nillable="true" ma:displayName="Self Registration Enabled" ma:internalName="Self_Registration_Enabled">
      <xsd:simpleType>
        <xsd:restriction base="dms:Boolean"/>
      </xsd:simpleType>
    </xsd:element>
    <xsd:element name="Has_Teacher_Only_SectionGroup" ma:index="26" nillable="true" ma:displayName="Has Teacher Only SectionGroup" ma:internalName="Has_Teacher_Only_SectionGroup">
      <xsd:simpleType>
        <xsd:restriction base="dms:Boolean"/>
      </xsd:simpleType>
    </xsd:element>
    <xsd:element name="Is_Collaboration_Space_Locked" ma:index="27" nillable="true" ma:displayName="Is Collaboration Space Locked" ma:internalName="Is_Collaboration_Space_Locked">
      <xsd:simpleType>
        <xsd:restriction base="dms:Boolean"/>
      </xsd:simpleType>
    </xsd:element>
    <xsd:element name="MediaServiceAutoTags" ma:index="28" nillable="true" ma:displayName="Tags" ma:internalName="MediaServiceAutoTags" ma:readOnly="true">
      <xsd:simpleType>
        <xsd:restriction base="dms:Text"/>
      </xsd:simpleType>
    </xsd:element>
    <xsd:element name="MediaServiceOCR" ma:index="29" nillable="true" ma:displayName="Extracted Text" ma:internalName="MediaServiceOCR" ma:readOnly="true">
      <xsd:simpleType>
        <xsd:restriction base="dms:Note">
          <xsd:maxLength value="255"/>
        </xsd:restriction>
      </xsd:simpleType>
    </xsd:element>
    <xsd:element name="MediaServiceDateTaken" ma:index="30" nillable="true" ma:displayName="MediaServiceDateTaken" ma:hidden="true" ma:internalName="MediaServiceDateTaken" ma:readOnly="true">
      <xsd:simpleType>
        <xsd:restriction base="dms:Text"/>
      </xsd:simpleType>
    </xsd:element>
    <xsd:element name="MediaServiceLocation" ma:index="31" nillable="true" ma:displayName="Location" ma:internalName="MediaServiceLocation"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TeamsChannelId" ma:index="34" nillable="true" ma:displayName="Teams Channel Id" ma:internalName="TeamsChannelId">
      <xsd:simpleType>
        <xsd:restriction base="dms:Text"/>
      </xsd:simpleType>
    </xsd:element>
    <xsd:element name="Math_Settings" ma:index="35" nillable="true" ma:displayName="Math Settings" ma:internalName="Math_Settings">
      <xsd:simpleType>
        <xsd:restriction base="dms:Text"/>
      </xsd:simpleType>
    </xsd:element>
    <xsd:element name="Distribution_Groups" ma:index="36" nillable="true" ma:displayName="Distribution Groups" ma:internalName="Distribution_Groups">
      <xsd:simpleType>
        <xsd:restriction base="dms:Note">
          <xsd:maxLength value="255"/>
        </xsd:restriction>
      </xsd:simpleType>
    </xsd:element>
    <xsd:element name="LMS_Mappings" ma:index="37" nillable="true" ma:displayName="LMS Mappings" ma:internalName="LMS_Mappings">
      <xsd:simpleType>
        <xsd:restriction base="dms:Note">
          <xsd:maxLength value="255"/>
        </xsd:restriction>
      </xsd:simpleType>
    </xsd:element>
    <xsd:element name="IsNotebookLocked" ma:index="38" nillable="true" ma:displayName="Is Notebook Locked" ma:internalName="IsNotebookLocked">
      <xsd:simpleType>
        <xsd:restriction base="dms:Boolea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7a23d9-4c81-49dc-b2ca-8e5c193da7e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16D922-9B88-40C8-A2D4-2B278C22CBC9}">
  <ds:schemaRefs>
    <ds:schemaRef ds:uri="http://schemas.microsoft.com/sharepoint/v3/contenttype/forms"/>
  </ds:schemaRefs>
</ds:datastoreItem>
</file>

<file path=customXml/itemProps2.xml><?xml version="1.0" encoding="utf-8"?>
<ds:datastoreItem xmlns:ds="http://schemas.openxmlformats.org/officeDocument/2006/customXml" ds:itemID="{8B7B3788-4767-4376-8BF1-4B5DFC534074}">
  <ds:schemaRefs>
    <ds:schemaRef ds:uri="http://purl.org/dc/dcmitype/"/>
    <ds:schemaRef ds:uri="http://schemas.microsoft.com/office/infopath/2007/PartnerControls"/>
    <ds:schemaRef ds:uri="a0a96c73-6834-40da-b29e-cc0aafdeef32"/>
    <ds:schemaRef ds:uri="http://schemas.microsoft.com/office/2006/documentManagement/types"/>
    <ds:schemaRef ds:uri="http://schemas.microsoft.com/office/2006/metadata/properties"/>
    <ds:schemaRef ds:uri="http://purl.org/dc/terms/"/>
    <ds:schemaRef ds:uri="http://schemas.openxmlformats.org/package/2006/metadata/core-properties"/>
    <ds:schemaRef ds:uri="d37a23d9-4c81-49dc-b2ca-8e5c193da7eb"/>
    <ds:schemaRef ds:uri="http://www.w3.org/XML/1998/namespace"/>
    <ds:schemaRef ds:uri="http://purl.org/dc/elements/1.1/"/>
  </ds:schemaRefs>
</ds:datastoreItem>
</file>

<file path=customXml/itemProps3.xml><?xml version="1.0" encoding="utf-8"?>
<ds:datastoreItem xmlns:ds="http://schemas.openxmlformats.org/officeDocument/2006/customXml" ds:itemID="{4DB570F6-5CE1-4ADF-B239-6973FDC245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a96c73-6834-40da-b29e-cc0aafdeef32"/>
    <ds:schemaRef ds:uri="d37a23d9-4c81-49dc-b2ca-8e5c193da7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AC_DoE_Powerpoint_widescreen_V2</Template>
  <TotalTime>19108</TotalTime>
  <Words>3422</Words>
  <Application>Microsoft Office PowerPoint</Application>
  <PresentationFormat>Widescreen</PresentationFormat>
  <Paragraphs>460</Paragraphs>
  <Slides>68</Slides>
  <Notes>44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68</vt:i4>
      </vt:variant>
    </vt:vector>
  </HeadingPairs>
  <TitlesOfParts>
    <vt:vector size="80" baseType="lpstr">
      <vt:lpstr>Google Sans</vt:lpstr>
      <vt:lpstr>Proxima Nova</vt:lpstr>
      <vt:lpstr>Verdana</vt:lpstr>
      <vt:lpstr>Montserrat SemiBold</vt:lpstr>
      <vt:lpstr>Times New Roman</vt:lpstr>
      <vt:lpstr>Montserrat Medium</vt:lpstr>
      <vt:lpstr>Courier New</vt:lpstr>
      <vt:lpstr>Arial</vt:lpstr>
      <vt:lpstr>Google Sans Medium</vt:lpstr>
      <vt:lpstr>Calibri</vt:lpstr>
      <vt:lpstr>Office Theme</vt:lpstr>
      <vt:lpstr>Simple Light</vt:lpstr>
      <vt:lpstr>&lt;title&gt;</vt:lpstr>
      <vt:lpstr>Activities</vt:lpstr>
      <vt:lpstr>Activity 1</vt:lpstr>
      <vt:lpstr>Password</vt:lpstr>
      <vt:lpstr>Password</vt:lpstr>
      <vt:lpstr>Password detective</vt:lpstr>
      <vt:lpstr>Password detective</vt:lpstr>
      <vt:lpstr>Password detective</vt:lpstr>
      <vt:lpstr>Password detective</vt:lpstr>
      <vt:lpstr>Password detective</vt:lpstr>
      <vt:lpstr>Takeaway messages</vt:lpstr>
      <vt:lpstr>How long</vt:lpstr>
      <vt:lpstr>How long for a computer to crack?</vt:lpstr>
      <vt:lpstr>How long for a computer to crack?</vt:lpstr>
      <vt:lpstr>Austrlalian Cyber Security and Signals Directorate</vt:lpstr>
      <vt:lpstr>Create a strong password/phrase</vt:lpstr>
      <vt:lpstr>Create a strong password/phrase</vt:lpstr>
      <vt:lpstr>Activity 2</vt:lpstr>
      <vt:lpstr>Don’t Fall for Fake.</vt:lpstr>
      <vt:lpstr>Phishing is when someone tries to steal information like your login or account details by pretending to be someone you trust in an email, text, or other online communication. </vt:lpstr>
      <vt:lpstr>Some phishing attacks are obviously fake. Others can be sneaky and really convincing.  </vt:lpstr>
      <vt:lpstr>1. Does the email look professional? Is the company’s usual logo there? Are there spelling errors?</vt:lpstr>
      <vt:lpstr>2. Is the siteʼs URL correctly listed in the email? Does the URL start with “https://” with a little green padlock to the left of it? </vt:lpstr>
      <vt:lpstr>3. Are there any spammy pop-ups? </vt:lpstr>
      <vt:lpstr>4. Whatʼs in the fine print? </vt:lpstr>
      <vt:lpstr>5. Is the email offering something that sounds too good to be true, like a chance to make a lot of money? </vt:lpstr>
      <vt:lpstr>Let’s try to spot phishing emails together!</vt:lpstr>
      <vt:lpstr>Is this email real or fake? </vt:lpstr>
      <vt:lpstr>PowerPoint Presentation</vt:lpstr>
      <vt:lpstr>In this case the email seems real, the offer is reasonable, and the email is not asking for any personal information.</vt:lpstr>
      <vt:lpstr>Is this email real or fake? </vt:lpstr>
      <vt:lpstr>PowerPoint Presentation</vt:lpstr>
      <vt:lpstr>Remember to always look at the URL. The URL should start with “https://” and have no misspellings.</vt:lpstr>
      <vt:lpstr>Is this email real or fake? </vt:lpstr>
      <vt:lpstr>PowerPoint Presentation</vt:lpstr>
      <vt:lpstr>There are misspellings in the email, the last name doesn’t match the email, and they’re asking for personal information.</vt:lpstr>
      <vt:lpstr>Is this email real or fake? </vt:lpstr>
      <vt:lpstr>PowerPoint Presentation</vt:lpstr>
      <vt:lpstr>The “s” in “https://” in the URL is important in helping determine that the website is safe.</vt:lpstr>
      <vt:lpstr>Is this URL real or fake? </vt:lpstr>
      <vt:lpstr>PowerPoint Presentation</vt:lpstr>
      <vt:lpstr>Make sure you check URL's for misspellings to determine whether they are credible or not. A number 1 is used instead of and ‘i’</vt:lpstr>
      <vt:lpstr>Is this website real or fake? </vt:lpstr>
      <vt:lpstr>PowerPoint Presentation</vt:lpstr>
      <vt:lpstr>Make sure you check URLs for misspellings, the secuirty padlock and whether the URL is the offical page.</vt:lpstr>
      <vt:lpstr>PowerPoint Presentation</vt:lpstr>
      <vt:lpstr>Activity 3</vt:lpstr>
      <vt:lpstr>Safe, Responsible, Respectful</vt:lpstr>
      <vt:lpstr>Scenarios </vt:lpstr>
      <vt:lpstr>Scenarios </vt:lpstr>
      <vt:lpstr>Scenarios </vt:lpstr>
      <vt:lpstr>Scenarios </vt:lpstr>
      <vt:lpstr>Scenarios </vt:lpstr>
      <vt:lpstr>Scenarios </vt:lpstr>
      <vt:lpstr>Scenarios </vt:lpstr>
      <vt:lpstr>Scenarios </vt:lpstr>
      <vt:lpstr>Scenarios </vt:lpstr>
      <vt:lpstr>Scenarios </vt:lpstr>
      <vt:lpstr>Scenarios </vt:lpstr>
      <vt:lpstr>Scenarios </vt:lpstr>
      <vt:lpstr>Scenarios </vt:lpstr>
      <vt:lpstr>Scenarios </vt:lpstr>
      <vt:lpstr>Scenarios </vt:lpstr>
      <vt:lpstr>Scenarios </vt:lpstr>
      <vt:lpstr>Scenarios </vt:lpstr>
      <vt:lpstr>Scenarios </vt:lpstr>
      <vt:lpstr>Scenarios </vt:lpstr>
      <vt:lpstr>Scenarios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Responsible and Respectful use of digital devices</dc:title>
  <cp:revision>172</cp:revision>
  <cp:lastPrinted>2018-09-13T06:50:27Z</cp:lastPrinted>
  <dcterms:created xsi:type="dcterms:W3CDTF">2020-01-06T05:57:16Z</dcterms:created>
  <dcterms:modified xsi:type="dcterms:W3CDTF">2021-01-24T20:59:32Z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pip@dle.net.au</vt:lpwstr>
  </property>
  <property fmtid="{D5CDD505-2E9C-101B-9397-08002B2CF9AE}" pid="5" name="MSIP_Label_f42aa342-8706-4288-bd11-ebb85995028c_SetDate">
    <vt:lpwstr>2020-01-06T06:01:08.5620453Z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ba4ce2ab-d5ea-4da6-bbf4-48e93bb1beeb</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0x0101005077DA33C2895F41BF3D945660A44BA9</vt:lpwstr>
  </property>
</Properties>
</file>