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4"/>
  </p:notesMasterIdLst>
  <p:handoutMasterIdLst>
    <p:handoutMasterId r:id="rId45"/>
  </p:handoutMasterIdLst>
  <p:sldIdLst>
    <p:sldId id="298" r:id="rId3"/>
    <p:sldId id="266" r:id="rId4"/>
    <p:sldId id="281" r:id="rId5"/>
    <p:sldId id="299" r:id="rId6"/>
    <p:sldId id="302" r:id="rId7"/>
    <p:sldId id="300" r:id="rId8"/>
    <p:sldId id="340" r:id="rId9"/>
    <p:sldId id="324" r:id="rId10"/>
    <p:sldId id="288" r:id="rId11"/>
    <p:sldId id="301" r:id="rId12"/>
    <p:sldId id="303" r:id="rId13"/>
    <p:sldId id="304" r:id="rId14"/>
    <p:sldId id="327" r:id="rId15"/>
    <p:sldId id="328" r:id="rId16"/>
    <p:sldId id="289" r:id="rId17"/>
    <p:sldId id="305" r:id="rId18"/>
    <p:sldId id="307" r:id="rId19"/>
    <p:sldId id="308" r:id="rId20"/>
    <p:sldId id="309" r:id="rId21"/>
    <p:sldId id="310" r:id="rId22"/>
    <p:sldId id="311" r:id="rId23"/>
    <p:sldId id="312" r:id="rId24"/>
    <p:sldId id="313" r:id="rId25"/>
    <p:sldId id="323" r:id="rId26"/>
    <p:sldId id="325" r:id="rId27"/>
    <p:sldId id="306" r:id="rId28"/>
    <p:sldId id="314" r:id="rId29"/>
    <p:sldId id="344" r:id="rId30"/>
    <p:sldId id="316" r:id="rId31"/>
    <p:sldId id="317" r:id="rId32"/>
    <p:sldId id="331" r:id="rId33"/>
    <p:sldId id="333" r:id="rId34"/>
    <p:sldId id="332" r:id="rId35"/>
    <p:sldId id="318" r:id="rId36"/>
    <p:sldId id="341" r:id="rId37"/>
    <p:sldId id="319" r:id="rId38"/>
    <p:sldId id="342" r:id="rId39"/>
    <p:sldId id="320" r:id="rId40"/>
    <p:sldId id="321" r:id="rId41"/>
    <p:sldId id="335" r:id="rId42"/>
    <p:sldId id="326" r:id="rId43"/>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Cover slide" id="{925CA5DD-65D3-41C6-9065-5985F33EEC7B}">
          <p14:sldIdLst>
            <p14:sldId id="298"/>
          </p14:sldIdLst>
        </p14:section>
        <p14:section name="Contents" id="{0B9FCFAF-D713-4DA8-A630-D85521B2E1B1}">
          <p14:sldIdLst>
            <p14:sldId id="266"/>
          </p14:sldIdLst>
        </p14:section>
        <p14:section name="Overview" id="{E8FCA752-CE21-4C96-A0AA-A4547C94D0E2}">
          <p14:sldIdLst>
            <p14:sldId id="281"/>
            <p14:sldId id="299"/>
            <p14:sldId id="302"/>
            <p14:sldId id="300"/>
            <p14:sldId id="340"/>
            <p14:sldId id="324"/>
          </p14:sldIdLst>
        </p14:section>
        <p14:section name="Responsibilities" id="{1D696206-8D47-4E35-8334-517D087D1CE9}">
          <p14:sldIdLst>
            <p14:sldId id="288"/>
            <p14:sldId id="301"/>
            <p14:sldId id="303"/>
            <p14:sldId id="304"/>
            <p14:sldId id="327"/>
            <p14:sldId id="328"/>
          </p14:sldIdLst>
        </p14:section>
        <p14:section name="Key principles of grant administration" id="{57F7C97F-BEC7-44F1-9A5F-21E27243C960}">
          <p14:sldIdLst>
            <p14:sldId id="289"/>
            <p14:sldId id="305"/>
            <p14:sldId id="307"/>
            <p14:sldId id="308"/>
            <p14:sldId id="309"/>
            <p14:sldId id="310"/>
            <p14:sldId id="311"/>
            <p14:sldId id="312"/>
            <p14:sldId id="313"/>
            <p14:sldId id="323"/>
            <p14:sldId id="325"/>
          </p14:sldIdLst>
        </p14:section>
        <p14:section name="Process of grant administration" id="{AFE4A46C-13B0-466F-96BF-6F3835D52E38}">
          <p14:sldIdLst>
            <p14:sldId id="306"/>
            <p14:sldId id="314"/>
            <p14:sldId id="344"/>
            <p14:sldId id="316"/>
            <p14:sldId id="317"/>
            <p14:sldId id="331"/>
            <p14:sldId id="333"/>
            <p14:sldId id="332"/>
            <p14:sldId id="318"/>
            <p14:sldId id="341"/>
            <p14:sldId id="319"/>
            <p14:sldId id="342"/>
            <p14:sldId id="320"/>
            <p14:sldId id="321"/>
          </p14:sldIdLst>
        </p14:section>
        <p14:section name="Contacts and resources" id="{2BFF4F9D-A108-4870-9A9D-9C8D95278C3A}">
          <p14:sldIdLst>
            <p14:sldId id="335"/>
            <p14:sldId id="32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633B35-1490-9131-A62C-D08DE3C0DFCA}" name="Sarah Wyatt" initials="SW" userId="S::Sarah.Wyatt1@dpc.nsw.gov.au::431ef41f-ed22-4303-93e7-91d2cd179f05" providerId="AD"/>
  <p188:author id="{93C68276-FB60-3FC1-87F8-8689730627C5}" name="Julia Carland" initials="JC" userId="S::julia.carland@dpc.nsw.gov.au::b19a2a59-7083-4608-8fec-c1bcf2b4ee11" providerId="AD"/>
  <p188:author id="{8D645591-46D0-308C-E5B2-CC82CC274D22}" name="Julia Carland" initials="JC" userId="S::julia.carland@tco.nsw.gov.au::b19a2a59-7083-4608-8fec-c1bcf2b4ee11" providerId="AD"/>
  <p188:author id="{FA92849F-7AE8-2B0F-0A2E-FAD75EAB8144}" name="Diyomira De Silva" initials="DDS" userId="S::diyomira.desilva@tco.nsw.gov.au::56ed415e-9168-4a68-bd95-69e684237f3a" providerId="AD"/>
  <p188:author id="{3508A7C3-4C8F-DD91-2F66-1066586BBA50}" name="Nicola Ryan" initials="NR" userId="S::Nicola.Ryan@dpc.nsw.gov.au::3e02e364-374b-46c4-a002-8bf4fe47e32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F3E2E6"/>
    <a:srgbClr val="630019"/>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781DFF-5C77-41DC-8AA6-315C1EACF49B}" v="22" dt="2022-09-23T07:26:00.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6968" autoAdjust="0"/>
  </p:normalViewPr>
  <p:slideViewPr>
    <p:cSldViewPr snapToGrid="0">
      <p:cViewPr varScale="1">
        <p:scale>
          <a:sx n="121" d="100"/>
          <a:sy n="121" d="100"/>
        </p:scale>
        <p:origin x="3258"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1773"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microsoft.com/office/2018/10/relationships/authors" Targe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19886-9195-4839-BF2B-ADEF940D9F1D}" type="doc">
      <dgm:prSet loTypeId="urn:microsoft.com/office/officeart/2005/8/layout/chevron1" loCatId="process" qsTypeId="urn:microsoft.com/office/officeart/2005/8/quickstyle/simple1" qsCatId="simple" csTypeId="urn:microsoft.com/office/officeart/2005/8/colors/accent1_2" csCatId="accent1" phldr="1"/>
      <dgm:spPr/>
    </dgm:pt>
    <dgm:pt modelId="{12A8DBCC-11F7-44C9-B6AB-D4843F7F2E4B}">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AU" sz="1400" b="0" dirty="0"/>
            <a:t>Eligibility cull</a:t>
          </a:r>
        </a:p>
      </dgm:t>
    </dgm:pt>
    <dgm:pt modelId="{26D70638-9E81-48D9-B43D-05164A454B0E}" type="parTrans" cxnId="{C07B1CDC-74FA-4149-B28E-A0A8A62945D7}">
      <dgm:prSet/>
      <dgm:spPr/>
      <dgm:t>
        <a:bodyPr/>
        <a:lstStyle/>
        <a:p>
          <a:endParaRPr lang="en-AU"/>
        </a:p>
      </dgm:t>
    </dgm:pt>
    <dgm:pt modelId="{C508B68E-F83E-49F2-A5F9-5212C74A8A81}" type="sibTrans" cxnId="{C07B1CDC-74FA-4149-B28E-A0A8A62945D7}">
      <dgm:prSet/>
      <dgm:spPr/>
      <dgm:t>
        <a:bodyPr/>
        <a:lstStyle/>
        <a:p>
          <a:endParaRPr lang="en-AU"/>
        </a:p>
      </dgm:t>
    </dgm:pt>
    <dgm:pt modelId="{33BDABEB-73D3-4CEC-9FFD-6FF8E146E5EF}">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AU" sz="1400" dirty="0"/>
            <a:t>Assessment against criteria</a:t>
          </a:r>
        </a:p>
      </dgm:t>
    </dgm:pt>
    <dgm:pt modelId="{6F88F2BB-0444-4248-8D7F-1E2DC88CEFE3}" type="parTrans" cxnId="{2F6F9263-DFAB-4C40-A687-3B790BD778C3}">
      <dgm:prSet/>
      <dgm:spPr/>
      <dgm:t>
        <a:bodyPr/>
        <a:lstStyle/>
        <a:p>
          <a:endParaRPr lang="en-AU"/>
        </a:p>
      </dgm:t>
    </dgm:pt>
    <dgm:pt modelId="{CC66824E-8AA1-441B-82E0-8712661F6A97}" type="sibTrans" cxnId="{2F6F9263-DFAB-4C40-A687-3B790BD778C3}">
      <dgm:prSet/>
      <dgm:spPr/>
      <dgm:t>
        <a:bodyPr/>
        <a:lstStyle/>
        <a:p>
          <a:endParaRPr lang="en-AU"/>
        </a:p>
      </dgm:t>
    </dgm:pt>
    <dgm:pt modelId="{C0FA9B7A-18DB-4CC6-96F4-0BCD2E8BF62D}">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AU" sz="1400" dirty="0"/>
            <a:t>Recommendation</a:t>
          </a:r>
        </a:p>
      </dgm:t>
    </dgm:pt>
    <dgm:pt modelId="{9D059A9D-E279-4C30-8F01-D50BCA9E253F}" type="parTrans" cxnId="{6D5B8965-DC57-4669-8B0B-B98AE0425FF3}">
      <dgm:prSet/>
      <dgm:spPr/>
      <dgm:t>
        <a:bodyPr/>
        <a:lstStyle/>
        <a:p>
          <a:endParaRPr lang="en-AU"/>
        </a:p>
      </dgm:t>
    </dgm:pt>
    <dgm:pt modelId="{355F5A1F-B12A-4D93-AD35-930BDECABE33}" type="sibTrans" cxnId="{6D5B8965-DC57-4669-8B0B-B98AE0425FF3}">
      <dgm:prSet/>
      <dgm:spPr/>
      <dgm:t>
        <a:bodyPr/>
        <a:lstStyle/>
        <a:p>
          <a:endParaRPr lang="en-AU"/>
        </a:p>
      </dgm:t>
    </dgm:pt>
    <dgm:pt modelId="{C33BE864-BE54-4CE9-8E0F-71DEF75FD433}">
      <dgm:prSet custT="1">
        <dgm:style>
          <a:lnRef idx="0">
            <a:schemeClr val="accent1"/>
          </a:lnRef>
          <a:fillRef idx="3">
            <a:schemeClr val="accent1"/>
          </a:fillRef>
          <a:effectRef idx="3">
            <a:schemeClr val="accent1"/>
          </a:effectRef>
          <a:fontRef idx="minor">
            <a:schemeClr val="lt1"/>
          </a:fontRef>
        </dgm:style>
      </dgm:prSet>
      <dgm:spPr/>
      <dgm:t>
        <a:bodyPr/>
        <a:lstStyle/>
        <a:p>
          <a:r>
            <a:rPr lang="en-AU" sz="1400" dirty="0"/>
            <a:t>Decision-making</a:t>
          </a:r>
        </a:p>
      </dgm:t>
    </dgm:pt>
    <dgm:pt modelId="{C754CCC9-3749-4BA0-BCE8-1E4FD947F29D}" type="parTrans" cxnId="{30ABE892-9E81-4D7D-A9B3-A064FA2564B2}">
      <dgm:prSet/>
      <dgm:spPr/>
      <dgm:t>
        <a:bodyPr/>
        <a:lstStyle/>
        <a:p>
          <a:endParaRPr lang="en-AU"/>
        </a:p>
      </dgm:t>
    </dgm:pt>
    <dgm:pt modelId="{2FCBFDDA-E44B-4130-BC6E-BDCBCEA33808}" type="sibTrans" cxnId="{30ABE892-9E81-4D7D-A9B3-A064FA2564B2}">
      <dgm:prSet/>
      <dgm:spPr/>
      <dgm:t>
        <a:bodyPr/>
        <a:lstStyle/>
        <a:p>
          <a:endParaRPr lang="en-AU"/>
        </a:p>
      </dgm:t>
    </dgm:pt>
    <dgm:pt modelId="{56FB3C9C-1EE3-4A53-B885-1585605684AD}">
      <dgm:prSet custT="1">
        <dgm:style>
          <a:lnRef idx="0">
            <a:schemeClr val="accent1"/>
          </a:lnRef>
          <a:fillRef idx="3">
            <a:schemeClr val="accent1"/>
          </a:fillRef>
          <a:effectRef idx="3">
            <a:schemeClr val="accent1"/>
          </a:effectRef>
          <a:fontRef idx="minor">
            <a:schemeClr val="lt1"/>
          </a:fontRef>
        </dgm:style>
      </dgm:prSet>
      <dgm:spPr/>
      <dgm:t>
        <a:bodyPr/>
        <a:lstStyle/>
        <a:p>
          <a:r>
            <a:rPr lang="en-AU" sz="1400" dirty="0"/>
            <a:t>Announcement </a:t>
          </a:r>
        </a:p>
      </dgm:t>
    </dgm:pt>
    <dgm:pt modelId="{322F6F20-1B5B-4D61-9342-9940BA239409}" type="parTrans" cxnId="{CD58D3E0-25E6-4174-A741-07F418D22B0B}">
      <dgm:prSet/>
      <dgm:spPr/>
      <dgm:t>
        <a:bodyPr/>
        <a:lstStyle/>
        <a:p>
          <a:endParaRPr lang="en-AU"/>
        </a:p>
      </dgm:t>
    </dgm:pt>
    <dgm:pt modelId="{4E19F827-E122-4B7D-84A1-ED03451109C5}" type="sibTrans" cxnId="{CD58D3E0-25E6-4174-A741-07F418D22B0B}">
      <dgm:prSet/>
      <dgm:spPr/>
      <dgm:t>
        <a:bodyPr/>
        <a:lstStyle/>
        <a:p>
          <a:endParaRPr lang="en-AU"/>
        </a:p>
      </dgm:t>
    </dgm:pt>
    <dgm:pt modelId="{F143BC50-0E96-45B1-A34F-180DD6A17234}" type="pres">
      <dgm:prSet presAssocID="{D6719886-9195-4839-BF2B-ADEF940D9F1D}" presName="Name0" presStyleCnt="0">
        <dgm:presLayoutVars>
          <dgm:dir/>
          <dgm:animLvl val="lvl"/>
          <dgm:resizeHandles val="exact"/>
        </dgm:presLayoutVars>
      </dgm:prSet>
      <dgm:spPr/>
    </dgm:pt>
    <dgm:pt modelId="{6E9F482F-EF7D-477A-A514-0A8FCB48D0AD}" type="pres">
      <dgm:prSet presAssocID="{12A8DBCC-11F7-44C9-B6AB-D4843F7F2E4B}" presName="parTxOnly" presStyleLbl="node1" presStyleIdx="0" presStyleCnt="5">
        <dgm:presLayoutVars>
          <dgm:chMax val="0"/>
          <dgm:chPref val="0"/>
          <dgm:bulletEnabled val="1"/>
        </dgm:presLayoutVars>
      </dgm:prSet>
      <dgm:spPr/>
    </dgm:pt>
    <dgm:pt modelId="{56A18A8F-FCBB-4EDF-9DCB-7A839D41C024}" type="pres">
      <dgm:prSet presAssocID="{C508B68E-F83E-49F2-A5F9-5212C74A8A81}" presName="parTxOnlySpace" presStyleCnt="0"/>
      <dgm:spPr/>
    </dgm:pt>
    <dgm:pt modelId="{70EDDE04-4826-445E-82B2-A9370ADDE2DA}" type="pres">
      <dgm:prSet presAssocID="{33BDABEB-73D3-4CEC-9FFD-6FF8E146E5EF}" presName="parTxOnly" presStyleLbl="node1" presStyleIdx="1" presStyleCnt="5">
        <dgm:presLayoutVars>
          <dgm:chMax val="0"/>
          <dgm:chPref val="0"/>
          <dgm:bulletEnabled val="1"/>
        </dgm:presLayoutVars>
      </dgm:prSet>
      <dgm:spPr/>
    </dgm:pt>
    <dgm:pt modelId="{CF42BEFE-C4A2-44A6-B2BA-093C05538298}" type="pres">
      <dgm:prSet presAssocID="{CC66824E-8AA1-441B-82E0-8712661F6A97}" presName="parTxOnlySpace" presStyleCnt="0"/>
      <dgm:spPr/>
    </dgm:pt>
    <dgm:pt modelId="{F9C638A8-75B4-4391-8857-23D9825FE565}" type="pres">
      <dgm:prSet presAssocID="{C0FA9B7A-18DB-4CC6-96F4-0BCD2E8BF62D}" presName="parTxOnly" presStyleLbl="node1" presStyleIdx="2" presStyleCnt="5">
        <dgm:presLayoutVars>
          <dgm:chMax val="0"/>
          <dgm:chPref val="0"/>
          <dgm:bulletEnabled val="1"/>
        </dgm:presLayoutVars>
      </dgm:prSet>
      <dgm:spPr/>
    </dgm:pt>
    <dgm:pt modelId="{DD2845E4-A2D3-4EC3-92BD-F2B57E72D31C}" type="pres">
      <dgm:prSet presAssocID="{355F5A1F-B12A-4D93-AD35-930BDECABE33}" presName="parTxOnlySpace" presStyleCnt="0"/>
      <dgm:spPr/>
    </dgm:pt>
    <dgm:pt modelId="{6DCF664C-2EA8-40FA-A9D2-A257E875030A}" type="pres">
      <dgm:prSet presAssocID="{C33BE864-BE54-4CE9-8E0F-71DEF75FD433}" presName="parTxOnly" presStyleLbl="node1" presStyleIdx="3" presStyleCnt="5">
        <dgm:presLayoutVars>
          <dgm:chMax val="0"/>
          <dgm:chPref val="0"/>
          <dgm:bulletEnabled val="1"/>
        </dgm:presLayoutVars>
      </dgm:prSet>
      <dgm:spPr/>
    </dgm:pt>
    <dgm:pt modelId="{35478754-4685-45BC-A088-9698B5606337}" type="pres">
      <dgm:prSet presAssocID="{2FCBFDDA-E44B-4130-BC6E-BDCBCEA33808}" presName="parTxOnlySpace" presStyleCnt="0"/>
      <dgm:spPr/>
    </dgm:pt>
    <dgm:pt modelId="{23404E2F-5304-42E7-A98E-E0B368556B83}" type="pres">
      <dgm:prSet presAssocID="{56FB3C9C-1EE3-4A53-B885-1585605684AD}" presName="parTxOnly" presStyleLbl="node1" presStyleIdx="4" presStyleCnt="5">
        <dgm:presLayoutVars>
          <dgm:chMax val="0"/>
          <dgm:chPref val="0"/>
          <dgm:bulletEnabled val="1"/>
        </dgm:presLayoutVars>
      </dgm:prSet>
      <dgm:spPr/>
    </dgm:pt>
  </dgm:ptLst>
  <dgm:cxnLst>
    <dgm:cxn modelId="{632C8D38-4158-4A09-B70B-F58430673729}" type="presOf" srcId="{C33BE864-BE54-4CE9-8E0F-71DEF75FD433}" destId="{6DCF664C-2EA8-40FA-A9D2-A257E875030A}" srcOrd="0" destOrd="0" presId="urn:microsoft.com/office/officeart/2005/8/layout/chevron1"/>
    <dgm:cxn modelId="{2F6F9263-DFAB-4C40-A687-3B790BD778C3}" srcId="{D6719886-9195-4839-BF2B-ADEF940D9F1D}" destId="{33BDABEB-73D3-4CEC-9FFD-6FF8E146E5EF}" srcOrd="1" destOrd="0" parTransId="{6F88F2BB-0444-4248-8D7F-1E2DC88CEFE3}" sibTransId="{CC66824E-8AA1-441B-82E0-8712661F6A97}"/>
    <dgm:cxn modelId="{6D5B8965-DC57-4669-8B0B-B98AE0425FF3}" srcId="{D6719886-9195-4839-BF2B-ADEF940D9F1D}" destId="{C0FA9B7A-18DB-4CC6-96F4-0BCD2E8BF62D}" srcOrd="2" destOrd="0" parTransId="{9D059A9D-E279-4C30-8F01-D50BCA9E253F}" sibTransId="{355F5A1F-B12A-4D93-AD35-930BDECABE33}"/>
    <dgm:cxn modelId="{D6283D71-29DA-4D98-9193-C9A98CC3B785}" type="presOf" srcId="{33BDABEB-73D3-4CEC-9FFD-6FF8E146E5EF}" destId="{70EDDE04-4826-445E-82B2-A9370ADDE2DA}" srcOrd="0" destOrd="0" presId="urn:microsoft.com/office/officeart/2005/8/layout/chevron1"/>
    <dgm:cxn modelId="{10494A8E-2435-422C-BCB0-A91359A9791A}" type="presOf" srcId="{C0FA9B7A-18DB-4CC6-96F4-0BCD2E8BF62D}" destId="{F9C638A8-75B4-4391-8857-23D9825FE565}" srcOrd="0" destOrd="0" presId="urn:microsoft.com/office/officeart/2005/8/layout/chevron1"/>
    <dgm:cxn modelId="{30ABE892-9E81-4D7D-A9B3-A064FA2564B2}" srcId="{D6719886-9195-4839-BF2B-ADEF940D9F1D}" destId="{C33BE864-BE54-4CE9-8E0F-71DEF75FD433}" srcOrd="3" destOrd="0" parTransId="{C754CCC9-3749-4BA0-BCE8-1E4FD947F29D}" sibTransId="{2FCBFDDA-E44B-4130-BC6E-BDCBCEA33808}"/>
    <dgm:cxn modelId="{25839598-1881-40B7-B284-8C5AB1C979A3}" type="presOf" srcId="{56FB3C9C-1EE3-4A53-B885-1585605684AD}" destId="{23404E2F-5304-42E7-A98E-E0B368556B83}" srcOrd="0" destOrd="0" presId="urn:microsoft.com/office/officeart/2005/8/layout/chevron1"/>
    <dgm:cxn modelId="{77F4DB9D-C335-4466-9B0E-9E09086CD6F7}" type="presOf" srcId="{12A8DBCC-11F7-44C9-B6AB-D4843F7F2E4B}" destId="{6E9F482F-EF7D-477A-A514-0A8FCB48D0AD}" srcOrd="0" destOrd="0" presId="urn:microsoft.com/office/officeart/2005/8/layout/chevron1"/>
    <dgm:cxn modelId="{F2A106A8-A0CA-4EBB-8E73-057505E5728D}" type="presOf" srcId="{D6719886-9195-4839-BF2B-ADEF940D9F1D}" destId="{F143BC50-0E96-45B1-A34F-180DD6A17234}" srcOrd="0" destOrd="0" presId="urn:microsoft.com/office/officeart/2005/8/layout/chevron1"/>
    <dgm:cxn modelId="{C07B1CDC-74FA-4149-B28E-A0A8A62945D7}" srcId="{D6719886-9195-4839-BF2B-ADEF940D9F1D}" destId="{12A8DBCC-11F7-44C9-B6AB-D4843F7F2E4B}" srcOrd="0" destOrd="0" parTransId="{26D70638-9E81-48D9-B43D-05164A454B0E}" sibTransId="{C508B68E-F83E-49F2-A5F9-5212C74A8A81}"/>
    <dgm:cxn modelId="{CD58D3E0-25E6-4174-A741-07F418D22B0B}" srcId="{D6719886-9195-4839-BF2B-ADEF940D9F1D}" destId="{56FB3C9C-1EE3-4A53-B885-1585605684AD}" srcOrd="4" destOrd="0" parTransId="{322F6F20-1B5B-4D61-9342-9940BA239409}" sibTransId="{4E19F827-E122-4B7D-84A1-ED03451109C5}"/>
    <dgm:cxn modelId="{91803DE5-B0B2-4097-B4B5-4B0017CEE37E}" type="presParOf" srcId="{F143BC50-0E96-45B1-A34F-180DD6A17234}" destId="{6E9F482F-EF7D-477A-A514-0A8FCB48D0AD}" srcOrd="0" destOrd="0" presId="urn:microsoft.com/office/officeart/2005/8/layout/chevron1"/>
    <dgm:cxn modelId="{D1D2FFB6-709A-486A-BE25-4EEB43CBFCB7}" type="presParOf" srcId="{F143BC50-0E96-45B1-A34F-180DD6A17234}" destId="{56A18A8F-FCBB-4EDF-9DCB-7A839D41C024}" srcOrd="1" destOrd="0" presId="urn:microsoft.com/office/officeart/2005/8/layout/chevron1"/>
    <dgm:cxn modelId="{1043E35C-6CDE-4BA6-A221-8CFA4613A467}" type="presParOf" srcId="{F143BC50-0E96-45B1-A34F-180DD6A17234}" destId="{70EDDE04-4826-445E-82B2-A9370ADDE2DA}" srcOrd="2" destOrd="0" presId="urn:microsoft.com/office/officeart/2005/8/layout/chevron1"/>
    <dgm:cxn modelId="{D1D2E3E2-FD7E-47A3-90AB-BD5DD62423CC}" type="presParOf" srcId="{F143BC50-0E96-45B1-A34F-180DD6A17234}" destId="{CF42BEFE-C4A2-44A6-B2BA-093C05538298}" srcOrd="3" destOrd="0" presId="urn:microsoft.com/office/officeart/2005/8/layout/chevron1"/>
    <dgm:cxn modelId="{ADE36CFA-927A-4921-A18E-691360A31D42}" type="presParOf" srcId="{F143BC50-0E96-45B1-A34F-180DD6A17234}" destId="{F9C638A8-75B4-4391-8857-23D9825FE565}" srcOrd="4" destOrd="0" presId="urn:microsoft.com/office/officeart/2005/8/layout/chevron1"/>
    <dgm:cxn modelId="{5E5B1EF4-3F08-4D3B-A105-7953058A831F}" type="presParOf" srcId="{F143BC50-0E96-45B1-A34F-180DD6A17234}" destId="{DD2845E4-A2D3-4EC3-92BD-F2B57E72D31C}" srcOrd="5" destOrd="0" presId="urn:microsoft.com/office/officeart/2005/8/layout/chevron1"/>
    <dgm:cxn modelId="{5230B6D1-4D51-4B35-98BA-6150E5B9E09D}" type="presParOf" srcId="{F143BC50-0E96-45B1-A34F-180DD6A17234}" destId="{6DCF664C-2EA8-40FA-A9D2-A257E875030A}" srcOrd="6" destOrd="0" presId="urn:microsoft.com/office/officeart/2005/8/layout/chevron1"/>
    <dgm:cxn modelId="{ADBF9899-1709-4930-8175-BBDAAAA42B81}" type="presParOf" srcId="{F143BC50-0E96-45B1-A34F-180DD6A17234}" destId="{35478754-4685-45BC-A088-9698B5606337}" srcOrd="7" destOrd="0" presId="urn:microsoft.com/office/officeart/2005/8/layout/chevron1"/>
    <dgm:cxn modelId="{9DC71FEA-F979-441C-894E-C7085541DA8C}" type="presParOf" srcId="{F143BC50-0E96-45B1-A34F-180DD6A17234}" destId="{23404E2F-5304-42E7-A98E-E0B368556B83}"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F482F-EF7D-477A-A514-0A8FCB48D0AD}">
      <dsp:nvSpPr>
        <dsp:cNvPr id="0" name=""/>
        <dsp:cNvSpPr/>
      </dsp:nvSpPr>
      <dsp:spPr>
        <a:xfrm>
          <a:off x="2959" y="2902297"/>
          <a:ext cx="2633513" cy="1053405"/>
        </a:xfrm>
        <a:prstGeom prst="chevron">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AU" sz="1400" b="0" kern="1200" dirty="0"/>
            <a:t>Eligibility cull</a:t>
          </a:r>
        </a:p>
      </dsp:txBody>
      <dsp:txXfrm>
        <a:off x="529662" y="2902297"/>
        <a:ext cx="1580108" cy="1053405"/>
      </dsp:txXfrm>
    </dsp:sp>
    <dsp:sp modelId="{70EDDE04-4826-445E-82B2-A9370ADDE2DA}">
      <dsp:nvSpPr>
        <dsp:cNvPr id="0" name=""/>
        <dsp:cNvSpPr/>
      </dsp:nvSpPr>
      <dsp:spPr>
        <a:xfrm>
          <a:off x="2373121" y="2902297"/>
          <a:ext cx="2633513" cy="1053405"/>
        </a:xfrm>
        <a:prstGeom prst="chevron">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AU" sz="1400" kern="1200" dirty="0"/>
            <a:t>Assessment against criteria</a:t>
          </a:r>
        </a:p>
      </dsp:txBody>
      <dsp:txXfrm>
        <a:off x="2899824" y="2902297"/>
        <a:ext cx="1580108" cy="1053405"/>
      </dsp:txXfrm>
    </dsp:sp>
    <dsp:sp modelId="{F9C638A8-75B4-4391-8857-23D9825FE565}">
      <dsp:nvSpPr>
        <dsp:cNvPr id="0" name=""/>
        <dsp:cNvSpPr/>
      </dsp:nvSpPr>
      <dsp:spPr>
        <a:xfrm>
          <a:off x="4743283" y="2902297"/>
          <a:ext cx="2633513" cy="1053405"/>
        </a:xfrm>
        <a:prstGeom prst="chevron">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AU" sz="1400" kern="1200" dirty="0"/>
            <a:t>Recommendation</a:t>
          </a:r>
        </a:p>
      </dsp:txBody>
      <dsp:txXfrm>
        <a:off x="5269986" y="2902297"/>
        <a:ext cx="1580108" cy="1053405"/>
      </dsp:txXfrm>
    </dsp:sp>
    <dsp:sp modelId="{6DCF664C-2EA8-40FA-A9D2-A257E875030A}">
      <dsp:nvSpPr>
        <dsp:cNvPr id="0" name=""/>
        <dsp:cNvSpPr/>
      </dsp:nvSpPr>
      <dsp:spPr>
        <a:xfrm>
          <a:off x="7113445" y="2902297"/>
          <a:ext cx="2633513" cy="1053405"/>
        </a:xfrm>
        <a:prstGeom prst="chevron">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AU" sz="1400" kern="1200" dirty="0"/>
            <a:t>Decision-making</a:t>
          </a:r>
        </a:p>
      </dsp:txBody>
      <dsp:txXfrm>
        <a:off x="7640148" y="2902297"/>
        <a:ext cx="1580108" cy="1053405"/>
      </dsp:txXfrm>
    </dsp:sp>
    <dsp:sp modelId="{23404E2F-5304-42E7-A98E-E0B368556B83}">
      <dsp:nvSpPr>
        <dsp:cNvPr id="0" name=""/>
        <dsp:cNvSpPr/>
      </dsp:nvSpPr>
      <dsp:spPr>
        <a:xfrm>
          <a:off x="9483608" y="2902297"/>
          <a:ext cx="2633513" cy="1053405"/>
        </a:xfrm>
        <a:prstGeom prst="chevron">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AU" sz="1400" kern="1200" dirty="0"/>
            <a:t>Announcement </a:t>
          </a:r>
        </a:p>
      </dsp:txBody>
      <dsp:txXfrm>
        <a:off x="10010311" y="2902297"/>
        <a:ext cx="1580108" cy="10534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t>22/03/2024</a:t>
            </a:fld>
            <a:endParaRPr lang="en-AU"/>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t>‹#›</a:t>
            </a:fld>
            <a:endParaRPr lang="en-AU"/>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F825C-382E-4C1A-82AB-BCE4AFD21ABE}" type="datetimeFigureOut">
              <a:rPr lang="en-AU" smtClean="0"/>
              <a:t>22/03/2024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58C4-A119-4B78-9DE8-A50001BC31DC}" type="slidenum">
              <a:rPr lang="en-AU" smtClean="0"/>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training is intended to provide an overview of the Grants Administration Guide. It is is important that you familiarise yourself with the detailed information and requirements set out in the Guide.</a:t>
            </a:r>
          </a:p>
          <a:p>
            <a:endParaRPr lang="en-AU" dirty="0"/>
          </a:p>
          <a:p>
            <a:r>
              <a:rPr lang="en-AU" dirty="0"/>
              <a:t>The slides are broken up into sections – so you can minimise sections that you may already be familiar with or do not want to focus on. </a:t>
            </a:r>
          </a:p>
        </p:txBody>
      </p:sp>
      <p:sp>
        <p:nvSpPr>
          <p:cNvPr id="4" name="Slide Number Placeholder 3"/>
          <p:cNvSpPr>
            <a:spLocks noGrp="1"/>
          </p:cNvSpPr>
          <p:nvPr>
            <p:ph type="sldNum" sz="quarter" idx="5"/>
          </p:nvPr>
        </p:nvSpPr>
        <p:spPr/>
        <p:txBody>
          <a:bodyPr/>
          <a:lstStyle/>
          <a:p>
            <a:fld id="{B07158C4-A119-4B78-9DE8-A50001BC31DC}" type="slidenum">
              <a:rPr lang="en-AU" smtClean="0"/>
              <a:t>1</a:t>
            </a:fld>
            <a:endParaRPr lang="en-AU"/>
          </a:p>
        </p:txBody>
      </p:sp>
    </p:spTree>
    <p:extLst>
      <p:ext uri="{BB962C8B-B14F-4D97-AF65-F5344CB8AC3E}">
        <p14:creationId xmlns:p14="http://schemas.microsoft.com/office/powerpoint/2010/main" val="3666651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1219170" rtl="0" eaLnBrk="1" fontAlgn="auto" latinLnBrk="0" hangingPunct="1">
              <a:lnSpc>
                <a:spcPct val="100000"/>
              </a:lnSpc>
              <a:spcBef>
                <a:spcPts val="0"/>
              </a:spcBef>
              <a:spcAft>
                <a:spcPts val="0"/>
              </a:spcAft>
              <a:buClrTx/>
              <a:buSzTx/>
              <a:buFontTx/>
              <a:buAutoNum type="arabicPeriod"/>
              <a:tabLst/>
              <a:defRPr/>
            </a:pPr>
            <a:r>
              <a:rPr lang="en-AU" dirty="0">
                <a:latin typeface="+mn-lt"/>
              </a:rPr>
              <a:t>Compliance – officials must c</a:t>
            </a:r>
            <a:r>
              <a:rPr lang="en-AU" dirty="0"/>
              <a:t>omply with the Guide as well as other applicable laws and policies </a:t>
            </a:r>
          </a:p>
          <a:p>
            <a:pPr marL="457200" marR="0" lvl="0" indent="-457200" algn="l" defTabSz="1219170" rtl="0" eaLnBrk="1" fontAlgn="auto" latinLnBrk="0" hangingPunct="1">
              <a:lnSpc>
                <a:spcPct val="100000"/>
              </a:lnSpc>
              <a:spcBef>
                <a:spcPts val="0"/>
              </a:spcBef>
              <a:spcAft>
                <a:spcPts val="0"/>
              </a:spcAft>
              <a:buClrTx/>
              <a:buSzTx/>
              <a:buFontTx/>
              <a:buAutoNum type="arabicPeriod"/>
              <a:tabLst/>
              <a:defRPr/>
            </a:pPr>
            <a:endParaRPr lang="en-AU" dirty="0"/>
          </a:p>
          <a:p>
            <a:pPr marL="457200" indent="-457200">
              <a:buAutoNum type="arabicPeriod"/>
            </a:pPr>
            <a:r>
              <a:rPr lang="en-AU" dirty="0"/>
              <a:t>Provide full and frank advice to Ministers about grants, grants processes and decision-making </a:t>
            </a:r>
          </a:p>
          <a:p>
            <a:pPr marL="457200" indent="-457200">
              <a:buAutoNum type="arabicPeriod"/>
            </a:pPr>
            <a:endParaRPr lang="en-AU" dirty="0"/>
          </a:p>
          <a:p>
            <a:pPr marL="457200" indent="-457200">
              <a:buAutoNum type="arabicPeriod"/>
            </a:pPr>
            <a:r>
              <a:rPr lang="en-AU" dirty="0"/>
              <a:t>Comply with the mandatory requirements set out in the Guide in relation to:</a:t>
            </a:r>
          </a:p>
          <a:p>
            <a:pPr marL="1066785" lvl="1" indent="-457200">
              <a:buFont typeface="Arial" panose="020B0604020202020204" pitchFamily="34" charset="0"/>
              <a:buChar char="•"/>
            </a:pPr>
            <a:r>
              <a:rPr lang="en-AU" dirty="0"/>
              <a:t>Planning and designing grant opportunities</a:t>
            </a:r>
          </a:p>
          <a:p>
            <a:pPr marL="1066785" lvl="1" indent="-457200">
              <a:buFont typeface="Arial" panose="020B0604020202020204" pitchFamily="34" charset="0"/>
              <a:buChar char="•"/>
            </a:pPr>
            <a:r>
              <a:rPr lang="en-AU" dirty="0"/>
              <a:t>Assessment and decision-making</a:t>
            </a:r>
          </a:p>
          <a:p>
            <a:pPr marL="1066785" lvl="1" indent="-457200">
              <a:buFont typeface="Arial" panose="020B0604020202020204" pitchFamily="34" charset="0"/>
              <a:buChar char="•"/>
            </a:pPr>
            <a:r>
              <a:rPr lang="en-AU" dirty="0"/>
              <a:t>Providing grants and publishing grant information</a:t>
            </a:r>
          </a:p>
          <a:p>
            <a:pPr marL="0" indent="0">
              <a:buNone/>
            </a:pPr>
            <a:endParaRPr lang="en-AU" dirty="0"/>
          </a:p>
          <a:p>
            <a:pPr marL="0" indent="0">
              <a:buNone/>
            </a:pPr>
            <a:r>
              <a:rPr lang="en-AU" dirty="0"/>
              <a:t>A checklist for officials on the requirements of briefing the decision maker is available to download from the Grants Administration Guide webpage.</a:t>
            </a:r>
          </a:p>
          <a:p>
            <a:pPr marL="0" indent="0">
              <a:buNone/>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rPr>
              <a:t>Note: these obligations sit alongside the obligations under other laws and policies, including the requirements of section 10.3A of the GSF Act, which is outlined on a previous slide.</a:t>
            </a:r>
          </a:p>
        </p:txBody>
      </p:sp>
      <p:sp>
        <p:nvSpPr>
          <p:cNvPr id="4" name="Slide Number Placeholder 3"/>
          <p:cNvSpPr>
            <a:spLocks noGrp="1"/>
          </p:cNvSpPr>
          <p:nvPr>
            <p:ph type="sldNum" sz="quarter" idx="5"/>
          </p:nvPr>
        </p:nvSpPr>
        <p:spPr/>
        <p:txBody>
          <a:bodyPr/>
          <a:lstStyle/>
          <a:p>
            <a:fld id="{B07158C4-A119-4B78-9DE8-A50001BC31DC}" type="slidenum">
              <a:rPr lang="en-AU" smtClean="0"/>
              <a:t>11</a:t>
            </a:fld>
            <a:endParaRPr lang="en-AU"/>
          </a:p>
        </p:txBody>
      </p:sp>
    </p:spTree>
    <p:extLst>
      <p:ext uri="{BB962C8B-B14F-4D97-AF65-F5344CB8AC3E}">
        <p14:creationId xmlns:p14="http://schemas.microsoft.com/office/powerpoint/2010/main" val="2740027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1219170" rtl="0" eaLnBrk="1" fontAlgn="auto" latinLnBrk="0" hangingPunct="1">
              <a:lnSpc>
                <a:spcPct val="100000"/>
              </a:lnSpc>
              <a:spcBef>
                <a:spcPts val="0"/>
              </a:spcBef>
              <a:spcAft>
                <a:spcPts val="0"/>
              </a:spcAft>
              <a:buClrTx/>
              <a:buSzTx/>
              <a:buFontTx/>
              <a:buAutoNum type="arabicPeriod"/>
              <a:tabLst/>
              <a:defRPr/>
            </a:pPr>
            <a:r>
              <a:rPr lang="en-AU" dirty="0">
                <a:latin typeface="+mn-lt"/>
              </a:rPr>
              <a:t>Compliance – officials must c</a:t>
            </a:r>
            <a:r>
              <a:rPr lang="en-AU" dirty="0"/>
              <a:t>omply with the Guide as well as other applicable laws when administering grants</a:t>
            </a:r>
          </a:p>
          <a:p>
            <a:pPr marL="609585" lvl="1" indent="0">
              <a:buFont typeface="Arial" panose="020B0604020202020204" pitchFamily="34" charset="0"/>
              <a:buNone/>
            </a:pPr>
            <a:endParaRPr lang="en-AU" dirty="0"/>
          </a:p>
          <a:p>
            <a:pPr marL="457200" marR="0" lvl="0" indent="-457200" algn="l" defTabSz="1219170" rtl="0" eaLnBrk="1" fontAlgn="auto" latinLnBrk="0" hangingPunct="1">
              <a:lnSpc>
                <a:spcPct val="100000"/>
              </a:lnSpc>
              <a:spcBef>
                <a:spcPts val="0"/>
              </a:spcBef>
              <a:spcAft>
                <a:spcPts val="0"/>
              </a:spcAft>
              <a:buClrTx/>
              <a:buSzTx/>
              <a:buFontTx/>
              <a:buAutoNum type="arabicPeriod"/>
              <a:tabLst/>
              <a:defRPr/>
            </a:pPr>
            <a:r>
              <a:rPr lang="en-AU" dirty="0">
                <a:latin typeface="+mn-lt"/>
              </a:rPr>
              <a:t>Comply with the following mandatory requirements:</a:t>
            </a:r>
          </a:p>
          <a:p>
            <a:pPr marL="1066785" lvl="1" indent="-457200">
              <a:buFont typeface="Arial" panose="020B0604020202020204" pitchFamily="34" charset="0"/>
              <a:buChar char="•"/>
            </a:pPr>
            <a:r>
              <a:rPr lang="en-AU" sz="1600" b="0" i="0" u="none" strike="noStrike" baseline="0" dirty="0">
                <a:solidFill>
                  <a:srgbClr val="0E1817"/>
                </a:solidFill>
                <a:latin typeface="Public Sans Light" pitchFamily="2" charset="0"/>
              </a:rPr>
              <a:t>Comply with all relevant laws when administering grants </a:t>
            </a:r>
            <a:endParaRPr lang="en-AU" dirty="0">
              <a:latin typeface="+mn-lt"/>
            </a:endParaRPr>
          </a:p>
          <a:p>
            <a:pPr marL="1066785" lvl="1" indent="-457200">
              <a:buFont typeface="Arial" panose="020B0604020202020204" pitchFamily="34" charset="0"/>
              <a:buChar char="•"/>
            </a:pPr>
            <a:r>
              <a:rPr lang="en-AU" dirty="0">
                <a:latin typeface="+mn-lt"/>
              </a:rPr>
              <a:t>Comply with their record keeping obligations under the </a:t>
            </a:r>
            <a:r>
              <a:rPr lang="en-AU" i="1" dirty="0">
                <a:latin typeface="+mn-lt"/>
              </a:rPr>
              <a:t>State Records Act 1998 </a:t>
            </a:r>
            <a:r>
              <a:rPr lang="en-AU" dirty="0">
                <a:latin typeface="+mn-lt"/>
              </a:rPr>
              <a:t>(NSW) (SR Act)</a:t>
            </a:r>
            <a:endParaRPr lang="en-AU" dirty="0"/>
          </a:p>
          <a:p>
            <a:pPr marL="1066785" lvl="1" indent="-457200">
              <a:buFont typeface="Arial" panose="020B0604020202020204" pitchFamily="34" charset="0"/>
              <a:buChar char="•"/>
            </a:pPr>
            <a:r>
              <a:rPr lang="en-AU" dirty="0"/>
              <a:t>Ministerial staff must put in place practices and procedures to ensure that Ministerial involvement in grants administration is conducted in a manner that is consistent with the key principles and requirements in the Guide </a:t>
            </a:r>
          </a:p>
          <a:p>
            <a:pPr marL="1066785" marR="0" lvl="1" indent="-4572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Where a Minister is the decision-maker, Ministerial staff must ensure that the decision is recorded in writing and the records are managed in accordance with the requirements of the </a:t>
            </a:r>
            <a:r>
              <a:rPr lang="en-AU" i="1" dirty="0">
                <a:latin typeface="+mn-lt"/>
              </a:rPr>
              <a:t>State Records Act 1998</a:t>
            </a:r>
            <a:r>
              <a:rPr lang="en-AU" dirty="0">
                <a:latin typeface="+mn-lt"/>
              </a:rPr>
              <a:t> (NSW)</a:t>
            </a:r>
            <a:endParaRPr lang="en-AU"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i="1" dirty="0">
              <a:latin typeface="+mn-lt"/>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0" dirty="0">
                <a:latin typeface="+mn-lt"/>
              </a:rPr>
              <a:t>A Protocol for </a:t>
            </a:r>
            <a:r>
              <a:rPr lang="en-AU" dirty="0"/>
              <a:t>Grants Administration in NSW Ministerial Offices has been developed and is available on the Grants Administration Guide webpage, as is a grants decision making register.</a:t>
            </a:r>
          </a:p>
        </p:txBody>
      </p:sp>
      <p:sp>
        <p:nvSpPr>
          <p:cNvPr id="4" name="Slide Number Placeholder 3"/>
          <p:cNvSpPr>
            <a:spLocks noGrp="1"/>
          </p:cNvSpPr>
          <p:nvPr>
            <p:ph type="sldNum" sz="quarter" idx="5"/>
          </p:nvPr>
        </p:nvSpPr>
        <p:spPr/>
        <p:txBody>
          <a:bodyPr/>
          <a:lstStyle/>
          <a:p>
            <a:fld id="{B07158C4-A119-4B78-9DE8-A50001BC31DC}" type="slidenum">
              <a:rPr lang="en-AU" smtClean="0"/>
              <a:t>12</a:t>
            </a:fld>
            <a:endParaRPr lang="en-AU"/>
          </a:p>
        </p:txBody>
      </p:sp>
    </p:spTree>
    <p:extLst>
      <p:ext uri="{BB962C8B-B14F-4D97-AF65-F5344CB8AC3E}">
        <p14:creationId xmlns:p14="http://schemas.microsoft.com/office/powerpoint/2010/main" val="3838688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section focuses on definition of Grant.  This information is detailed in </a:t>
            </a:r>
            <a:r>
              <a:rPr lang="en-AU" b="1" dirty="0"/>
              <a:t>Section 4 </a:t>
            </a:r>
            <a:r>
              <a:rPr lang="en-AU" b="0" dirty="0"/>
              <a:t>of the Grants Administration Guide.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13</a:t>
            </a:fld>
            <a:endParaRPr lang="en-AU"/>
          </a:p>
        </p:txBody>
      </p:sp>
    </p:spTree>
    <p:extLst>
      <p:ext uri="{BB962C8B-B14F-4D97-AF65-F5344CB8AC3E}">
        <p14:creationId xmlns:p14="http://schemas.microsoft.com/office/powerpoint/2010/main" val="1840700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The Guide provides a broad definition but excludes certain types of financial arrangements.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226695" indent="-226695">
              <a:spcBef>
                <a:spcPts val="600"/>
              </a:spcBef>
              <a:spcAft>
                <a:spcPts val="600"/>
              </a:spcAft>
              <a:tabLst>
                <a:tab pos="226695" algn="l"/>
                <a:tab pos="457200" algn="l"/>
              </a:tabLst>
            </a:pPr>
            <a:r>
              <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rPr>
              <a:t>In assessing whether or not the relevant financial arrangement is a grant, you should first </a:t>
            </a:r>
            <a:r>
              <a:rPr lang="en-AU" sz="1800" b="1" dirty="0">
                <a:solidFill>
                  <a:srgbClr val="22272B"/>
                </a:solidFill>
                <a:effectLst/>
                <a:latin typeface="Public Sans Light" pitchFamily="2" charset="0"/>
                <a:ea typeface="SimSun" panose="02010600030101010101" pitchFamily="2" charset="-122"/>
                <a:cs typeface="Times New Roman" panose="02020603050405020304" pitchFamily="18" charset="0"/>
              </a:rPr>
              <a:t>consider the four key characteristics</a:t>
            </a:r>
            <a:r>
              <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rPr>
              <a:t> identified. </a:t>
            </a:r>
          </a:p>
          <a:p>
            <a:pPr marL="226695" indent="-226695">
              <a:spcBef>
                <a:spcPts val="600"/>
              </a:spcBef>
              <a:spcAft>
                <a:spcPts val="600"/>
              </a:spcAft>
              <a:tabLst>
                <a:tab pos="226695" algn="l"/>
                <a:tab pos="457200" algn="l"/>
              </a:tabLst>
            </a:pPr>
            <a:r>
              <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rPr>
              <a:t>If one of these characteristics does not apply, then the arrangement in question is likely not a grant. </a:t>
            </a:r>
          </a:p>
          <a:p>
            <a:pPr marL="226695" indent="-226695">
              <a:spcBef>
                <a:spcPts val="600"/>
              </a:spcBef>
              <a:spcAft>
                <a:spcPts val="600"/>
              </a:spcAft>
              <a:tabLst>
                <a:tab pos="226695" algn="l"/>
                <a:tab pos="457200" algn="l"/>
              </a:tabLst>
            </a:pPr>
            <a:endPar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endParaRPr>
          </a:p>
          <a:p>
            <a:pPr marL="226695" indent="-226695">
              <a:spcBef>
                <a:spcPts val="600"/>
              </a:spcBef>
              <a:spcAft>
                <a:spcPts val="600"/>
              </a:spcAft>
              <a:tabLst>
                <a:tab pos="226695" algn="l"/>
                <a:tab pos="457200" algn="l"/>
              </a:tabLst>
            </a:pPr>
            <a:r>
              <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rPr>
              <a:t>If all four key characteristics are established, you should then consider the exclusions identified in section 4.2 of the Guide to see if any apply. </a:t>
            </a:r>
          </a:p>
          <a:p>
            <a:pPr marL="226695" indent="-226695">
              <a:spcBef>
                <a:spcPts val="600"/>
              </a:spcBef>
              <a:spcAft>
                <a:spcPts val="600"/>
              </a:spcAft>
              <a:tabLst>
                <a:tab pos="226695" algn="l"/>
                <a:tab pos="457200" algn="l"/>
              </a:tabLst>
            </a:pPr>
            <a:endPar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endParaRPr>
          </a:p>
          <a:p>
            <a:pPr marL="226695" indent="-226695">
              <a:spcBef>
                <a:spcPts val="600"/>
              </a:spcBef>
              <a:spcAft>
                <a:spcPts val="600"/>
              </a:spcAft>
              <a:tabLst>
                <a:tab pos="226695" algn="l"/>
                <a:tab pos="457200" algn="l"/>
              </a:tabLst>
            </a:pPr>
            <a:r>
              <a:rPr lang="en-AU" sz="1800" dirty="0">
                <a:solidFill>
                  <a:srgbClr val="22272B"/>
                </a:solidFill>
                <a:effectLst/>
                <a:latin typeface="Public Sans Light" pitchFamily="2" charset="0"/>
                <a:ea typeface="Arial" panose="020B0604020202020204" pitchFamily="34" charset="0"/>
                <a:cs typeface="Arial" panose="020B0604020202020204" pitchFamily="34" charset="0"/>
              </a:rPr>
              <a:t>The Guide applies to all payments that meet the above definition, including payments made:</a:t>
            </a:r>
          </a:p>
          <a:p>
            <a:pPr marL="342900" lvl="0" indent="-342900">
              <a:spcBef>
                <a:spcPts val="600"/>
              </a:spcBef>
              <a:spcAft>
                <a:spcPts val="600"/>
              </a:spcAft>
              <a:buClr>
                <a:srgbClr val="22272B"/>
              </a:buClr>
              <a:buSzPts val="1000"/>
              <a:buFont typeface="Symbol" panose="05050102010706020507" pitchFamily="18" charset="2"/>
              <a:buChar char=""/>
              <a:tabLst>
                <a:tab pos="226695" algn="l"/>
              </a:tabLst>
            </a:pPr>
            <a:r>
              <a:rPr lang="en-AU" sz="1800" dirty="0">
                <a:solidFill>
                  <a:srgbClr val="22272B"/>
                </a:solidFill>
                <a:effectLst/>
                <a:latin typeface="Public Sans Light" pitchFamily="2" charset="0"/>
                <a:ea typeface="Arial" panose="020B0604020202020204" pitchFamily="34" charset="0"/>
                <a:cs typeface="Arial" panose="020B0604020202020204" pitchFamily="34" charset="0"/>
              </a:rPr>
              <a:t>as a result of a selection process, regardless of whether that process is open, closed, targeted, competitive or non-competitive</a:t>
            </a:r>
          </a:p>
          <a:p>
            <a:pPr marL="342900" lvl="0" indent="-342900">
              <a:spcBef>
                <a:spcPts val="600"/>
              </a:spcBef>
              <a:spcAft>
                <a:spcPts val="600"/>
              </a:spcAft>
              <a:buClr>
                <a:srgbClr val="22272B"/>
              </a:buClr>
              <a:buSzPts val="1000"/>
              <a:buFont typeface="Symbol" panose="05050102010706020507" pitchFamily="18" charset="2"/>
              <a:buChar char=""/>
              <a:tabLst>
                <a:tab pos="226695" algn="l"/>
              </a:tabLst>
            </a:pPr>
            <a:r>
              <a:rPr lang="en-AU" sz="1800" dirty="0">
                <a:solidFill>
                  <a:srgbClr val="22272B"/>
                </a:solidFill>
                <a:effectLst/>
                <a:latin typeface="Public Sans Light" pitchFamily="2" charset="0"/>
                <a:ea typeface="Arial" panose="020B0604020202020204" pitchFamily="34" charset="0"/>
                <a:cs typeface="Arial" panose="020B0604020202020204" pitchFamily="34" charset="0"/>
              </a:rPr>
              <a:t>where particular criteria are satisfied</a:t>
            </a:r>
          </a:p>
          <a:p>
            <a:pPr marL="342900" lvl="0" indent="-342900">
              <a:spcBef>
                <a:spcPts val="600"/>
              </a:spcBef>
              <a:spcAft>
                <a:spcPts val="600"/>
              </a:spcAft>
              <a:buClr>
                <a:srgbClr val="22272B"/>
              </a:buClr>
              <a:buSzPts val="1000"/>
              <a:buFont typeface="Symbol" panose="05050102010706020507" pitchFamily="18" charset="2"/>
              <a:buChar char=""/>
              <a:tabLst>
                <a:tab pos="226695" algn="l"/>
              </a:tabLst>
            </a:pPr>
            <a:r>
              <a:rPr lang="en-AU" sz="1800" dirty="0">
                <a:solidFill>
                  <a:srgbClr val="22272B"/>
                </a:solidFill>
                <a:effectLst/>
                <a:latin typeface="Public Sans Light" pitchFamily="2" charset="0"/>
                <a:ea typeface="Arial" panose="020B0604020202020204" pitchFamily="34" charset="0"/>
                <a:cs typeface="Arial" panose="020B0604020202020204" pitchFamily="34" charset="0"/>
              </a:rPr>
              <a:t>on a one-off or ad hoc basis.</a:t>
            </a:r>
          </a:p>
          <a:p>
            <a:pPr marL="226695" indent="-226695">
              <a:spcBef>
                <a:spcPts val="600"/>
              </a:spcBef>
              <a:spcAft>
                <a:spcPts val="600"/>
              </a:spcAft>
              <a:tabLst>
                <a:tab pos="226695" algn="l"/>
                <a:tab pos="457200" algn="l"/>
              </a:tabLst>
            </a:pPr>
            <a:endPar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endParaRPr>
          </a:p>
          <a:p>
            <a:pPr marL="226695" indent="-226695">
              <a:spcBef>
                <a:spcPts val="600"/>
              </a:spcBef>
              <a:spcAft>
                <a:spcPts val="600"/>
              </a:spcAft>
              <a:tabLst>
                <a:tab pos="226695" algn="l"/>
                <a:tab pos="457200" algn="l"/>
              </a:tabLst>
            </a:pPr>
            <a:r>
              <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rPr>
              <a:t>If in doubt as to how to characterise a particular arrangement, seek advice from your agency’s legal or governance area.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14</a:t>
            </a:fld>
            <a:endParaRPr lang="en-AU"/>
          </a:p>
        </p:txBody>
      </p:sp>
    </p:spTree>
    <p:extLst>
      <p:ext uri="{BB962C8B-B14F-4D97-AF65-F5344CB8AC3E}">
        <p14:creationId xmlns:p14="http://schemas.microsoft.com/office/powerpoint/2010/main" val="3964152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section focuses on the 7 key principles that should underpin all aspects of grant administration. These key principles are detailed in </a:t>
            </a:r>
            <a:r>
              <a:rPr lang="en-AU" b="1" dirty="0"/>
              <a:t>Section 5 </a:t>
            </a:r>
            <a:r>
              <a:rPr lang="en-AU" b="0" dirty="0"/>
              <a:t>of the Grants Administration Guide.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15</a:t>
            </a:fld>
            <a:endParaRPr lang="en-AU"/>
          </a:p>
        </p:txBody>
      </p:sp>
    </p:spTree>
    <p:extLst>
      <p:ext uri="{BB962C8B-B14F-4D97-AF65-F5344CB8AC3E}">
        <p14:creationId xmlns:p14="http://schemas.microsoft.com/office/powerpoint/2010/main" val="265289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Guide specifies </a:t>
            </a:r>
            <a:r>
              <a:rPr lang="en-AU" i="0" dirty="0"/>
              <a:t>7 key principles to be applied in administering grants. Officials must put in place practices and procedures to ensure grants are administrated consistent with the key principles:</a:t>
            </a:r>
          </a:p>
          <a:p>
            <a:pPr marL="457200" indent="-457200">
              <a:buFont typeface="Arial" panose="020B0604020202020204" pitchFamily="34" charset="0"/>
              <a:buAutoNum type="arabicPeriod"/>
            </a:pPr>
            <a:r>
              <a:rPr lang="en-US" dirty="0">
                <a:latin typeface="+mn-lt"/>
              </a:rPr>
              <a:t>Robust planning and design</a:t>
            </a:r>
          </a:p>
          <a:p>
            <a:pPr marL="457200" indent="-457200">
              <a:buFont typeface="Arial" panose="020B0604020202020204" pitchFamily="34" charset="0"/>
              <a:buAutoNum type="arabicPeriod"/>
            </a:pPr>
            <a:r>
              <a:rPr lang="en-US" dirty="0">
                <a:latin typeface="+mn-lt"/>
              </a:rPr>
              <a:t>Collaboration and partnership</a:t>
            </a:r>
          </a:p>
          <a:p>
            <a:pPr marL="457200" indent="-457200">
              <a:buFont typeface="Arial" panose="020B0604020202020204" pitchFamily="34" charset="0"/>
              <a:buAutoNum type="arabicPeriod"/>
            </a:pPr>
            <a:r>
              <a:rPr lang="en-US" dirty="0">
                <a:latin typeface="+mn-lt"/>
              </a:rPr>
              <a:t>Proportionality</a:t>
            </a:r>
          </a:p>
          <a:p>
            <a:pPr marL="457200" indent="-457200">
              <a:buFont typeface="Arial" panose="020B0604020202020204" pitchFamily="34" charset="0"/>
              <a:buAutoNum type="arabicPeriod"/>
            </a:pPr>
            <a:r>
              <a:rPr lang="en-US" dirty="0">
                <a:latin typeface="+mn-lt"/>
              </a:rPr>
              <a:t>An outcomes orientation</a:t>
            </a:r>
          </a:p>
          <a:p>
            <a:pPr marL="457200" indent="-457200">
              <a:buFont typeface="Arial" panose="020B0604020202020204" pitchFamily="34" charset="0"/>
              <a:buAutoNum type="arabicPeriod"/>
            </a:pPr>
            <a:r>
              <a:rPr lang="en-US" dirty="0">
                <a:latin typeface="+mn-lt"/>
              </a:rPr>
              <a:t>Achieving value with relevant money </a:t>
            </a:r>
          </a:p>
          <a:p>
            <a:pPr marL="457200" indent="-457200">
              <a:buFont typeface="Arial" panose="020B0604020202020204" pitchFamily="34" charset="0"/>
              <a:buAutoNum type="arabicPeriod"/>
            </a:pPr>
            <a:r>
              <a:rPr lang="en-US" dirty="0">
                <a:latin typeface="+mn-lt"/>
              </a:rPr>
              <a:t>Governance and accountability </a:t>
            </a:r>
          </a:p>
          <a:p>
            <a:pPr marL="457200" indent="-457200">
              <a:buFont typeface="Arial" panose="020B0604020202020204" pitchFamily="34" charset="0"/>
              <a:buAutoNum type="arabicPeriod"/>
            </a:pPr>
            <a:r>
              <a:rPr lang="en-US" dirty="0">
                <a:latin typeface="+mn-lt"/>
              </a:rPr>
              <a:t>Probity and transparency</a:t>
            </a:r>
          </a:p>
          <a:p>
            <a:endParaRPr lang="en-AU" i="1" dirty="0"/>
          </a:p>
        </p:txBody>
      </p:sp>
      <p:sp>
        <p:nvSpPr>
          <p:cNvPr id="4" name="Slide Number Placeholder 3"/>
          <p:cNvSpPr>
            <a:spLocks noGrp="1"/>
          </p:cNvSpPr>
          <p:nvPr>
            <p:ph type="sldNum" sz="quarter" idx="5"/>
          </p:nvPr>
        </p:nvSpPr>
        <p:spPr/>
        <p:txBody>
          <a:bodyPr/>
          <a:lstStyle/>
          <a:p>
            <a:fld id="{B07158C4-A119-4B78-9DE8-A50001BC31DC}" type="slidenum">
              <a:rPr lang="en-AU" smtClean="0"/>
              <a:t>16</a:t>
            </a:fld>
            <a:endParaRPr lang="en-AU"/>
          </a:p>
        </p:txBody>
      </p:sp>
    </p:spTree>
    <p:extLst>
      <p:ext uri="{BB962C8B-B14F-4D97-AF65-F5344CB8AC3E}">
        <p14:creationId xmlns:p14="http://schemas.microsoft.com/office/powerpoint/2010/main" val="2990217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dirty="0">
                <a:latin typeface="+mn-lt"/>
              </a:rPr>
              <a:t>Robust planning and design is important to facilitate fair, effective and transparent grants administration.</a:t>
            </a:r>
          </a:p>
          <a:p>
            <a:pPr marL="457200" indent="-457200">
              <a:buFont typeface="Arial" panose="020B0604020202020204" pitchFamily="34" charset="0"/>
              <a:buChar char="•"/>
            </a:pPr>
            <a:r>
              <a:rPr lang="en-US" dirty="0">
                <a:latin typeface="+mn-lt"/>
              </a:rPr>
              <a:t>Ensure grants meet identified needs and deliver value for money.</a:t>
            </a:r>
          </a:p>
          <a:p>
            <a:pPr marL="457200" indent="-457200">
              <a:buFont typeface="Arial" panose="020B0604020202020204" pitchFamily="34" charset="0"/>
              <a:buChar char="•"/>
            </a:pPr>
            <a:r>
              <a:rPr lang="en-US" dirty="0">
                <a:latin typeface="+mn-lt"/>
              </a:rPr>
              <a:t>Ensuring grants are strategic – including considering if a grant is the best vehicle to achieve policy objectives. </a:t>
            </a:r>
          </a:p>
          <a:p>
            <a:pPr marL="457200" indent="-457200">
              <a:buFont typeface="Arial" panose="020B0604020202020204" pitchFamily="34" charset="0"/>
              <a:buChar char="•"/>
            </a:pPr>
            <a:r>
              <a:rPr lang="en-US" dirty="0">
                <a:latin typeface="+mn-lt"/>
              </a:rPr>
              <a:t>In considering options for the design of the grant, consider:</a:t>
            </a:r>
          </a:p>
          <a:p>
            <a:pPr marL="817200" lvl="4" indent="-457200">
              <a:buFont typeface="Courier New" panose="02070309020205020404" pitchFamily="49" charset="0"/>
              <a:buChar char="o"/>
            </a:pPr>
            <a:r>
              <a:rPr lang="en-US" dirty="0">
                <a:latin typeface="+mn-lt"/>
              </a:rPr>
              <a:t>Rationale for the grant and how it will meet objectives</a:t>
            </a:r>
          </a:p>
          <a:p>
            <a:pPr marL="817200" lvl="4" indent="-457200">
              <a:buFont typeface="Courier New" panose="02070309020205020404" pitchFamily="49" charset="0"/>
              <a:buChar char="o"/>
            </a:pPr>
            <a:r>
              <a:rPr lang="en-AU" sz="1800" dirty="0">
                <a:solidFill>
                  <a:srgbClr val="FF0000"/>
                </a:solidFill>
                <a:effectLst/>
                <a:latin typeface="Calibri" panose="020F0502020204030204" pitchFamily="34" charset="0"/>
                <a:ea typeface="Calibri" panose="020F0502020204030204" pitchFamily="34" charset="0"/>
              </a:rPr>
              <a:t>the location or area in NSW that the grant initiative is targeting </a:t>
            </a:r>
            <a:endParaRPr lang="en-US" dirty="0">
              <a:latin typeface="+mn-lt"/>
            </a:endParaRPr>
          </a:p>
          <a:p>
            <a:pPr marL="817200" lvl="4" indent="-457200">
              <a:buFont typeface="Courier New" panose="02070309020205020404" pitchFamily="49" charset="0"/>
              <a:buChar char="o"/>
            </a:pPr>
            <a:r>
              <a:rPr lang="en-US" dirty="0"/>
              <a:t>Potential for co-design with prospective grantees and stakeholders</a:t>
            </a:r>
          </a:p>
          <a:p>
            <a:pPr marL="817200" lvl="4" indent="-457200">
              <a:buFont typeface="Courier New" panose="02070309020205020404" pitchFamily="49" charset="0"/>
              <a:buChar char="o"/>
            </a:pPr>
            <a:r>
              <a:rPr lang="en-US" dirty="0">
                <a:latin typeface="+mn-lt"/>
              </a:rPr>
              <a:t>Expected costs and benefits</a:t>
            </a:r>
          </a:p>
          <a:p>
            <a:pPr marL="817200" lvl="4" indent="-457200">
              <a:buFont typeface="Courier New" panose="02070309020205020404" pitchFamily="49" charset="0"/>
              <a:buChar char="o"/>
            </a:pPr>
            <a:r>
              <a:rPr lang="en-US" dirty="0"/>
              <a:t>Taxation or accounting treatments</a:t>
            </a:r>
          </a:p>
          <a:p>
            <a:pPr marL="817200" lvl="4" indent="-457200">
              <a:buFont typeface="Courier New" panose="02070309020205020404" pitchFamily="49" charset="0"/>
              <a:buChar char="o"/>
            </a:pPr>
            <a:r>
              <a:rPr lang="en-US" dirty="0"/>
              <a:t>Commercial considerations (e.g. funding strategy and grant agreement)</a:t>
            </a:r>
          </a:p>
          <a:p>
            <a:pPr marL="817200" lvl="4" indent="-457200">
              <a:buFont typeface="Courier New" panose="02070309020205020404" pitchFamily="49" charset="0"/>
              <a:buChar char="o"/>
            </a:pPr>
            <a:r>
              <a:rPr lang="en-US" dirty="0">
                <a:latin typeface="+mn-lt"/>
              </a:rPr>
              <a:t>Management issues (i.e. </a:t>
            </a:r>
            <a:r>
              <a:rPr lang="en-US" dirty="0"/>
              <a:t>engaging with stakeholders; risk management; accountability; application and selection processes; the role of decision-makers; performance measures; monitoring and evaluation; documentation; applicable legal, policy and governance requirements). </a:t>
            </a:r>
            <a:endParaRPr lang="en-US" dirty="0">
              <a:latin typeface="+mn-lt"/>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17</a:t>
            </a:fld>
            <a:endParaRPr lang="en-AU"/>
          </a:p>
        </p:txBody>
      </p:sp>
    </p:spTree>
    <p:extLst>
      <p:ext uri="{BB962C8B-B14F-4D97-AF65-F5344CB8AC3E}">
        <p14:creationId xmlns:p14="http://schemas.microsoft.com/office/powerpoint/2010/main" val="527542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Collaboration with stakeholders is important and their needs should be considered in the development of grant opportunities. It should not be assumed that the same approach will suit all grant opportunities. </a:t>
            </a:r>
          </a:p>
          <a:p>
            <a:endParaRPr lang="en-AU" dirty="0"/>
          </a:p>
          <a:p>
            <a:r>
              <a:rPr lang="en-AU" dirty="0"/>
              <a:t>Consider how the grant will – or could – interact with other funded activities – particularly where there are similar policy outcomes. </a:t>
            </a:r>
          </a:p>
          <a:p>
            <a:endParaRPr lang="en-AU" dirty="0"/>
          </a:p>
          <a:p>
            <a:r>
              <a:rPr lang="en-AU" dirty="0"/>
              <a:t>Collaboration and partnership is particularly critical when grants administration is shared between different agencies or levels of government, or when a third party is responsible for grants administration.</a:t>
            </a:r>
          </a:p>
          <a:p>
            <a:endParaRPr lang="en-AU" dirty="0"/>
          </a:p>
          <a:p>
            <a:r>
              <a:rPr lang="en-AU" dirty="0"/>
              <a:t>Early consultation can:</a:t>
            </a:r>
          </a:p>
          <a:p>
            <a:pPr marL="285750" indent="-285750">
              <a:buFont typeface="Arial" panose="020B0604020202020204" pitchFamily="34" charset="0"/>
              <a:buChar char="•"/>
            </a:pPr>
            <a:r>
              <a:rPr lang="en-AU" dirty="0"/>
              <a:t>Improve the design and delivery of grants</a:t>
            </a:r>
          </a:p>
          <a:p>
            <a:pPr marL="285750" indent="-285750">
              <a:buFont typeface="Arial" panose="020B0604020202020204" pitchFamily="34" charset="0"/>
              <a:buChar char="•"/>
            </a:pPr>
            <a:r>
              <a:rPr lang="en-AU" dirty="0"/>
              <a:t>Reduce duplication </a:t>
            </a:r>
          </a:p>
          <a:p>
            <a:pPr marL="285750" indent="-285750">
              <a:buFont typeface="Arial" panose="020B0604020202020204" pitchFamily="34" charset="0"/>
              <a:buChar char="•"/>
            </a:pPr>
            <a:r>
              <a:rPr lang="en-AU" dirty="0"/>
              <a:t>Improve the responsiveness, flexibility and relevance of grants</a:t>
            </a:r>
          </a:p>
          <a:p>
            <a:pPr marL="285750" indent="-285750">
              <a:buFont typeface="Arial" panose="020B0604020202020204" pitchFamily="34" charset="0"/>
              <a:buChar char="•"/>
            </a:pPr>
            <a:r>
              <a:rPr lang="en-AU" dirty="0"/>
              <a:t>Reduce administration costs</a:t>
            </a:r>
          </a:p>
          <a:p>
            <a:pPr marL="285750" indent="-285750">
              <a:buFont typeface="Arial" panose="020B0604020202020204" pitchFamily="34" charset="0"/>
              <a:buChar char="•"/>
            </a:pPr>
            <a:r>
              <a:rPr lang="en-AU" dirty="0"/>
              <a:t>Support the appropriate responsibility for costs and risks among stakeholders</a:t>
            </a:r>
          </a:p>
          <a:p>
            <a:pPr marL="285750" indent="-285750">
              <a:buFont typeface="Arial" panose="020B0604020202020204" pitchFamily="34" charset="0"/>
              <a:buChar char="•"/>
            </a:pPr>
            <a:r>
              <a:rPr lang="en-AU" dirty="0"/>
              <a:t>Support the development of appropriate outputs, accountability requirements, governance structures and documentation for the grant</a:t>
            </a:r>
          </a:p>
          <a:p>
            <a:pPr marL="285750" indent="-285750">
              <a:buFont typeface="Arial" panose="020B0604020202020204" pitchFamily="34" charset="0"/>
              <a:buChar char="•"/>
            </a:pPr>
            <a:r>
              <a:rPr lang="en-AU" dirty="0"/>
              <a:t>Assist potential grantees to understand the grants administration process </a:t>
            </a:r>
          </a:p>
          <a:p>
            <a:pPr marL="285750" indent="-285750">
              <a:buFontTx/>
              <a:buChar char="-"/>
            </a:pPr>
            <a:endParaRPr lang="en-AU" dirty="0"/>
          </a:p>
          <a:p>
            <a:pPr marL="0" indent="0">
              <a:buFontTx/>
              <a:buNone/>
            </a:pPr>
            <a:r>
              <a:rPr lang="en-AU" dirty="0"/>
              <a:t>Co-design of grants with stakeholders (allowing stakeholders to have input on the design of the grant opportunity) may be appropriate in some cases to ensure grants meet identified needs.</a:t>
            </a:r>
          </a:p>
          <a:p>
            <a:pPr marL="285750" indent="-285750">
              <a:buFontTx/>
              <a:buChar cha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18</a:t>
            </a:fld>
            <a:endParaRPr lang="en-AU"/>
          </a:p>
        </p:txBody>
      </p:sp>
    </p:spTree>
    <p:extLst>
      <p:ext uri="{BB962C8B-B14F-4D97-AF65-F5344CB8AC3E}">
        <p14:creationId xmlns:p14="http://schemas.microsoft.com/office/powerpoint/2010/main" val="30056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Grants may vary in scale and complexity. </a:t>
            </a:r>
          </a:p>
          <a:p>
            <a:endParaRPr lang="en-AU" dirty="0"/>
          </a:p>
          <a:p>
            <a:r>
              <a:rPr lang="en-AU" dirty="0"/>
              <a:t>Grants should be customised according to their value, complexity and the associated risks. Tailoring grant guidelines, application and assessment processes, grant agreements and reporting/acquittal requirements will ensure effective grants administration. </a:t>
            </a:r>
          </a:p>
          <a:p>
            <a:endParaRPr lang="en-AU" dirty="0"/>
          </a:p>
          <a:p>
            <a:r>
              <a:rPr lang="en-AU" dirty="0"/>
              <a:t>Important factors to consider include:</a:t>
            </a:r>
          </a:p>
          <a:p>
            <a:pPr marL="285750" indent="-285750">
              <a:buFont typeface="Arial" panose="020B0604020202020204" pitchFamily="34" charset="0"/>
              <a:buChar char="•"/>
            </a:pPr>
            <a:r>
              <a:rPr lang="en-AU" dirty="0"/>
              <a:t>the capability and experience of applicants and grantees</a:t>
            </a:r>
          </a:p>
          <a:p>
            <a:pPr marL="285750" indent="-285750">
              <a:buFont typeface="Arial" panose="020B0604020202020204" pitchFamily="34" charset="0"/>
              <a:buChar char="•"/>
            </a:pPr>
            <a:r>
              <a:rPr lang="en-AU" dirty="0"/>
              <a:t>the intended policy outcomes </a:t>
            </a:r>
          </a:p>
          <a:p>
            <a:pPr marL="285750" indent="-285750">
              <a:buFont typeface="Arial" panose="020B0604020202020204" pitchFamily="34" charset="0"/>
              <a:buChar char="•"/>
            </a:pPr>
            <a:r>
              <a:rPr lang="en-AU" dirty="0"/>
              <a:t>the purpose, value and duration of a grant </a:t>
            </a:r>
          </a:p>
          <a:p>
            <a:pPr marL="285750" indent="-285750">
              <a:buFont typeface="Arial" panose="020B0604020202020204" pitchFamily="34" charset="0"/>
              <a:buChar char="•"/>
            </a:pPr>
            <a:r>
              <a:rPr lang="en-AU" dirty="0"/>
              <a:t>the nature and type of deliverables </a:t>
            </a:r>
          </a:p>
          <a:p>
            <a:pPr marL="285750" indent="-285750">
              <a:buFont typeface="Arial" panose="020B0604020202020204" pitchFamily="34" charset="0"/>
              <a:buChar char="•"/>
            </a:pPr>
            <a:r>
              <a:rPr lang="en-AU" dirty="0"/>
              <a:t>governance and accountability requirements </a:t>
            </a:r>
          </a:p>
          <a:p>
            <a:pPr marL="285750" indent="-285750">
              <a:buFont typeface="Arial" panose="020B0604020202020204" pitchFamily="34" charset="0"/>
              <a:buChar char="•"/>
            </a:pPr>
            <a:r>
              <a:rPr lang="en-AU" dirty="0"/>
              <a:t>the nature and level of the risks involved </a:t>
            </a:r>
          </a:p>
          <a:p>
            <a:pPr marL="285750" indent="-285750">
              <a:buFont typeface="Arial" panose="020B0604020202020204" pitchFamily="34" charset="0"/>
              <a:buChar char="•"/>
            </a:pPr>
            <a:r>
              <a:rPr lang="en-AU" dirty="0"/>
              <a:t>the effect of any application or process requirements for grantees on the accessibility of the grant.</a:t>
            </a:r>
          </a:p>
          <a:p>
            <a:pPr marL="0" indent="0">
              <a:buFontTx/>
              <a:buNone/>
            </a:pPr>
            <a:endParaRPr lang="en-AU" dirty="0"/>
          </a:p>
          <a:p>
            <a:pPr marL="0" indent="0">
              <a:buFontTx/>
              <a:buNone/>
            </a:pPr>
            <a:r>
              <a:rPr lang="en-AU" dirty="0"/>
              <a:t>The volume, detail and frequency of reporting requirements should be proportional to the risks involved and the intended policy outcomes. Consider opportunities to reduce the burden of reporting requirements while managing risk, including by having regard to information that is otherwise available (for example, information that is otherwise collected by government and available to the relevant officials or publicly available) and by aligning grant reporting requirements with a grantee’s internal reporting requirements (such as the annual reporting cycle), where appropriate.</a:t>
            </a:r>
          </a:p>
          <a:p>
            <a:pPr marL="0" indent="0">
              <a:buFontTx/>
              <a:buNone/>
            </a:pPr>
            <a:endParaRPr lang="en-AU" dirty="0"/>
          </a:p>
          <a:p>
            <a:pPr marL="0" indent="0">
              <a:buFontTx/>
              <a:buNone/>
            </a:pPr>
            <a:r>
              <a:rPr lang="en-AU" dirty="0"/>
              <a:t>Any considerations of proportionality made by officials in the planning and design of grant opportunities should be documented, particularly to explain the approach taken towards identified risks. Officials should review these decisions prior to opening further grant rounds.</a:t>
            </a:r>
          </a:p>
        </p:txBody>
      </p:sp>
      <p:sp>
        <p:nvSpPr>
          <p:cNvPr id="4" name="Slide Number Placeholder 3"/>
          <p:cNvSpPr>
            <a:spLocks noGrp="1"/>
          </p:cNvSpPr>
          <p:nvPr>
            <p:ph type="sldNum" sz="quarter" idx="5"/>
          </p:nvPr>
        </p:nvSpPr>
        <p:spPr/>
        <p:txBody>
          <a:bodyPr/>
          <a:lstStyle/>
          <a:p>
            <a:fld id="{B07158C4-A119-4B78-9DE8-A50001BC31DC}" type="slidenum">
              <a:rPr lang="en-AU" smtClean="0"/>
              <a:t>19</a:t>
            </a:fld>
            <a:endParaRPr lang="en-AU"/>
          </a:p>
        </p:txBody>
      </p:sp>
    </p:spTree>
    <p:extLst>
      <p:ext uri="{BB962C8B-B14F-4D97-AF65-F5344CB8AC3E}">
        <p14:creationId xmlns:p14="http://schemas.microsoft.com/office/powerpoint/2010/main" val="418123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solidFill>
                <a:latin typeface="+mn-lt"/>
              </a:rPr>
              <a:t>Grant administration should be focused on achieving outcomes and benefits that align with NSW Government objectives. </a:t>
            </a:r>
          </a:p>
          <a:p>
            <a:endParaRPr lang="en-US" dirty="0">
              <a:latin typeface="+mn-lt"/>
            </a:endParaRPr>
          </a:p>
          <a:p>
            <a:r>
              <a:rPr lang="en-US" dirty="0">
                <a:latin typeface="+mn-lt"/>
              </a:rPr>
              <a:t>Grant opportunities must comply with </a:t>
            </a:r>
            <a:r>
              <a:rPr lang="en-US" b="1" i="1" dirty="0">
                <a:latin typeface="+mn-lt"/>
              </a:rPr>
              <a:t>TPP18-06 NSW Government Business Case Guidelines</a:t>
            </a:r>
            <a:r>
              <a:rPr lang="en-US" i="1" dirty="0">
                <a:latin typeface="+mn-lt"/>
              </a:rPr>
              <a:t>.</a:t>
            </a:r>
            <a:r>
              <a:rPr lang="en-US" b="0" i="0" dirty="0">
                <a:latin typeface="+mn-lt"/>
              </a:rPr>
              <a:t>TPP18-06 includes specific requirements for grants over a certain value, as well as helpful guidance for grants administration:</a:t>
            </a:r>
          </a:p>
          <a:p>
            <a:pPr marL="342900" indent="-342900">
              <a:buFont typeface="Arial" panose="020B0604020202020204" pitchFamily="34" charset="0"/>
              <a:buChar char="•"/>
            </a:pPr>
            <a:r>
              <a:rPr lang="en-US" dirty="0">
                <a:latin typeface="+mn-lt"/>
              </a:rPr>
              <a:t>develop objectives that are outcomes and benefits-focused and are:</a:t>
            </a:r>
          </a:p>
          <a:p>
            <a:pPr marL="952485" lvl="1" indent="-342900">
              <a:buFont typeface="Arial" panose="020B0604020202020204" pitchFamily="34" charset="0"/>
              <a:buChar char="•"/>
            </a:pPr>
            <a:r>
              <a:rPr lang="en-US" dirty="0">
                <a:latin typeface="+mn-lt"/>
              </a:rPr>
              <a:t>linked to NSW Government, cluster and agency priorities or State Outcomes</a:t>
            </a:r>
          </a:p>
          <a:p>
            <a:pPr marL="952485" lvl="1" indent="-342900">
              <a:buFont typeface="Arial" panose="020B0604020202020204" pitchFamily="34" charset="0"/>
              <a:buChar char="•"/>
            </a:pPr>
            <a:r>
              <a:rPr lang="en-US" dirty="0">
                <a:latin typeface="+mn-lt"/>
              </a:rPr>
              <a:t>measurable with clear expectations</a:t>
            </a:r>
          </a:p>
          <a:p>
            <a:pPr marL="952485" lvl="1" indent="-342900">
              <a:buFont typeface="Arial" panose="020B0604020202020204" pitchFamily="34" charset="0"/>
              <a:buChar char="•"/>
            </a:pPr>
            <a:r>
              <a:rPr lang="en-US" dirty="0">
                <a:latin typeface="+mn-lt"/>
              </a:rPr>
              <a:t>clearly communicated</a:t>
            </a:r>
          </a:p>
          <a:p>
            <a:pPr marL="952485" lvl="1" indent="-342900">
              <a:buFont typeface="Arial" panose="020B0604020202020204" pitchFamily="34" charset="0"/>
              <a:buChar char="•"/>
            </a:pPr>
            <a:r>
              <a:rPr lang="en-US" dirty="0">
                <a:latin typeface="+mn-lt"/>
              </a:rPr>
              <a:t>reviewed regularly </a:t>
            </a:r>
          </a:p>
          <a:p>
            <a:pPr marL="342900" indent="-342900">
              <a:buFont typeface="Arial" panose="020B0604020202020204" pitchFamily="34" charset="0"/>
              <a:buChar char="•"/>
            </a:pPr>
            <a:r>
              <a:rPr lang="en-US" dirty="0">
                <a:latin typeface="+mn-lt"/>
              </a:rPr>
              <a:t>document how the grant’s inputs and activities are expected to lead to desired outcomes and benefits</a:t>
            </a:r>
          </a:p>
          <a:p>
            <a:pPr marL="342900" indent="-342900">
              <a:buFont typeface="Arial" panose="020B0604020202020204" pitchFamily="34" charset="0"/>
              <a:buChar char="•"/>
            </a:pPr>
            <a:r>
              <a:rPr lang="en-US" dirty="0">
                <a:latin typeface="+mn-lt"/>
              </a:rPr>
              <a:t>plan for monitoring and evaluation – this includes appropriate performance measures to assess if intended outcomes and benefits are </a:t>
            </a:r>
            <a:r>
              <a:rPr lang="en-US" dirty="0" err="1">
                <a:latin typeface="+mn-lt"/>
              </a:rPr>
              <a:t>realised</a:t>
            </a:r>
            <a:r>
              <a:rPr lang="en-US" dirty="0">
                <a:latin typeface="+mn-lt"/>
              </a:rPr>
              <a:t>. These measures should be specified in grant guidelines and agreements. </a:t>
            </a:r>
          </a:p>
          <a:p>
            <a:pPr marL="342900" indent="-342900">
              <a:buFont typeface="Arial" panose="020B0604020202020204" pitchFamily="34" charset="0"/>
              <a:buChar char="•"/>
            </a:pPr>
            <a:r>
              <a:rPr lang="en-US" dirty="0">
                <a:latin typeface="+mn-lt"/>
              </a:rPr>
              <a:t>specific requirements exist for grants over a certain value.</a:t>
            </a:r>
          </a:p>
          <a:p>
            <a:endParaRPr lang="en-AU" dirty="0"/>
          </a:p>
          <a:p>
            <a:r>
              <a:rPr lang="en-AU" dirty="0"/>
              <a:t>Following the implementation of a grant opportunity, you should conduct an outcomes evaluation to assess how and if it led to intended changes and objectives. This may also inform an economic evaluation (which assesses value for money). </a:t>
            </a:r>
          </a:p>
        </p:txBody>
      </p:sp>
      <p:sp>
        <p:nvSpPr>
          <p:cNvPr id="4" name="Slide Number Placeholder 3"/>
          <p:cNvSpPr>
            <a:spLocks noGrp="1"/>
          </p:cNvSpPr>
          <p:nvPr>
            <p:ph type="sldNum" sz="quarter" idx="5"/>
          </p:nvPr>
        </p:nvSpPr>
        <p:spPr/>
        <p:txBody>
          <a:bodyPr/>
          <a:lstStyle/>
          <a:p>
            <a:fld id="{B07158C4-A119-4B78-9DE8-A50001BC31DC}" type="slidenum">
              <a:rPr lang="en-AU" smtClean="0"/>
              <a:t>20</a:t>
            </a:fld>
            <a:endParaRPr lang="en-AU"/>
          </a:p>
        </p:txBody>
      </p:sp>
    </p:spTree>
    <p:extLst>
      <p:ext uri="{BB962C8B-B14F-4D97-AF65-F5344CB8AC3E}">
        <p14:creationId xmlns:p14="http://schemas.microsoft.com/office/powerpoint/2010/main" val="404578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t>2</a:t>
            </a:fld>
            <a:endParaRPr lang="en-AU"/>
          </a:p>
        </p:txBody>
      </p:sp>
    </p:spTree>
    <p:extLst>
      <p:ext uri="{BB962C8B-B14F-4D97-AF65-F5344CB8AC3E}">
        <p14:creationId xmlns:p14="http://schemas.microsoft.com/office/powerpoint/2010/main" val="191042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chemeClr val="tx2"/>
                </a:solidFill>
                <a:latin typeface="+mn-lt"/>
              </a:rPr>
              <a:t>Value for money should be a key consideration across the grant life cycle – from initial design through to implementation and evaluation. </a:t>
            </a:r>
          </a:p>
          <a:p>
            <a:endParaRPr lang="en-AU" dirty="0">
              <a:solidFill>
                <a:schemeClr val="tx2"/>
              </a:solidFill>
              <a:latin typeface="+mn-lt"/>
            </a:endParaRPr>
          </a:p>
          <a:p>
            <a:r>
              <a:rPr lang="en-US" dirty="0">
                <a:latin typeface="+mn-lt"/>
              </a:rPr>
              <a:t>Achieving value for money is important to ensure maximum benefits of grants for the people of NSW.</a:t>
            </a:r>
          </a:p>
          <a:p>
            <a:endParaRPr lang="en-US" dirty="0">
              <a:latin typeface="+mn-lt"/>
            </a:endParaRPr>
          </a:p>
          <a:p>
            <a:r>
              <a:rPr lang="en-AU" dirty="0"/>
              <a:t>There are many ways to deliver value for money and costs and benefits will vary from grant to grant depending on a multitude of factors. </a:t>
            </a:r>
            <a:r>
              <a:rPr lang="en-US" dirty="0">
                <a:latin typeface="+mn-lt"/>
              </a:rPr>
              <a:t>Some important factors include:</a:t>
            </a:r>
          </a:p>
          <a:p>
            <a:pPr marL="285750" indent="-285750">
              <a:buFont typeface="Arial" panose="020B0604020202020204" pitchFamily="34" charset="0"/>
              <a:buChar char="•"/>
            </a:pPr>
            <a:r>
              <a:rPr lang="en-US" dirty="0">
                <a:latin typeface="+mn-lt"/>
              </a:rPr>
              <a:t>Early planning and design of grant</a:t>
            </a:r>
          </a:p>
          <a:p>
            <a:pPr marL="285750" indent="-285750">
              <a:buFont typeface="Arial" panose="020B0604020202020204" pitchFamily="34" charset="0"/>
              <a:buChar char="•"/>
            </a:pPr>
            <a:r>
              <a:rPr lang="en-US" dirty="0">
                <a:latin typeface="+mn-lt"/>
              </a:rPr>
              <a:t>Consultation with stakeholders</a:t>
            </a:r>
          </a:p>
          <a:p>
            <a:pPr marL="285750" indent="-285750">
              <a:buFont typeface="Arial" panose="020B0604020202020204" pitchFamily="34" charset="0"/>
              <a:buChar char="•"/>
            </a:pPr>
            <a:r>
              <a:rPr lang="en-US" dirty="0">
                <a:latin typeface="+mn-lt"/>
              </a:rPr>
              <a:t>Risk management</a:t>
            </a:r>
          </a:p>
          <a:p>
            <a:pPr marL="285750" indent="-285750">
              <a:buFont typeface="Arial" panose="020B0604020202020204" pitchFamily="34" charset="0"/>
              <a:buChar char="•"/>
            </a:pPr>
            <a:r>
              <a:rPr lang="en-US" dirty="0">
                <a:latin typeface="+mn-lt"/>
              </a:rPr>
              <a:t>Monitoring the use of funds</a:t>
            </a:r>
          </a:p>
          <a:p>
            <a:pPr marL="285750" indent="-285750">
              <a:buFont typeface="Arial" panose="020B0604020202020204" pitchFamily="34" charset="0"/>
              <a:buChar char="•"/>
            </a:pPr>
            <a:endParaRPr lang="en-US"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rPr>
              <a:t>For a grant opportunity to proceed, officials </a:t>
            </a:r>
            <a:r>
              <a:rPr lang="en-AU" b="1" dirty="0">
                <a:latin typeface="+mn-lt"/>
              </a:rPr>
              <a:t>must</a:t>
            </a:r>
            <a:r>
              <a:rPr lang="en-AU" dirty="0">
                <a:latin typeface="+mn-lt"/>
              </a:rPr>
              <a:t> demonstrate how it will deliver value for money during the planning and design phase.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mn-lt"/>
            </a:endParaRPr>
          </a:p>
          <a:p>
            <a:r>
              <a:rPr lang="en-AU" dirty="0">
                <a:latin typeface="+mn-lt"/>
              </a:rPr>
              <a:t>Additional documentation may be required for grant programs or opportunities over a certain value:</a:t>
            </a:r>
          </a:p>
          <a:p>
            <a:pPr marL="342900" indent="-342900">
              <a:buFont typeface="Arial" panose="020B0604020202020204" pitchFamily="34" charset="0"/>
              <a:buChar char="•"/>
            </a:pPr>
            <a:r>
              <a:rPr lang="en-AU" i="1" dirty="0">
                <a:latin typeface="+mn-lt"/>
              </a:rPr>
              <a:t>TPG22-04 Submission of a Business Case </a:t>
            </a:r>
            <a:r>
              <a:rPr lang="en-AU" sz="1800" dirty="0">
                <a:solidFill>
                  <a:srgbClr val="FF0000"/>
                </a:solidFill>
                <a:effectLst/>
                <a:highlight>
                  <a:srgbClr val="00FFFF"/>
                </a:highlight>
                <a:latin typeface="Calibri" panose="020F0502020204030204" pitchFamily="34" charset="0"/>
                <a:ea typeface="Calibri" panose="020F0502020204030204" pitchFamily="34" charset="0"/>
              </a:rPr>
              <a:t>requires business cases for NSW Government investments</a:t>
            </a:r>
            <a:r>
              <a:rPr lang="en-AU" sz="1800" dirty="0">
                <a:solidFill>
                  <a:srgbClr val="FF0000"/>
                </a:solidFill>
                <a:effectLst/>
                <a:latin typeface="Calibri" panose="020F0502020204030204" pitchFamily="34" charset="0"/>
                <a:ea typeface="Calibri" panose="020F0502020204030204" pitchFamily="34" charset="0"/>
              </a:rPr>
              <a:t> over a certain value</a:t>
            </a:r>
            <a:endParaRPr lang="en-AU" i="1" dirty="0">
              <a:latin typeface="+mn-lt"/>
            </a:endParaRPr>
          </a:p>
          <a:p>
            <a:pPr marL="342900" indent="-342900">
              <a:buFont typeface="Arial" panose="020B0604020202020204" pitchFamily="34" charset="0"/>
              <a:buChar char="•"/>
            </a:pPr>
            <a:r>
              <a:rPr lang="en-AU" sz="1800" i="1" dirty="0">
                <a:solidFill>
                  <a:srgbClr val="FF0000"/>
                </a:solidFill>
                <a:effectLst/>
                <a:highlight>
                  <a:srgbClr val="FFFF00"/>
                </a:highlight>
                <a:latin typeface="Calibri" panose="020F0502020204030204" pitchFamily="34" charset="0"/>
                <a:ea typeface="Calibri" panose="020F0502020204030204" pitchFamily="34" charset="0"/>
              </a:rPr>
              <a:t>TPG23-08 NSW Government Guide to Cost-Benefit Analysis</a:t>
            </a:r>
            <a:r>
              <a:rPr lang="en-AU" sz="1800" dirty="0">
                <a:solidFill>
                  <a:srgbClr val="FF0000"/>
                </a:solidFill>
                <a:effectLst/>
                <a:highlight>
                  <a:srgbClr val="FFFF00"/>
                </a:highlight>
                <a:latin typeface="Calibri" panose="020F0502020204030204" pitchFamily="34" charset="0"/>
                <a:ea typeface="Calibri" panose="020F0502020204030204" pitchFamily="34" charset="0"/>
              </a:rPr>
              <a:t>, which requires a CBA to be undertaken for larger grants over a certain value (A CBA is a mandatory part of a business case, which is required for capital, recurrent and ICT proposals with an estimated total cost of $10 million or higher.)</a:t>
            </a:r>
            <a:endParaRPr lang="en-AU" dirty="0">
              <a:latin typeface="+mn-lt"/>
            </a:endParaRPr>
          </a:p>
          <a:p>
            <a:pPr marL="0" indent="0">
              <a:buFont typeface="Arial" panose="020B0604020202020204" pitchFamily="34" charset="0"/>
              <a:buNone/>
            </a:pPr>
            <a:endParaRPr lang="en-AU" dirty="0"/>
          </a:p>
          <a:p>
            <a:pPr marL="0" indent="0">
              <a:buFont typeface="Arial" panose="020B0604020202020204" pitchFamily="34" charset="0"/>
              <a:buNone/>
            </a:pPr>
            <a:r>
              <a:rPr lang="en-AU" dirty="0"/>
              <a:t>Value for money should be considered at the individual grant level, as well as in the planning and design of a grant opportunity. The approach to assess value for money should be proportionate to the risk and value of the grant, as well as the individual circumstances (e.g. a cost-benefit analysis may not be practicable for emergency relief).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A value for money fact sheet is available to download from the Grants Administration webpage.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21</a:t>
            </a:fld>
            <a:endParaRPr lang="en-AU"/>
          </a:p>
        </p:txBody>
      </p:sp>
    </p:spTree>
    <p:extLst>
      <p:ext uri="{BB962C8B-B14F-4D97-AF65-F5344CB8AC3E}">
        <p14:creationId xmlns:p14="http://schemas.microsoft.com/office/powerpoint/2010/main" val="2509608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foundation of good grants administration is solid governance structures and clear accountabilities. </a:t>
            </a:r>
          </a:p>
          <a:p>
            <a:endParaRPr lang="en-AU" dirty="0"/>
          </a:p>
          <a:p>
            <a:r>
              <a:rPr lang="en-AU" dirty="0"/>
              <a:t>All parties (including Ministers, officials, agencies and grantees) should be accountable for their roles in grants administration. </a:t>
            </a:r>
          </a:p>
          <a:p>
            <a:endParaRPr lang="en-AU" dirty="0"/>
          </a:p>
          <a:p>
            <a:r>
              <a:rPr lang="en-AU" dirty="0"/>
              <a:t>You must develop policies, procedures and documentation to ensure strong accountability and governance. </a:t>
            </a:r>
          </a:p>
          <a:p>
            <a:endParaRPr lang="en-AU" dirty="0"/>
          </a:p>
          <a:p>
            <a:r>
              <a:rPr lang="en-AU" dirty="0"/>
              <a:t>This should include grant guidelines and operational guidance, which details clear responsibilities for different parts of the grants administration process. </a:t>
            </a:r>
          </a:p>
          <a:p>
            <a:endParaRPr lang="en-AU" dirty="0"/>
          </a:p>
          <a:p>
            <a:r>
              <a:rPr lang="en-AU" dirty="0"/>
              <a:t>You must also ensure full and accurate records are kept of the grants administration process. Good record keeping also supports better decision-making. You must also ensure you compliant with the State Records Act 1998.</a:t>
            </a:r>
          </a:p>
          <a:p>
            <a:endParaRPr lang="en-AU" dirty="0"/>
          </a:p>
          <a:p>
            <a:r>
              <a:rPr lang="en-AU" dirty="0"/>
              <a:t>Grant agreements should be well drafted, fit for purpose and easy to understand. You should also ensure that grant agreements are supported by ongoing communication, active grants management and performance monitoring requirements. </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solidFill>
                  <a:srgbClr val="FF0000"/>
                </a:solidFill>
                <a:effectLst/>
                <a:highlight>
                  <a:srgbClr val="D3D3D3"/>
                </a:highlight>
                <a:latin typeface="Calibri" panose="020F0502020204030204" pitchFamily="34" charset="0"/>
                <a:ea typeface="Calibri" panose="020F0502020204030204" pitchFamily="34" charset="0"/>
              </a:rPr>
              <a:t>The grant agreement should be signed by the decision-maker unless they have approved the agreement being signed by another official with the necessary financial delegation. For example, the Minister may be the decision-maker, but may authorise the Secretary to execute the grant agreements.</a:t>
            </a:r>
            <a:r>
              <a:rPr lang="en-AU" sz="1800" dirty="0">
                <a:solidFill>
                  <a:srgbClr val="FF0000"/>
                </a:solidFill>
                <a:effectLst/>
                <a:latin typeface="Calibri" panose="020F0502020204030204" pitchFamily="34" charset="0"/>
                <a:ea typeface="Calibri" panose="020F0502020204030204" pitchFamily="34" charset="0"/>
              </a:rPr>
              <a:t> </a:t>
            </a:r>
          </a:p>
          <a:p>
            <a:endParaRPr lang="en-AU" dirty="0"/>
          </a:p>
          <a:p>
            <a:r>
              <a:rPr lang="en-AU" dirty="0"/>
              <a:t>NSW Government Funding Agreement templates are available to download from the Grants Administration Guide webpage.</a:t>
            </a:r>
          </a:p>
        </p:txBody>
      </p:sp>
      <p:sp>
        <p:nvSpPr>
          <p:cNvPr id="4" name="Slide Number Placeholder 3"/>
          <p:cNvSpPr>
            <a:spLocks noGrp="1"/>
          </p:cNvSpPr>
          <p:nvPr>
            <p:ph type="sldNum" sz="quarter" idx="5"/>
          </p:nvPr>
        </p:nvSpPr>
        <p:spPr/>
        <p:txBody>
          <a:bodyPr/>
          <a:lstStyle/>
          <a:p>
            <a:fld id="{B07158C4-A119-4B78-9DE8-A50001BC31DC}" type="slidenum">
              <a:rPr lang="en-AU" smtClean="0"/>
              <a:t>22</a:t>
            </a:fld>
            <a:endParaRPr lang="en-AU"/>
          </a:p>
        </p:txBody>
      </p:sp>
    </p:spTree>
    <p:extLst>
      <p:ext uri="{BB962C8B-B14F-4D97-AF65-F5344CB8AC3E}">
        <p14:creationId xmlns:p14="http://schemas.microsoft.com/office/powerpoint/2010/main" val="3037954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latin typeface="+mn-lt"/>
              </a:rPr>
              <a:t>Grants should be administered honestly, impartially and with integrity and accountability. </a:t>
            </a:r>
          </a:p>
          <a:p>
            <a:endParaRPr lang="en-AU" dirty="0"/>
          </a:p>
          <a:p>
            <a:r>
              <a:rPr lang="en-AU" dirty="0"/>
              <a:t>This involves: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being open to scrutiny – this may include providing reasons for decisions or providing information to other agencies, the Parliament, grantees or the community</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being able to demonstrate and justify the use of public resources – record keeping is an important part of this process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establishing internal controls to safeguard against fraud, unlawful activities and other inappropriate conduct – this process should include providing a risk appetite statement for all medium to high-risk grants.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establishing and adhering to transparent and systematic application and selection processes – these should be competitive, merit-based (where appropriate) and used to allocate grants based on clearly defined criteria</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managing private interests to avoid conflicts of interests between a Minister or official’s private interests and public duties. Officials involved in grants administration </a:t>
            </a:r>
            <a:r>
              <a:rPr lang="en-US" b="0" dirty="0">
                <a:latin typeface="+mn-lt"/>
              </a:rPr>
              <a:t>should not have a direct or indirect interest that may influence the administration of a grant. Officials must develop a plan for managing conflicts of interest when designing the grant assessment process. Ministers and officials must adhere to the Ministerial Code of Conduct and the Code of Ethics and Conduct for NSW Government Sector Employees, respectively. </a:t>
            </a:r>
            <a:endParaRPr lang="en-US"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latin typeface="+mn-lt"/>
              </a:rPr>
              <a:t>Grants should always be administered with the public interest taking precedence over the private interests of any individuals.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latin typeface="+mn-lt"/>
              </a:rPr>
              <a:t>All interests should be declared in accordance with your agency private interest declaration processes.</a:t>
            </a:r>
          </a:p>
          <a:p>
            <a:pPr marL="285750" marR="0" lvl="0" indent="-285750" algn="l" defTabSz="1219170" rtl="0" eaLnBrk="1" fontAlgn="auto" latinLnBrk="0" hangingPunct="1">
              <a:lnSpc>
                <a:spcPct val="100000"/>
              </a:lnSpc>
              <a:spcBef>
                <a:spcPts val="0"/>
              </a:spcBef>
              <a:spcAft>
                <a:spcPts val="0"/>
              </a:spcAft>
              <a:buClrTx/>
              <a:buSzTx/>
              <a:buFontTx/>
              <a:buChar char="-"/>
              <a:tabLst/>
              <a:defRPr/>
            </a:pPr>
            <a:endParaRPr lang="en-US" dirty="0">
              <a:latin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t>23</a:t>
            </a:fld>
            <a:endParaRPr lang="en-AU"/>
          </a:p>
        </p:txBody>
      </p:sp>
    </p:spTree>
    <p:extLst>
      <p:ext uri="{BB962C8B-B14F-4D97-AF65-F5344CB8AC3E}">
        <p14:creationId xmlns:p14="http://schemas.microsoft.com/office/powerpoint/2010/main" val="3853863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latin typeface="+mn-lt"/>
              </a:rPr>
              <a:t>Government funds – including grants – may at times give rise to a political benefit (also known as pork barreling) but they </a:t>
            </a:r>
            <a:r>
              <a:rPr lang="en-US" b="1" dirty="0">
                <a:latin typeface="+mn-lt"/>
              </a:rPr>
              <a:t>must always serve a public purpose</a:t>
            </a:r>
            <a:r>
              <a:rPr lang="en-US" dirty="0">
                <a:latin typeface="+mn-lt"/>
              </a:rPr>
              <a: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b="0" dirty="0">
                <a:latin typeface="+mn-lt"/>
              </a:rPr>
              <a:t>Co</a:t>
            </a:r>
            <a:r>
              <a:rPr lang="en-US" dirty="0">
                <a:latin typeface="+mn-lt"/>
              </a:rPr>
              <a:t>nduct arising from pork barreling may be deemed unlawful – such as when there is corruption, bribery, maladministration or records mismanagement/destruction.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latin typeface="+mn-lt"/>
              </a:rPr>
              <a:t>The allocation of grants may result in a breach of public trust or unlawful or improper conduct if it benefits private interests at the expense of – or without due consideration of – the public interest.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latin typeface="+mn-lt"/>
              </a:rPr>
              <a:t>The principles and processes in the Grants Administration Guide will help officials, Ministers and ministerial staff to ensure that the public interest remains paramount in the administration of NSW Government grants.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dirty="0">
                <a:latin typeface="+mn-lt"/>
              </a:rPr>
              <a:t>A Public Interest and Grants Administration fact sheet is available to download from the Grants Administration Guide webpage.</a:t>
            </a:r>
            <a:endParaRPr lang="en-US"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t>24</a:t>
            </a:fld>
            <a:endParaRPr lang="en-AU"/>
          </a:p>
        </p:txBody>
      </p:sp>
    </p:spTree>
    <p:extLst>
      <p:ext uri="{BB962C8B-B14F-4D97-AF65-F5344CB8AC3E}">
        <p14:creationId xmlns:p14="http://schemas.microsoft.com/office/powerpoint/2010/main" val="2891268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The principles and processes in the Guide are directed to preventing unlawful or improper conduct in the context of grants administration by promoting transparency and accountability </a:t>
            </a:r>
          </a:p>
          <a:p>
            <a:endParaRPr lang="en-AU" dirty="0"/>
          </a:p>
          <a:p>
            <a:r>
              <a:rPr lang="en-AU" dirty="0"/>
              <a:t>Practical measures in the guide include:</a:t>
            </a:r>
          </a:p>
          <a:p>
            <a:pPr marL="342900" indent="-342900">
              <a:buFont typeface="Arial" panose="020B0604020202020204" pitchFamily="34" charset="0"/>
              <a:buChar char="•"/>
            </a:pPr>
            <a:r>
              <a:rPr lang="en-AU" dirty="0"/>
              <a:t>recording recommendations to decision-makers and grant decisions – including decisions which deviate from advice – in writing </a:t>
            </a:r>
          </a:p>
          <a:p>
            <a:pPr marL="342900" indent="-342900">
              <a:buFont typeface="Arial" panose="020B0604020202020204" pitchFamily="34" charset="0"/>
              <a:buChar char="•"/>
            </a:pPr>
            <a:r>
              <a:rPr lang="en-AU" dirty="0"/>
              <a:t>establishing procedures to ensure decision-makers do not have a direct or indirect interest which may influence grants activities</a:t>
            </a:r>
          </a:p>
          <a:p>
            <a:pPr marL="342900" indent="-342900">
              <a:buFont typeface="Arial" panose="020B0604020202020204" pitchFamily="34" charset="0"/>
              <a:buChar char="•"/>
            </a:pPr>
            <a:r>
              <a:rPr lang="en-AU" dirty="0"/>
              <a:t>ensuring that controls are in place to manage fraud and corruption </a:t>
            </a:r>
          </a:p>
          <a:p>
            <a:pPr marL="342900" indent="-342900">
              <a:buFont typeface="Arial" panose="020B0604020202020204" pitchFamily="34" charset="0"/>
              <a:buChar char="•"/>
            </a:pPr>
            <a:r>
              <a:rPr lang="en-AU" dirty="0"/>
              <a:t>mandatory requirement to publish grant information and decisions online on the NSW Government Grants and Funding Finder website. Decisions on grants awarded must be published no later than 45 calendar days after the grant agreement, or if no grant agreement 45 calendar days from the first payment made to the grantee</a:t>
            </a:r>
          </a:p>
          <a:p>
            <a:pPr marL="342900" indent="-34290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25</a:t>
            </a:fld>
            <a:endParaRPr lang="en-AU"/>
          </a:p>
        </p:txBody>
      </p:sp>
    </p:spTree>
    <p:extLst>
      <p:ext uri="{BB962C8B-B14F-4D97-AF65-F5344CB8AC3E}">
        <p14:creationId xmlns:p14="http://schemas.microsoft.com/office/powerpoint/2010/main" val="702101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section outlines an overview of the process of grant administration – including specific requirements that have to be adhered to. This section is based on </a:t>
            </a:r>
            <a:r>
              <a:rPr lang="en-AU" b="1" dirty="0"/>
              <a:t>Section 6</a:t>
            </a:r>
            <a:r>
              <a:rPr lang="en-AU" b="0" dirty="0"/>
              <a:t> of the Grants Administration Guide.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26</a:t>
            </a:fld>
            <a:endParaRPr lang="en-AU"/>
          </a:p>
        </p:txBody>
      </p:sp>
    </p:spTree>
    <p:extLst>
      <p:ext uri="{BB962C8B-B14F-4D97-AF65-F5344CB8AC3E}">
        <p14:creationId xmlns:p14="http://schemas.microsoft.com/office/powerpoint/2010/main" val="762419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a:t>As outlined in the key principles, careful planning is required to ensure that grants achieve government objectives and are administered effectively.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TPP18-06 and TPG23-08 are NSW policy guidelines that set out mandatory requirements for business case and cost-benefit analysis (as outlined earlier) as well as general guidance for officials designing grants. TPG23-18 The Disaster Cost-Benefit Framework includes a rapid assessment framework that can be applied when providing immediate relief in response to a disaster These guidelines should be consulted for current value thresholds that trigger a requirement to comply. However, these guidelines provide useful guidance for officials planning grants of any value.</a:t>
            </a:r>
          </a:p>
          <a:p>
            <a:pPr marL="0" indent="0">
              <a:buFont typeface="Arial" panose="020B0604020202020204" pitchFamily="34" charset="0"/>
              <a:buNone/>
            </a:pPr>
            <a:endParaRPr lang="en-AU" dirty="0"/>
          </a:p>
          <a:p>
            <a:pPr marL="285750" indent="-285750">
              <a:buFont typeface="Arial" panose="020B0604020202020204" pitchFamily="34" charset="0"/>
              <a:buChar char="•"/>
            </a:pPr>
            <a:r>
              <a:rPr lang="en-AU" dirty="0"/>
              <a:t>Where multiple agencies are involved, agencies should agree between themselves the roles they perform through the grant life cycle and which agency takes responsibility for the applicable mandatory requirements at any given time. This arrangement should be outlined in the grant guidelines and agencies may seek to capture it in a Memorandum of Understanding.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Assessing and managing risk is a key element of the planning and process. You need to assess program risk (related to the implementation of the grant – this will be affected by the scale and complexity of the grant); grantee risk (related to the grant recipient – such as the grantee’s experience and capacity to deliver the grant activities) and governance risks (e.g. the relationship between the grantor and the grantee).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sz="1800" b="0" i="0" u="none" strike="noStrike" baseline="0" dirty="0">
                <a:solidFill>
                  <a:srgbClr val="0E1817"/>
                </a:solidFill>
                <a:latin typeface="Public Sans Light" pitchFamily="2" charset="0"/>
              </a:rPr>
              <a:t>Grants that can typically carry higher risks are grants that have a high dollar value, are complex or are awarded via a non-competitive process. For these types of grants, probity advice must be sought to support the design, application, assessment and decision-making phases. </a:t>
            </a:r>
          </a:p>
          <a:p>
            <a:pPr marL="285750" indent="-285750">
              <a:buFont typeface="Arial" panose="020B0604020202020204" pitchFamily="34" charset="0"/>
              <a:buChar char="•"/>
            </a:pPr>
            <a:endParaRPr lang="en-AU" sz="1800" b="0" i="0" u="none" strike="noStrike" baseline="0" dirty="0">
              <a:solidFill>
                <a:srgbClr val="0E1817"/>
              </a:solidFill>
              <a:latin typeface="Public Sans Light" pitchFamily="2" charset="0"/>
            </a:endParaRPr>
          </a:p>
          <a:p>
            <a:pPr marL="285750" indent="-285750">
              <a:buFont typeface="Arial" panose="020B0604020202020204" pitchFamily="34" charset="0"/>
              <a:buChar char="•"/>
            </a:pPr>
            <a:r>
              <a:rPr lang="en-AU" sz="1800" b="0" i="0" u="none" strike="noStrike" baseline="0" dirty="0">
                <a:solidFill>
                  <a:srgbClr val="0E1817"/>
                </a:solidFill>
                <a:latin typeface="Public Sans Light" pitchFamily="2" charset="0"/>
              </a:rPr>
              <a:t>Conduct checks of the applicant (potential grant recipient) must also be conducted on complex, high-risk or high value grant opportunities proportionate to the value and risk of the grant. Checks may include criminal checks, internal conflict checks or ASIC searches, among others. The information obtained from these checks may be used to determine if the applicant meets specific eligibility criteria, or to inform the merits brief provided to the Minister.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Officials should consider how grants will be offered and assessed. There are a number of ways a grant can be administered – competitive (open or targeted), non-competitive (closed, open, or demand-driven) or one-off/ad hoc grants. The type of grant process will affect the way that grant applications are assessed.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aim of selection criteria is to help potential applicants consider whether they are eligible before they apply for a grant. All grants should have clear eligibility criteria – the minimum requirements an applicant must meet to be eligible for funding. Where relevant – such as in the case of competitive grants – applications may also be assessed against assessment criteria in comparison with other applicants. Assessment criteria should allow for an objective assessment of relevant factors (such as capability and experience – or deliverability of the project).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sz="1800" dirty="0">
                <a:effectLst/>
                <a:latin typeface="Segoe UI" panose="020B0502040204020203" pitchFamily="34" charset="0"/>
              </a:rPr>
              <a:t>The Guide specifies mandatory selection criteria for one-off or ad hoc grants (section 6.1.4) (additional assessment criteria may be added at the discretion of the agency):</a:t>
            </a:r>
          </a:p>
          <a:p>
            <a:pPr marL="895335" lvl="1" indent="-285750">
              <a:buFont typeface="Arial" panose="020B0604020202020204" pitchFamily="34" charset="0"/>
              <a:buChar char="•"/>
            </a:pPr>
            <a:r>
              <a:rPr lang="en-AU" sz="1600" dirty="0">
                <a:solidFill>
                  <a:schemeClr val="tx1"/>
                </a:solidFill>
              </a:rPr>
              <a:t>the project for which funding is proposed to be provided is deliverable within the proposed timeframe and scope:</a:t>
            </a:r>
          </a:p>
          <a:p>
            <a:pPr marL="895335" lvl="1" indent="-285750">
              <a:buFont typeface="Arial" panose="020B0604020202020204" pitchFamily="34" charset="0"/>
              <a:buChar char="•"/>
            </a:pPr>
            <a:r>
              <a:rPr lang="en-AU" sz="1600" dirty="0">
                <a:solidFill>
                  <a:schemeClr val="tx1"/>
                </a:solidFill>
              </a:rPr>
              <a:t>the proposed grant recipients have sufficient capacity and expertise to deliver the project</a:t>
            </a:r>
          </a:p>
          <a:p>
            <a:pPr marL="895335" lvl="1" indent="-285750">
              <a:buFont typeface="Arial" panose="020B0604020202020204" pitchFamily="34" charset="0"/>
              <a:buChar char="•"/>
            </a:pPr>
            <a:r>
              <a:rPr lang="en-AU" sz="1600" dirty="0">
                <a:solidFill>
                  <a:schemeClr val="tx1"/>
                </a:solidFill>
              </a:rPr>
              <a:t>the grant will provide community benefit</a:t>
            </a:r>
          </a:p>
          <a:p>
            <a:pPr marL="895335" lvl="1" indent="-285750">
              <a:buFont typeface="Arial" panose="020B0604020202020204" pitchFamily="34" charset="0"/>
              <a:buChar char="•"/>
            </a:pPr>
            <a:r>
              <a:rPr lang="en-AU" sz="1600" dirty="0">
                <a:solidFill>
                  <a:schemeClr val="tx1"/>
                </a:solidFill>
              </a:rPr>
              <a:t>the grant will achieve value for money</a:t>
            </a:r>
          </a:p>
          <a:p>
            <a:pPr marL="895335" lvl="1" indent="-285750">
              <a:buFont typeface="Arial" panose="020B0604020202020204" pitchFamily="34" charset="0"/>
              <a:buChar char="•"/>
            </a:pPr>
            <a:r>
              <a:rPr lang="en-AU" sz="1600" dirty="0">
                <a:solidFill>
                  <a:schemeClr val="tx1"/>
                </a:solidFill>
              </a:rPr>
              <a:t>alignment with NSW Government policy objectives</a:t>
            </a:r>
          </a:p>
          <a:p>
            <a:pPr marL="0" indent="0">
              <a:buFont typeface="Arial" panose="020B0604020202020204" pitchFamily="34" charset="0"/>
              <a:buNone/>
            </a:pPr>
            <a:endParaRPr lang="en-AU" dirty="0"/>
          </a:p>
          <a:p>
            <a:pPr marL="285750" indent="-285750">
              <a:buFont typeface="Arial" panose="020B0604020202020204" pitchFamily="34" charset="0"/>
              <a:buChar char="•"/>
            </a:pPr>
            <a:r>
              <a:rPr lang="en-AU" dirty="0"/>
              <a:t>The assessment process should be chosen at the beginning of a grants administration process and information should be included in the grant guidelines. </a:t>
            </a:r>
          </a:p>
          <a:p>
            <a:pPr marL="895335" lvl="1" indent="-285750">
              <a:buFont typeface="Arial" panose="020B0604020202020204" pitchFamily="34" charset="0"/>
              <a:buChar char="•"/>
            </a:pPr>
            <a:r>
              <a:rPr lang="en-AU" dirty="0"/>
              <a:t>Competitive grants should have a two-stage assessment process – including an assessment stage (against the selection criteria) and a decision-making stage (where the assessment team makes a recommendation in writing to the designated decision-maker).</a:t>
            </a:r>
          </a:p>
          <a:p>
            <a:pPr marL="895335" lvl="1" indent="-285750">
              <a:buFont typeface="Arial" panose="020B0604020202020204" pitchFamily="34" charset="0"/>
              <a:buChar char="•"/>
            </a:pPr>
            <a:r>
              <a:rPr lang="en-AU" dirty="0"/>
              <a:t>The assessment process will be determined by the individual grant – depending on its value, risk profile, timeline, nature of grant activity and the likely number and type of applications. </a:t>
            </a:r>
          </a:p>
          <a:p>
            <a:pPr marL="895335" lvl="1" indent="-285750">
              <a:buFont typeface="Arial" panose="020B0604020202020204" pitchFamily="34" charset="0"/>
              <a:buChar char="•"/>
            </a:pPr>
            <a:r>
              <a:rPr lang="en-AU" dirty="0"/>
              <a:t>One off or ad hoc grants do not usually have planned selection criteria and assessment processes (as they are designed to meet a specific need), but mandatory selection criteria apply, as outlined above. </a:t>
            </a:r>
          </a:p>
          <a:p>
            <a:pPr marL="895335" lvl="1" indent="-285750">
              <a:buFont typeface="Arial" panose="020B0604020202020204" pitchFamily="34" charset="0"/>
              <a:buChar char="•"/>
            </a:pPr>
            <a:r>
              <a:rPr lang="en-AU" dirty="0"/>
              <a:t>Non-competitive grants may involve applicants being assessed individually against criteria – rather than by comparison with other applicants. A two stage process may not be needed. </a:t>
            </a:r>
          </a:p>
          <a:p>
            <a:pPr marL="895335" lvl="1" indent="-285750">
              <a:buFont typeface="Arial" panose="020B0604020202020204" pitchFamily="34" charset="0"/>
              <a:buChar char="•"/>
            </a:pPr>
            <a:r>
              <a:rPr lang="en-AU" dirty="0"/>
              <a:t>Officials must consider and develop a plan to manage conflicts of interest when developing an assessment process. </a:t>
            </a:r>
          </a:p>
          <a:p>
            <a:pPr marL="609585" lvl="1" indent="0">
              <a:spcAft>
                <a:spcPts val="600"/>
              </a:spcAft>
              <a:buFont typeface="Arial" panose="020B0604020202020204" pitchFamily="34" charset="0"/>
              <a:buNone/>
            </a:pPr>
            <a:endParaRPr lang="en-AU" sz="1200" dirty="0"/>
          </a:p>
          <a:p>
            <a:pPr marL="285750" lvl="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27</a:t>
            </a:fld>
            <a:endParaRPr lang="en-AU"/>
          </a:p>
        </p:txBody>
      </p:sp>
    </p:spTree>
    <p:extLst>
      <p:ext uri="{BB962C8B-B14F-4D97-AF65-F5344CB8AC3E}">
        <p14:creationId xmlns:p14="http://schemas.microsoft.com/office/powerpoint/2010/main" val="1137861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AU" dirty="0"/>
              <a:t>Practical considerations will influence the determination of the designated decision maker – e.g. the extent of the administrative work and potential conflicts of interest. If there is a large number of applicants, it may not be practical for Ministers or a head of an agency to complete the necessary conflict of interest checks for each applicant. </a:t>
            </a:r>
          </a:p>
          <a:p>
            <a:pPr marL="285750" lvl="0" indent="-285750">
              <a:buFont typeface="Arial" panose="020B0604020202020204" pitchFamily="34" charset="0"/>
              <a:buChar char="•"/>
            </a:pPr>
            <a:endParaRPr lang="en-AU" dirty="0"/>
          </a:p>
          <a:p>
            <a:pPr marL="285750" lvl="0" indent="-285750">
              <a:buFont typeface="Arial" panose="020B0604020202020204" pitchFamily="34" charset="0"/>
              <a:buChar char="•"/>
            </a:pPr>
            <a:r>
              <a:rPr lang="en-AU" dirty="0"/>
              <a:t>There is no legal or policy requirement that grant payments must be approved by Cabinet or a Committee of Cabinet. Cabinet may still play a role in approving the funding allocation for grant opportunities, approving grant guidelines or  receiving reports on the outcomes of a grant program.</a:t>
            </a:r>
          </a:p>
          <a:p>
            <a:pPr marL="285750" lvl="0" indent="-285750">
              <a:buFont typeface="Arial" panose="020B0604020202020204" pitchFamily="34" charset="0"/>
              <a:buChar char="•"/>
            </a:pPr>
            <a:endParaRPr lang="en-AU" dirty="0"/>
          </a:p>
          <a:p>
            <a:pPr marL="171450" indent="-171450">
              <a:spcAft>
                <a:spcPts val="600"/>
              </a:spcAft>
              <a:buFont typeface="Arial" panose="020B0604020202020204" pitchFamily="34" charset="0"/>
              <a:buChar char="•"/>
            </a:pPr>
            <a:r>
              <a:rPr lang="en-AU" sz="1600" dirty="0"/>
              <a:t>Officials must prepare clear and consistent grant guidelines (except in the case of one-off or ad hoc grants) </a:t>
            </a:r>
          </a:p>
          <a:p>
            <a:pPr marL="171450" indent="-171450">
              <a:spcAft>
                <a:spcPts val="600"/>
              </a:spcAft>
              <a:buFont typeface="Arial" panose="020B0604020202020204" pitchFamily="34" charset="0"/>
              <a:buChar char="•"/>
            </a:pPr>
            <a:endParaRPr lang="en-AU" sz="1600" dirty="0"/>
          </a:p>
          <a:p>
            <a:pPr marL="171450" indent="-171450">
              <a:spcAft>
                <a:spcPts val="600"/>
              </a:spcAft>
              <a:buFont typeface="Arial" panose="020B0604020202020204" pitchFamily="34" charset="0"/>
              <a:buChar char="•"/>
            </a:pPr>
            <a:r>
              <a:rPr lang="en-AU" sz="1600" dirty="0"/>
              <a:t>At a minimum, grant guidelines must contain the purpose and objectives; selection criteria; grant value; opening, closing and application outcome date; any support available to grant applicants; source agency/</a:t>
            </a:r>
            <a:r>
              <a:rPr lang="en-AU" sz="1600" dirty="0" err="1"/>
              <a:t>ies</a:t>
            </a:r>
            <a:r>
              <a:rPr lang="en-AU" sz="1600" dirty="0"/>
              <a:t> and the decision-maker.</a:t>
            </a:r>
          </a:p>
          <a:p>
            <a:pPr marL="781035" lvl="1" indent="-171450">
              <a:spcAft>
                <a:spcPts val="600"/>
              </a:spcAft>
              <a:buFont typeface="Arial" panose="020B0604020202020204" pitchFamily="34" charset="0"/>
              <a:buChar char="•"/>
            </a:pPr>
            <a:r>
              <a:rPr lang="en-AU" sz="1600" dirty="0"/>
              <a:t>Once a grant opportunity has been opened, changes to the grant guidelines should be minimal – however, if significant changes have been made, officials must revise and republish the grant guidelines (it may also be appropriate to advise applicants who have already made an application)</a:t>
            </a:r>
          </a:p>
          <a:p>
            <a:pPr marL="781035" lvl="1" indent="-171450">
              <a:spcAft>
                <a:spcPts val="600"/>
              </a:spcAft>
              <a:buFont typeface="Arial" panose="020B0604020202020204" pitchFamily="34" charset="0"/>
              <a:buChar char="•"/>
            </a:pPr>
            <a:r>
              <a:rPr lang="en-AU" sz="1600" dirty="0"/>
              <a:t>Application forms should be easy to understand and assist potential grantees to provide the information required for assessment against the selection criteria. </a:t>
            </a:r>
          </a:p>
          <a:p>
            <a:pPr marL="171450" lvl="0" indent="-171450">
              <a:spcAft>
                <a:spcPts val="600"/>
              </a:spcAft>
              <a:buFont typeface="Arial" panose="020B0604020202020204" pitchFamily="34" charset="0"/>
              <a:buChar char="•"/>
            </a:pPr>
            <a:endParaRPr lang="en-AU" sz="1600" dirty="0"/>
          </a:p>
          <a:p>
            <a:pPr marL="171450" lvl="0" indent="-171450">
              <a:spcAft>
                <a:spcPts val="600"/>
              </a:spcAft>
              <a:buFont typeface="Arial" panose="020B0604020202020204" pitchFamily="34" charset="0"/>
              <a:buChar char="•"/>
            </a:pPr>
            <a:r>
              <a:rPr lang="en-AU" sz="1800" b="0" i="0" u="none" strike="noStrike" baseline="0" dirty="0">
                <a:solidFill>
                  <a:srgbClr val="0E1817"/>
                </a:solidFill>
                <a:latin typeface="Public Sans Light" pitchFamily="2" charset="0"/>
              </a:rPr>
              <a:t>Although not required, officials may choose to develop grant guidelines for one-off or ad hoc grants. If such guidelines are developed, they must include the mandatory assessment criteria for one-off or ad hoc grants set out in the Guide. Even if grant guidelines are not developed for one-off or ad hoc grants, officials must ensure that relevant information about the grant is documented, including the decision-maker for the grant. </a:t>
            </a:r>
          </a:p>
          <a:p>
            <a:pPr marL="171450" lvl="0" indent="-171450">
              <a:spcAft>
                <a:spcPts val="600"/>
              </a:spcAft>
              <a:buFont typeface="Arial" panose="020B0604020202020204" pitchFamily="34" charset="0"/>
              <a:buChar char="•"/>
            </a:pPr>
            <a:endParaRPr lang="en-AU" sz="1600" b="0" i="0" u="none" strike="noStrike" baseline="0" dirty="0">
              <a:solidFill>
                <a:schemeClr val="tx1"/>
              </a:solidFill>
              <a:latin typeface="+mn-lt"/>
            </a:endParaRPr>
          </a:p>
          <a:p>
            <a:pPr marL="171450" lvl="0" indent="-171450">
              <a:spcAft>
                <a:spcPts val="600"/>
              </a:spcAft>
              <a:buFont typeface="Arial" panose="020B0604020202020204" pitchFamily="34" charset="0"/>
              <a:buChar char="•"/>
            </a:pPr>
            <a:r>
              <a:rPr lang="en-AU" sz="1800" b="0" i="0" u="none" strike="noStrike" baseline="0" dirty="0">
                <a:solidFill>
                  <a:srgbClr val="0E1817"/>
                </a:solidFill>
                <a:latin typeface="Public Sans Light" pitchFamily="2" charset="0"/>
              </a:rPr>
              <a:t>In considering what kinds of support should be made available to applicants for a particular grant opportunity, officials should consider: </a:t>
            </a:r>
          </a:p>
          <a:p>
            <a:pPr marL="895335" lvl="1" indent="-285750">
              <a:buFont typeface="Arial" panose="020B0604020202020204" pitchFamily="34" charset="0"/>
              <a:buChar char="•"/>
            </a:pPr>
            <a:r>
              <a:rPr lang="en-AU" sz="1800" b="0" i="0" u="none" strike="noStrike" baseline="0" dirty="0">
                <a:solidFill>
                  <a:srgbClr val="0E1817"/>
                </a:solidFill>
                <a:latin typeface="Public Sans" pitchFamily="2" charset="0"/>
              </a:rPr>
              <a:t>Equity </a:t>
            </a:r>
            <a:r>
              <a:rPr lang="en-AU" sz="1800" b="0" i="0" u="none" strike="noStrike" baseline="0" dirty="0">
                <a:solidFill>
                  <a:srgbClr val="0E1817"/>
                </a:solidFill>
                <a:latin typeface="Public Sans Light" pitchFamily="2" charset="0"/>
              </a:rPr>
              <a:t>- support given must not unfairly advantage or disadvantage certain applicants</a:t>
            </a:r>
          </a:p>
          <a:p>
            <a:pPr marL="895335" lvl="1" indent="-285750">
              <a:buFont typeface="Arial" panose="020B0604020202020204" pitchFamily="34" charset="0"/>
              <a:buChar char="•"/>
            </a:pPr>
            <a:r>
              <a:rPr lang="en-AU" sz="1800" b="0" i="0" u="none" strike="noStrike" baseline="0" dirty="0">
                <a:solidFill>
                  <a:srgbClr val="0E1817"/>
                </a:solidFill>
                <a:latin typeface="Public Sans" pitchFamily="2" charset="0"/>
              </a:rPr>
              <a:t>The characteristics of the applicant cohort - </a:t>
            </a:r>
            <a:r>
              <a:rPr lang="en-AU" sz="1800" b="0" i="0" u="none" strike="noStrike" baseline="0" dirty="0">
                <a:solidFill>
                  <a:srgbClr val="0E1817"/>
                </a:solidFill>
                <a:latin typeface="Public Sans Light" pitchFamily="2" charset="0"/>
              </a:rPr>
              <a:t>for certain grant opportunities, the applicant cohort, or some of the applicants, may have particular needs that mean it is appropriate to provide additional support</a:t>
            </a:r>
          </a:p>
          <a:p>
            <a:pPr marL="895335" lvl="1" indent="-285750">
              <a:buFont typeface="Arial" panose="020B0604020202020204" pitchFamily="34" charset="0"/>
              <a:buChar char="•"/>
            </a:pPr>
            <a:r>
              <a:rPr lang="en-AU" sz="1800" b="0" i="0" u="none" strike="noStrike" baseline="0" dirty="0">
                <a:solidFill>
                  <a:srgbClr val="0E1817"/>
                </a:solidFill>
                <a:latin typeface="Public Sans" pitchFamily="2" charset="0"/>
              </a:rPr>
              <a:t>Whether the proposed support is economical and represents value for money </a:t>
            </a:r>
            <a:r>
              <a:rPr lang="en-AU" sz="1800" b="0" i="0" u="none" strike="noStrike" baseline="0" dirty="0">
                <a:solidFill>
                  <a:srgbClr val="0E1817"/>
                </a:solidFill>
                <a:latin typeface="Public Sans Light" pitchFamily="2" charset="0"/>
              </a:rPr>
              <a:t>– officials should consider the cost of support to be provided, whether that cost is justifiable, especially as against the grant funding available, and whether the ‘investment’ of providing support achieves value for money</a:t>
            </a:r>
          </a:p>
          <a:p>
            <a:pPr marL="895335" lvl="1" indent="-285750">
              <a:buFont typeface="Arial" panose="020B0604020202020204" pitchFamily="34" charset="0"/>
              <a:buChar char="•"/>
            </a:pPr>
            <a:r>
              <a:rPr lang="en-AU" sz="1800" b="0" i="0" u="none" strike="noStrike" baseline="0" dirty="0">
                <a:solidFill>
                  <a:srgbClr val="0E1817"/>
                </a:solidFill>
                <a:latin typeface="Public Sans" pitchFamily="2" charset="0"/>
              </a:rPr>
              <a:t>Transparency </a:t>
            </a:r>
            <a:r>
              <a:rPr lang="en-AU" sz="1800" b="0" i="0" u="none" strike="noStrike" baseline="0" dirty="0">
                <a:solidFill>
                  <a:srgbClr val="0E1817"/>
                </a:solidFill>
                <a:latin typeface="Public Sans Light" pitchFamily="2" charset="0"/>
              </a:rPr>
              <a:t>– it is critical that any support provided is appropriately documented and made public. Officials </a:t>
            </a:r>
            <a:r>
              <a:rPr lang="en-AU" sz="1800" b="0" i="0" u="none" strike="noStrike" baseline="0" dirty="0">
                <a:solidFill>
                  <a:srgbClr val="0E1817"/>
                </a:solidFill>
                <a:latin typeface="Public Sans" pitchFamily="2" charset="0"/>
              </a:rPr>
              <a:t>must </a:t>
            </a:r>
            <a:r>
              <a:rPr lang="en-AU" sz="1800" b="0" i="0" u="none" strike="noStrike" baseline="0" dirty="0">
                <a:solidFill>
                  <a:srgbClr val="0E1817"/>
                </a:solidFill>
                <a:latin typeface="Public Sans Light" pitchFamily="2" charset="0"/>
              </a:rPr>
              <a:t>capture in the grant guidelines (or, where guidelines are not required and not prepared, otherwise document) what support is made available to applicants and relevant details of that support. Officials </a:t>
            </a:r>
            <a:r>
              <a:rPr lang="en-AU" sz="1800" b="0" i="0" u="none" strike="noStrike" baseline="0" dirty="0">
                <a:solidFill>
                  <a:srgbClr val="0E1817"/>
                </a:solidFill>
                <a:latin typeface="Public Sans" pitchFamily="2" charset="0"/>
              </a:rPr>
              <a:t>must </a:t>
            </a:r>
            <a:r>
              <a:rPr lang="en-AU" sz="1800" b="0" i="0" u="none" strike="noStrike" baseline="0" dirty="0">
                <a:solidFill>
                  <a:srgbClr val="0E1817"/>
                </a:solidFill>
                <a:latin typeface="Public Sans Light" pitchFamily="2" charset="0"/>
              </a:rPr>
              <a:t>also document what support has been given to a grant applicant and the reasons for giving that support. </a:t>
            </a:r>
          </a:p>
          <a:p>
            <a:pPr marL="895335" lvl="1" indent="-285750">
              <a:buFont typeface="Arial" panose="020B0604020202020204" pitchFamily="34" charset="0"/>
              <a:buChar char="•"/>
            </a:pPr>
            <a:r>
              <a:rPr lang="en-AU" sz="1800" b="0" i="0" u="none" strike="noStrike" baseline="0" dirty="0">
                <a:solidFill>
                  <a:srgbClr val="0E1817"/>
                </a:solidFill>
                <a:latin typeface="Public Sans" pitchFamily="2" charset="0"/>
              </a:rPr>
              <a:t>Separation of roles </a:t>
            </a:r>
            <a:r>
              <a:rPr lang="en-AU" sz="1800" b="0" i="0" u="none" strike="noStrike" baseline="0" dirty="0">
                <a:solidFill>
                  <a:srgbClr val="0E1817"/>
                </a:solidFill>
                <a:latin typeface="Public Sans Light" pitchFamily="2" charset="0"/>
              </a:rPr>
              <a:t>– in designing the grant program, officials should consider allocating roles and responsibilities so that, where possible, those involved in providing support to applicants do not also play a role in making recommendations or decisions about a grant application. This will help ensure impartiality in decision-making and avoid the risk of undue influence.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28</a:t>
            </a:fld>
            <a:endParaRPr lang="en-AU"/>
          </a:p>
        </p:txBody>
      </p:sp>
    </p:spTree>
    <p:extLst>
      <p:ext uri="{BB962C8B-B14F-4D97-AF65-F5344CB8AC3E}">
        <p14:creationId xmlns:p14="http://schemas.microsoft.com/office/powerpoint/2010/main" val="1452773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Promotion of the grant opportunity should be done in a way that supports open, transparent and equitable access to grants</a:t>
            </a:r>
          </a:p>
          <a:p>
            <a:endParaRPr lang="en-AU" dirty="0"/>
          </a:p>
          <a:p>
            <a:r>
              <a:rPr lang="en-AU" dirty="0"/>
              <a:t>Increasing awareness of grant opportunities can lead to an improvement in the quantity and quality of applicants. Promotion may include through media, editorials, direct mail or public announcements. </a:t>
            </a:r>
          </a:p>
          <a:p>
            <a:endParaRPr lang="en-AU" dirty="0"/>
          </a:p>
          <a:p>
            <a:r>
              <a:rPr lang="en-AU" dirty="0"/>
              <a:t>It may also be worth considering opportunities for targeted promotion to key groups aligned with the grant opportunity. </a:t>
            </a:r>
          </a:p>
          <a:p>
            <a:endParaRPr lang="en-AU" dirty="0"/>
          </a:p>
          <a:p>
            <a:r>
              <a:rPr lang="en-AU" b="1" dirty="0"/>
              <a:t>Officials must ensure: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key information about open grant opportunities is published on the NSW Government Grants and Funding Finder</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Information is published within the requirements as set out in Section 6.5 of the Guide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r>
              <a:rPr lang="en-AU" sz="1600" dirty="0">
                <a:highlight>
                  <a:srgbClr val="FFFF00"/>
                </a:highlight>
              </a:rPr>
              <a:t>Notifications or announcements of anticipated grant outcomes should not generally be made before the assessment process for that grant opportunity has concluded.</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29</a:t>
            </a:fld>
            <a:endParaRPr lang="en-AU"/>
          </a:p>
        </p:txBody>
      </p:sp>
    </p:spTree>
    <p:extLst>
      <p:ext uri="{BB962C8B-B14F-4D97-AF65-F5344CB8AC3E}">
        <p14:creationId xmlns:p14="http://schemas.microsoft.com/office/powerpoint/2010/main" val="3519492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general process of receiving and assessing applications will follow:</a:t>
            </a:r>
          </a:p>
          <a:p>
            <a:pPr marL="342900" indent="-342900">
              <a:buFont typeface="Arial" panose="020B0604020202020204" pitchFamily="34" charset="0"/>
              <a:buChar char="•"/>
            </a:pPr>
            <a:r>
              <a:rPr lang="en-AU" dirty="0"/>
              <a:t>Eligibility check – culling applications</a:t>
            </a:r>
          </a:p>
          <a:p>
            <a:pPr marL="342900" indent="-342900">
              <a:buFont typeface="Arial" panose="020B0604020202020204" pitchFamily="34" charset="0"/>
              <a:buChar char="•"/>
            </a:pPr>
            <a:r>
              <a:rPr lang="en-AU" dirty="0"/>
              <a:t>Assessment criteria – the assessment team will assess applications and document reasons for their decisions. </a:t>
            </a:r>
          </a:p>
          <a:p>
            <a:pPr marL="342900" indent="-342900">
              <a:buFont typeface="Arial" panose="020B0604020202020204" pitchFamily="34" charset="0"/>
              <a:buChar char="•"/>
            </a:pPr>
            <a:r>
              <a:rPr lang="en-AU" dirty="0"/>
              <a:t>Recommendation – the assessment team makes a recommendation in writing to the designated decision-maker.</a:t>
            </a:r>
          </a:p>
          <a:p>
            <a:pPr marL="342900" indent="-342900">
              <a:buFont typeface="Arial" panose="020B0604020202020204" pitchFamily="34" charset="0"/>
              <a:buChar char="•"/>
            </a:pPr>
            <a:r>
              <a:rPr lang="en-AU" dirty="0"/>
              <a:t>Decision-making – the decision-maker will consider the recommendations and record their decision in writing (including documenting, justifying and publishing any departure form the assessment team’s recommendation)</a:t>
            </a:r>
          </a:p>
          <a:p>
            <a:pPr marL="342900" indent="-342900">
              <a:buFont typeface="Arial" panose="020B0604020202020204" pitchFamily="34" charset="0"/>
              <a:buChar char="•"/>
            </a:pPr>
            <a:r>
              <a:rPr lang="en-AU" dirty="0"/>
              <a:t>Announcement – a public announcement of the decision may be made and information about the grants must be published. Announcements should not be made before the grantee has been informed. Written advice to unsuccessful applicants should be provided on or before the announcement. </a:t>
            </a:r>
          </a:p>
          <a:p>
            <a:endParaRPr lang="en-AU" dirty="0"/>
          </a:p>
          <a:p>
            <a:r>
              <a:rPr lang="en-AU" dirty="0"/>
              <a:t>All decisions in the selection process </a:t>
            </a:r>
            <a:r>
              <a:rPr lang="en-AU" b="1" dirty="0"/>
              <a:t>must be documented.</a:t>
            </a:r>
          </a:p>
        </p:txBody>
      </p:sp>
      <p:sp>
        <p:nvSpPr>
          <p:cNvPr id="4" name="Slide Number Placeholder 3"/>
          <p:cNvSpPr>
            <a:spLocks noGrp="1"/>
          </p:cNvSpPr>
          <p:nvPr>
            <p:ph type="sldNum" sz="quarter" idx="5"/>
          </p:nvPr>
        </p:nvSpPr>
        <p:spPr/>
        <p:txBody>
          <a:bodyPr/>
          <a:lstStyle/>
          <a:p>
            <a:fld id="{B07158C4-A119-4B78-9DE8-A50001BC31DC}" type="slidenum">
              <a:rPr lang="en-AU" smtClean="0"/>
              <a:t>30</a:t>
            </a:fld>
            <a:endParaRPr lang="en-AU"/>
          </a:p>
        </p:txBody>
      </p:sp>
    </p:spTree>
    <p:extLst>
      <p:ext uri="{BB962C8B-B14F-4D97-AF65-F5344CB8AC3E}">
        <p14:creationId xmlns:p14="http://schemas.microsoft.com/office/powerpoint/2010/main" val="1595458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endParaRPr lang="en-AU" sz="2000" dirty="0">
              <a:latin typeface="+mn-lt"/>
            </a:endParaRPr>
          </a:p>
          <a:p>
            <a:pPr marL="0" indent="0">
              <a:spcAft>
                <a:spcPts val="1200"/>
              </a:spcAft>
              <a:buFont typeface="Arial" panose="020B0604020202020204" pitchFamily="34" charset="0"/>
              <a:buNone/>
            </a:pPr>
            <a:endParaRPr lang="en-AU" sz="2000" dirty="0">
              <a:latin typeface="+mn-lt"/>
            </a:endParaRPr>
          </a:p>
          <a:p>
            <a:r>
              <a:rPr lang="en-AU" dirty="0"/>
              <a:t>The Guide and a range of supplementary resources is available on the following webpage – </a:t>
            </a:r>
          </a:p>
          <a:p>
            <a:endParaRPr lang="en-AU" dirty="0"/>
          </a:p>
          <a:p>
            <a:endParaRPr lang="en-AU" dirty="0"/>
          </a:p>
          <a:p>
            <a:r>
              <a:rPr lang="en-AU" dirty="0"/>
              <a:t>https://www.nsw.gov.au/grants-and-funding/grants-administration-guide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4</a:t>
            </a:fld>
            <a:endParaRPr lang="en-AU"/>
          </a:p>
        </p:txBody>
      </p:sp>
    </p:spTree>
    <p:extLst>
      <p:ext uri="{BB962C8B-B14F-4D97-AF65-F5344CB8AC3E}">
        <p14:creationId xmlns:p14="http://schemas.microsoft.com/office/powerpoint/2010/main" val="994588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For one-off and ad hoc grants</a:t>
            </a:r>
            <a:r>
              <a:rPr lang="en-AU" dirty="0"/>
              <a:t>, the Minister is generally the decision maker and the principles in the Guide relevant to decision-makers do apply.  Ministers’ responsibilities are set out in </a:t>
            </a:r>
            <a:r>
              <a:rPr lang="en-AU" b="1" dirty="0"/>
              <a:t>Section 2 of this slide deck.</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There is a ‘Briefing the grants decision-maker’ checklist available to download on the Grants Administration Guide webpage</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31</a:t>
            </a:fld>
            <a:endParaRPr lang="en-AU"/>
          </a:p>
        </p:txBody>
      </p:sp>
    </p:spTree>
    <p:extLst>
      <p:ext uri="{BB962C8B-B14F-4D97-AF65-F5344CB8AC3E}">
        <p14:creationId xmlns:p14="http://schemas.microsoft.com/office/powerpoint/2010/main" val="277316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Guide requires that decision-makers receive written advice on the merits of a proposed grant, and imposes obligations in terms of recording decisions and keeping records of those decisions, in accordance with the requirements of the </a:t>
            </a:r>
            <a:r>
              <a:rPr lang="en-AU" i="1" dirty="0"/>
              <a:t>State Records Act 1998</a:t>
            </a:r>
            <a:r>
              <a:rPr lang="en-AU" dirty="0"/>
              <a:t>.</a:t>
            </a:r>
          </a:p>
          <a:p>
            <a:endParaRPr lang="en-AU" dirty="0"/>
          </a:p>
          <a:p>
            <a:r>
              <a:rPr lang="en-AU" dirty="0"/>
              <a:t>The Guide recognises that decision-makers may approve or decline grants in variance from the recommendation of officials, but this departure from a recommendation must be recorded and published.</a:t>
            </a:r>
          </a:p>
          <a:p>
            <a:endParaRPr lang="en-AU" dirty="0"/>
          </a:p>
          <a:p>
            <a:r>
              <a:rPr lang="en-AU" dirty="0"/>
              <a:t>Generally, an application assessed as ineligible should not be approved. In limited circumstances, a decision may be made to waive eligibility criteria, for example, where not doing so would: lead to perverse or unfair outcomes, be contrary to the policy intent, or damage the reputation and integrity of the grant program. If such circumstances apply and it is considered that eligibility criteria should be waived, the reasons for waiving the eligibility criteria must be documented and the waiver must be approved by the decision-maker (whether as part of the final approval or otherwise).</a:t>
            </a:r>
          </a:p>
          <a:p>
            <a:endParaRPr lang="en-AU" dirty="0"/>
          </a:p>
          <a:p>
            <a:r>
              <a:rPr lang="en-AU" dirty="0"/>
              <a:t>Note that other requirements apply to decision-makers, including under section 10.3A of the GSF Act as outlined on previous slides.</a:t>
            </a:r>
          </a:p>
        </p:txBody>
      </p:sp>
      <p:sp>
        <p:nvSpPr>
          <p:cNvPr id="4" name="Slide Number Placeholder 3"/>
          <p:cNvSpPr>
            <a:spLocks noGrp="1"/>
          </p:cNvSpPr>
          <p:nvPr>
            <p:ph type="sldNum" sz="quarter" idx="5"/>
          </p:nvPr>
        </p:nvSpPr>
        <p:spPr/>
        <p:txBody>
          <a:bodyPr/>
          <a:lstStyle/>
          <a:p>
            <a:fld id="{B07158C4-A119-4B78-9DE8-A50001BC31DC}" type="slidenum">
              <a:rPr lang="en-AU" smtClean="0"/>
              <a:t>32</a:t>
            </a:fld>
            <a:endParaRPr lang="en-AU"/>
          </a:p>
        </p:txBody>
      </p:sp>
    </p:spTree>
    <p:extLst>
      <p:ext uri="{BB962C8B-B14F-4D97-AF65-F5344CB8AC3E}">
        <p14:creationId xmlns:p14="http://schemas.microsoft.com/office/powerpoint/2010/main" val="2051223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585" marR="0" lvl="1"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There are exceptions </a:t>
            </a:r>
            <a:r>
              <a:rPr lang="en-AU" dirty="0"/>
              <a:t>for non-competitive grants – such as high-volume grants, as the assessment process will differ and may not involve a two-stage assessment and decision making process. </a:t>
            </a:r>
          </a:p>
          <a:p>
            <a:pPr marL="609585" marR="0" lvl="1"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609585" marR="0" lvl="1"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Agencies need to identify </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decision maker who must satisfy themselves that funds are being assessed and administered in accordance with a</a:t>
            </a:r>
            <a:r>
              <a:rPr lang="en-AU" sz="1600" b="0" dirty="0">
                <a:latin typeface="+mn-lt"/>
              </a:rPr>
              <a:t>pproved criteria and policy intent. This may entail approving grant program policies and processes in risk management, assessment, quality assurance and auditing, and escalation of compliance issues.</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dirty="0">
                <a:latin typeface="+mn-lt"/>
              </a:rPr>
              <a:t>the assessor(s) responsible for administration of grants against approved criteria</a:t>
            </a:r>
          </a:p>
          <a:p>
            <a:pPr marL="609585" marR="0" lvl="1" indent="0" algn="l" defTabSz="1219170" rtl="0" eaLnBrk="1" fontAlgn="auto" latinLnBrk="0" hangingPunct="1">
              <a:lnSpc>
                <a:spcPct val="100000"/>
              </a:lnSpc>
              <a:spcBef>
                <a:spcPts val="0"/>
              </a:spcBef>
              <a:spcAft>
                <a:spcPts val="0"/>
              </a:spcAft>
              <a:buClrTx/>
              <a:buSzTx/>
              <a:buFontTx/>
              <a:buNone/>
              <a:tabLst/>
              <a:defRPr/>
            </a:pPr>
            <a:endParaRPr lang="en-AU" sz="1600" b="0" dirty="0">
              <a:latin typeface="+mn-lt"/>
            </a:endParaRPr>
          </a:p>
          <a:p>
            <a:pPr marL="609585" marR="0" lvl="1"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latin typeface="+mn-lt"/>
              </a:rPr>
              <a:t>Records from automated systems (such as used for high volume grants) should be retained as part of the documentation of the grants administration process (and be made available for internal auditing/fraud control purposes).</a:t>
            </a:r>
          </a:p>
          <a:p>
            <a:pPr marL="609585" marR="0" lvl="1"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600" b="1" dirty="0">
              <a:latin typeface="+mn-lt"/>
            </a:endParaRPr>
          </a:p>
          <a:p>
            <a:pPr marL="609585" marR="0" lvl="1"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1" dirty="0">
                <a:latin typeface="+mn-lt"/>
              </a:rPr>
              <a:t>These exceptions </a:t>
            </a:r>
            <a:r>
              <a:rPr lang="en-AU" sz="1600" b="1" u="sng" dirty="0">
                <a:latin typeface="+mn-lt"/>
              </a:rPr>
              <a:t>do not apply </a:t>
            </a:r>
            <a:r>
              <a:rPr lang="en-AU" sz="1600" b="1" dirty="0">
                <a:latin typeface="+mn-lt"/>
              </a:rPr>
              <a:t>to one-off, ad hoc grants as the Minister is generally the decision-maker.</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33</a:t>
            </a:fld>
            <a:endParaRPr lang="en-AU"/>
          </a:p>
        </p:txBody>
      </p:sp>
    </p:spTree>
    <p:extLst>
      <p:ext uri="{BB962C8B-B14F-4D97-AF65-F5344CB8AC3E}">
        <p14:creationId xmlns:p14="http://schemas.microsoft.com/office/powerpoint/2010/main" val="645327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Once applicants have been advised of the assessment outcome, the terms and conditions of the grant should be formalised in writing. </a:t>
            </a:r>
          </a:p>
          <a:p>
            <a:endParaRPr lang="en-AU" dirty="0"/>
          </a:p>
          <a:p>
            <a:r>
              <a:rPr lang="en-AU" dirty="0"/>
              <a:t>Officials must ensure grantees are subject to clear and specific terms and conditions for a grant. </a:t>
            </a:r>
          </a:p>
          <a:p>
            <a:endParaRPr lang="en-AU" dirty="0"/>
          </a:p>
          <a:p>
            <a:r>
              <a:rPr lang="en-AU" dirty="0"/>
              <a:t>There is no required format for grant agreements, however officials should ensure that grant agreements are fit for purpose with regard to the nature of the grant and grantee, the risks of the grant and the principle of proportionality. </a:t>
            </a:r>
          </a:p>
          <a:p>
            <a:endParaRPr lang="en-AU" dirty="0"/>
          </a:p>
          <a:p>
            <a:pPr defTabSz="914377">
              <a:lnSpc>
                <a:spcPct val="90000"/>
              </a:lnSpc>
              <a:spcAft>
                <a:spcPts val="600"/>
              </a:spcAft>
            </a:pPr>
            <a:r>
              <a:rPr lang="en-US" sz="1600" dirty="0"/>
              <a:t>Agreements must be legally enforceable and include appropriate accountability for grant money (including monitoring and acquittal requirements)</a:t>
            </a:r>
          </a:p>
          <a:p>
            <a:pPr defTabSz="914377">
              <a:lnSpc>
                <a:spcPct val="90000"/>
              </a:lnSpc>
              <a:spcAft>
                <a:spcPts val="600"/>
              </a:spcAft>
            </a:pPr>
            <a:endParaRPr lang="en-US" sz="1600" dirty="0"/>
          </a:p>
          <a:p>
            <a:pPr defTabSz="914377">
              <a:lnSpc>
                <a:spcPct val="90000"/>
              </a:lnSpc>
              <a:spcAft>
                <a:spcPts val="600"/>
              </a:spcAft>
            </a:pPr>
            <a:r>
              <a:rPr lang="en-US" sz="1600" dirty="0"/>
              <a:t>If it is not practical to provide each individual with a grant agreement (e.g. emergency relief and high-volume grants), grantees must still be bound by specific terms and conditions.</a:t>
            </a:r>
          </a:p>
          <a:p>
            <a:pPr defTabSz="914377">
              <a:lnSpc>
                <a:spcPct val="90000"/>
              </a:lnSpc>
              <a:spcAft>
                <a:spcPts val="600"/>
              </a:spcAft>
            </a:pPr>
            <a:endParaRPr lang="en-US" sz="1600" dirty="0"/>
          </a:p>
          <a:p>
            <a:pPr defTabSz="914377">
              <a:lnSpc>
                <a:spcPct val="90000"/>
              </a:lnSpc>
              <a:spcAft>
                <a:spcPts val="600"/>
              </a:spcAft>
            </a:pPr>
            <a:r>
              <a:rPr lang="en-US" sz="1600" dirty="0"/>
              <a:t>All offer letters must require a grantee to acknowledge the financial support provided by the NSW Government.  </a:t>
            </a:r>
          </a:p>
          <a:p>
            <a:pPr defTabSz="914377">
              <a:lnSpc>
                <a:spcPct val="90000"/>
              </a:lnSpc>
              <a:spcAft>
                <a:spcPts val="600"/>
              </a:spcAft>
            </a:pPr>
            <a:endParaRPr lang="en-US" sz="1600" dirty="0"/>
          </a:p>
          <a:p>
            <a:pPr defTabSz="914377">
              <a:lnSpc>
                <a:spcPct val="90000"/>
              </a:lnSpc>
              <a:spcAft>
                <a:spcPts val="600"/>
              </a:spcAft>
            </a:pPr>
            <a:r>
              <a:rPr lang="en-US" sz="1600" dirty="0"/>
              <a:t>Template funding agreements are available on https://www.nsw.gov.au/grants-and-funding/grants-administration-guide.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34</a:t>
            </a:fld>
            <a:endParaRPr lang="en-AU"/>
          </a:p>
        </p:txBody>
      </p:sp>
    </p:spTree>
    <p:extLst>
      <p:ext uri="{BB962C8B-B14F-4D97-AF65-F5344CB8AC3E}">
        <p14:creationId xmlns:p14="http://schemas.microsoft.com/office/powerpoint/2010/main" val="3518199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695" indent="-226695">
              <a:spcBef>
                <a:spcPts val="600"/>
              </a:spcBef>
              <a:spcAft>
                <a:spcPts val="600"/>
              </a:spcAft>
              <a:tabLst>
                <a:tab pos="226695" algn="l"/>
                <a:tab pos="457200" algn="l"/>
              </a:tabLst>
            </a:pPr>
            <a:r>
              <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rPr>
              <a:t>The kinds of proposed changes that might amount to a minor change include: </a:t>
            </a:r>
          </a:p>
          <a:p>
            <a:pPr marL="342900" lvl="0" indent="-342900">
              <a:spcBef>
                <a:spcPts val="600"/>
              </a:spcBef>
              <a:spcAft>
                <a:spcPts val="600"/>
              </a:spcAft>
              <a:buFont typeface="Symbol" panose="05050102010706020507" pitchFamily="18" charset="2"/>
              <a:buChar char=""/>
              <a:tabLst>
                <a:tab pos="226695" algn="l"/>
                <a:tab pos="457200" algn="l"/>
              </a:tabLst>
            </a:pPr>
            <a:r>
              <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rPr>
              <a:t>An extension of time request of a relatively short duration, unless the approved purpose has a time requirement or constraint (for example, the approved funding is for an event to be hosted by a certain time). </a:t>
            </a:r>
          </a:p>
          <a:p>
            <a:pPr marL="342900" lvl="0" indent="-342900">
              <a:spcBef>
                <a:spcPts val="600"/>
              </a:spcBef>
              <a:spcAft>
                <a:spcPts val="600"/>
              </a:spcAft>
              <a:buFont typeface="Symbol" panose="05050102010706020507" pitchFamily="18" charset="2"/>
              <a:buChar char=""/>
              <a:tabLst>
                <a:tab pos="226695" algn="l"/>
                <a:tab pos="457200" algn="l"/>
              </a:tabLst>
            </a:pPr>
            <a:r>
              <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rPr>
              <a:t>A minor change to scope that aligns with the approved purpose and does not involve the seeking of any additional funds.</a:t>
            </a:r>
          </a:p>
          <a:p>
            <a:pPr>
              <a:spcAft>
                <a:spcPts val="600"/>
              </a:spcAft>
            </a:pPr>
            <a:endParaRPr lang="en-AU" sz="1800" dirty="0">
              <a:solidFill>
                <a:srgbClr val="FF0000"/>
              </a:solidFill>
              <a:effectLst/>
              <a:latin typeface="Calibri" panose="020F0502020204030204" pitchFamily="34" charset="0"/>
              <a:ea typeface="Calibri" panose="020F0502020204030204" pitchFamily="34" charset="0"/>
            </a:endParaRPr>
          </a:p>
          <a:p>
            <a:pPr>
              <a:spcAft>
                <a:spcPts val="600"/>
              </a:spcAft>
            </a:pPr>
            <a:r>
              <a:rPr lang="en-AU" sz="1800" dirty="0">
                <a:solidFill>
                  <a:srgbClr val="FF0000"/>
                </a:solidFill>
                <a:effectLst/>
                <a:latin typeface="Calibri" panose="020F0502020204030204" pitchFamily="34" charset="0"/>
                <a:ea typeface="Calibri" panose="020F0502020204030204" pitchFamily="34" charset="0"/>
              </a:rPr>
              <a:t>If a change request – or a new grant following a change request - is approved by the decision-maker or officials as necessary, further steps will need to be taken to implement the change or new grant. For example, if a grant agreement has been executed, it may need to be amended to reflect the changed scope (if approved). There may also be additional or new publication requirements to ensure transparency about what has been funded.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35</a:t>
            </a:fld>
            <a:endParaRPr lang="en-AU"/>
          </a:p>
        </p:txBody>
      </p:sp>
    </p:spTree>
    <p:extLst>
      <p:ext uri="{BB962C8B-B14F-4D97-AF65-F5344CB8AC3E}">
        <p14:creationId xmlns:p14="http://schemas.microsoft.com/office/powerpoint/2010/main" val="725518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Effective disclosure and publishing of grants information are essential for transparency and public accountability. </a:t>
            </a:r>
          </a:p>
          <a:p>
            <a:endParaRPr lang="en-AU" dirty="0"/>
          </a:p>
          <a:p>
            <a:r>
              <a:rPr lang="en-AU" dirty="0"/>
              <a:t>Officials must publish the following information about grants to best-practice customer experience standards on the NSW Government Grants and Funding Finder</a:t>
            </a:r>
          </a:p>
          <a:p>
            <a:pPr marL="285750" indent="-285750">
              <a:buFont typeface="Arial" panose="020B0604020202020204" pitchFamily="34" charset="0"/>
              <a:buChar char="•"/>
            </a:pPr>
            <a:r>
              <a:rPr lang="en-AU" dirty="0"/>
              <a:t>upcoming grant opportunities </a:t>
            </a:r>
          </a:p>
          <a:p>
            <a:pPr marL="285750" indent="-285750">
              <a:buFont typeface="Arial" panose="020B0604020202020204" pitchFamily="34" charset="0"/>
              <a:buChar char="•"/>
            </a:pPr>
            <a:r>
              <a:rPr lang="en-AU" dirty="0"/>
              <a:t>open grant opportunity guidelines </a:t>
            </a:r>
          </a:p>
          <a:p>
            <a:pPr marL="285750" indent="-285750">
              <a:buFont typeface="Arial" panose="020B0604020202020204" pitchFamily="34" charset="0"/>
              <a:buChar char="•"/>
            </a:pPr>
            <a:r>
              <a:rPr lang="en-AU" dirty="0"/>
              <a:t>all grants awarded</a:t>
            </a:r>
          </a:p>
          <a:p>
            <a:pPr marL="285750" indent="-285750">
              <a:buFont typeface="Arial" panose="020B0604020202020204" pitchFamily="34" charset="0"/>
              <a:buChar char="•"/>
            </a:pPr>
            <a:r>
              <a:rPr lang="en-AU" dirty="0"/>
              <a:t>the exercise of Ministerial discretion in making grant decisions that vary from the recommendation of officials, including the reasons for any such decision </a:t>
            </a:r>
          </a:p>
          <a:p>
            <a:pPr marL="285750" indent="-285750">
              <a:buFont typeface="Arial" panose="020B0604020202020204" pitchFamily="34" charset="0"/>
              <a:buChar char="•"/>
            </a:pPr>
            <a:r>
              <a:rPr lang="en-AU" dirty="0"/>
              <a:t>program evaluations.</a:t>
            </a:r>
          </a:p>
          <a:p>
            <a:pPr marL="285750" indent="-285750">
              <a:buFont typeface="Arial" panose="020B0604020202020204" pitchFamily="34" charset="0"/>
              <a:buChar char="•"/>
            </a:pPr>
            <a:endParaRPr lang="en-AU" dirty="0"/>
          </a:p>
          <a:p>
            <a:pPr marL="0" indent="0">
              <a:buFontTx/>
              <a:buNone/>
            </a:pPr>
            <a:r>
              <a:rPr lang="en-AU" dirty="0"/>
              <a:t>Official must publish this information in accordance with the requirements of Appendix A to the Guide.</a:t>
            </a:r>
          </a:p>
          <a:p>
            <a:pPr marL="0" indent="0">
              <a:buFontTx/>
              <a:buNone/>
            </a:pPr>
            <a:endParaRPr lang="en-AU" dirty="0"/>
          </a:p>
          <a:p>
            <a:pPr marL="0" indent="0">
              <a:buFontTx/>
              <a:buNone/>
            </a:pPr>
            <a:r>
              <a:rPr lang="en-AU" dirty="0"/>
              <a:t>Decisions relating to grants must be published within 45 days of the agreement – or 45 days from when the first payment is made to the grantee if there is no grant agreement.</a:t>
            </a:r>
          </a:p>
          <a:p>
            <a:pPr marL="0" indent="0">
              <a:buFontTx/>
              <a:buNone/>
            </a:pPr>
            <a:endParaRPr lang="en-AU" dirty="0"/>
          </a:p>
          <a:p>
            <a:pPr marL="0" indent="0">
              <a:buFontTx/>
              <a:buNone/>
            </a:pPr>
            <a:r>
              <a:rPr lang="en-AU" dirty="0"/>
              <a:t>The Guide sets out certain legal and policy exceptions to publication.</a:t>
            </a:r>
          </a:p>
          <a:p>
            <a:pPr marL="0" indent="0">
              <a:buFontTx/>
              <a:buNone/>
            </a:pPr>
            <a:r>
              <a:rPr lang="en-AU" dirty="0"/>
              <a:t> </a:t>
            </a:r>
          </a:p>
        </p:txBody>
      </p:sp>
      <p:sp>
        <p:nvSpPr>
          <p:cNvPr id="4" name="Slide Number Placeholder 3"/>
          <p:cNvSpPr>
            <a:spLocks noGrp="1"/>
          </p:cNvSpPr>
          <p:nvPr>
            <p:ph type="sldNum" sz="quarter" idx="5"/>
          </p:nvPr>
        </p:nvSpPr>
        <p:spPr/>
        <p:txBody>
          <a:bodyPr/>
          <a:lstStyle/>
          <a:p>
            <a:fld id="{B07158C4-A119-4B78-9DE8-A50001BC31DC}" type="slidenum">
              <a:rPr lang="en-AU" smtClean="0"/>
              <a:t>36</a:t>
            </a:fld>
            <a:endParaRPr lang="en-AU"/>
          </a:p>
        </p:txBody>
      </p:sp>
    </p:spTree>
    <p:extLst>
      <p:ext uri="{BB962C8B-B14F-4D97-AF65-F5344CB8AC3E}">
        <p14:creationId xmlns:p14="http://schemas.microsoft.com/office/powerpoint/2010/main" val="248609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47955">
              <a:lnSpc>
                <a:spcPct val="85000"/>
              </a:lnSpc>
              <a:spcBef>
                <a:spcPts val="45"/>
              </a:spcBef>
              <a:spcAft>
                <a:spcPts val="600"/>
              </a:spcAft>
            </a:pPr>
            <a:r>
              <a:rPr lang="en-AU" sz="1800" dirty="0">
                <a:solidFill>
                  <a:srgbClr val="FF0000"/>
                </a:solidFill>
                <a:effectLst/>
                <a:latin typeface="Calibri" panose="020F0502020204030204" pitchFamily="34" charset="0"/>
                <a:ea typeface="Calibri" panose="020F0502020204030204" pitchFamily="34" charset="0"/>
              </a:rPr>
              <a:t>Officials </a:t>
            </a:r>
            <a:r>
              <a:rPr lang="en-AU" sz="1800" b="1" dirty="0">
                <a:solidFill>
                  <a:srgbClr val="FF0000"/>
                </a:solidFill>
                <a:effectLst/>
                <a:latin typeface="Calibri" panose="020F0502020204030204" pitchFamily="34" charset="0"/>
                <a:ea typeface="Calibri" panose="020F0502020204030204" pitchFamily="34" charset="0"/>
              </a:rPr>
              <a:t>must</a:t>
            </a:r>
            <a:r>
              <a:rPr lang="en-AU" sz="1800" dirty="0">
                <a:solidFill>
                  <a:srgbClr val="FF0000"/>
                </a:solidFill>
                <a:effectLst/>
                <a:latin typeface="Calibri" panose="020F0502020204030204" pitchFamily="34" charset="0"/>
                <a:ea typeface="Calibri" panose="020F0502020204030204" pitchFamily="34" charset="0"/>
              </a:rPr>
              <a:t> provide emergency relief grants information to the Auditor-General within three months of the grant agreement taking effect, or, if there is no grant agreement, no later than three months after the first payment is paid to the grantee. </a:t>
            </a:r>
          </a:p>
          <a:p>
            <a:pPr marR="147955">
              <a:lnSpc>
                <a:spcPct val="85000"/>
              </a:lnSpc>
              <a:spcBef>
                <a:spcPts val="45"/>
              </a:spcBef>
              <a:spcAft>
                <a:spcPts val="600"/>
              </a:spcAft>
            </a:pPr>
            <a:endParaRPr lang="en-AU" sz="1800" dirty="0">
              <a:solidFill>
                <a:srgbClr val="FF0000"/>
              </a:solidFill>
              <a:effectLst/>
              <a:latin typeface="Calibri" panose="020F0502020204030204" pitchFamily="34" charset="0"/>
              <a:ea typeface="Calibri" panose="020F0502020204030204" pitchFamily="34" charset="0"/>
            </a:endParaRPr>
          </a:p>
          <a:p>
            <a:pPr marR="147955">
              <a:lnSpc>
                <a:spcPct val="85000"/>
              </a:lnSpc>
              <a:spcBef>
                <a:spcPts val="45"/>
              </a:spcBef>
              <a:spcAft>
                <a:spcPts val="600"/>
              </a:spcAft>
            </a:pPr>
            <a:r>
              <a:rPr lang="en-AU" sz="1800" dirty="0">
                <a:solidFill>
                  <a:srgbClr val="FF0000"/>
                </a:solidFill>
                <a:effectLst/>
                <a:latin typeface="Calibri" panose="020F0502020204030204" pitchFamily="34" charset="0"/>
                <a:ea typeface="Calibri" panose="020F0502020204030204" pitchFamily="34" charset="0"/>
              </a:rPr>
              <a:t>Emergency relief grants are those grants that provide relief or recovery assistance for a ‘natural disaster’ or ‘terrorist act.’ They may include emergency grants co-funded with the Commonwealth under the Disaster Recovery Funding Arrangements (DRFA). </a:t>
            </a:r>
          </a:p>
          <a:p>
            <a:pPr marR="147955">
              <a:lnSpc>
                <a:spcPct val="85000"/>
              </a:lnSpc>
              <a:spcBef>
                <a:spcPts val="45"/>
              </a:spcBef>
              <a:spcAft>
                <a:spcPts val="600"/>
              </a:spcAft>
            </a:pPr>
            <a:endParaRPr lang="en-AU" sz="1800" dirty="0">
              <a:solidFill>
                <a:srgbClr val="FF0000"/>
              </a:solidFill>
              <a:effectLst/>
              <a:latin typeface="Calibri" panose="020F0502020204030204" pitchFamily="34" charset="0"/>
              <a:ea typeface="Calibri" panose="020F0502020204030204" pitchFamily="34" charset="0"/>
            </a:endParaRPr>
          </a:p>
          <a:p>
            <a:pPr marR="147955">
              <a:lnSpc>
                <a:spcPct val="85000"/>
              </a:lnSpc>
              <a:spcBef>
                <a:spcPts val="45"/>
              </a:spcBef>
              <a:spcAft>
                <a:spcPts val="600"/>
              </a:spcAft>
            </a:pPr>
            <a:r>
              <a:rPr lang="en-AU" sz="1800" dirty="0">
                <a:solidFill>
                  <a:srgbClr val="FF0000"/>
                </a:solidFill>
                <a:effectLst/>
                <a:latin typeface="Calibri" panose="020F0502020204030204" pitchFamily="34" charset="0"/>
                <a:ea typeface="Calibri" panose="020F0502020204030204" pitchFamily="34" charset="0"/>
              </a:rPr>
              <a:t>The information about emergency relief grants that must be provided to the Auditor-General includes:</a:t>
            </a:r>
          </a:p>
          <a:p>
            <a:pPr marL="342900" marR="147955" lvl="0" indent="-342900">
              <a:lnSpc>
                <a:spcPct val="85000"/>
              </a:lnSpc>
              <a:spcBef>
                <a:spcPts val="45"/>
              </a:spcBef>
              <a:spcAft>
                <a:spcPts val="600"/>
              </a:spcAft>
              <a:buFont typeface="Symbol" panose="05050102010706020507" pitchFamily="18" charset="2"/>
              <a:buChar char=""/>
              <a:tabLst>
                <a:tab pos="226695" algn="l"/>
                <a:tab pos="453390" algn="l"/>
                <a:tab pos="1620520" algn="l"/>
              </a:tabLst>
            </a:pPr>
            <a:r>
              <a:rPr lang="en-AU" sz="1800" dirty="0">
                <a:solidFill>
                  <a:srgbClr val="FF0000"/>
                </a:solidFill>
                <a:effectLst/>
                <a:latin typeface="Calibri" panose="020F0502020204030204" pitchFamily="34" charset="0"/>
                <a:ea typeface="Calibri" panose="020F0502020204030204" pitchFamily="34" charset="0"/>
              </a:rPr>
              <a:t>the grants information required to be published on the NSW Government Grants and Funding Finder under section 6.5 of this Guide</a:t>
            </a:r>
          </a:p>
          <a:p>
            <a:pPr marL="342900" marR="147955" lvl="0" indent="-342900">
              <a:lnSpc>
                <a:spcPct val="85000"/>
              </a:lnSpc>
              <a:spcBef>
                <a:spcPts val="45"/>
              </a:spcBef>
              <a:spcAft>
                <a:spcPts val="600"/>
              </a:spcAft>
              <a:buFont typeface="Symbol" panose="05050102010706020507" pitchFamily="18" charset="2"/>
              <a:buChar char=""/>
              <a:tabLst>
                <a:tab pos="226695" algn="l"/>
                <a:tab pos="453390" algn="l"/>
                <a:tab pos="1620520" algn="l"/>
              </a:tabLst>
            </a:pPr>
            <a:r>
              <a:rPr lang="en-AU" sz="1800" dirty="0">
                <a:solidFill>
                  <a:srgbClr val="FF0000"/>
                </a:solidFill>
                <a:effectLst/>
                <a:latin typeface="Calibri" panose="020F0502020204030204" pitchFamily="34" charset="0"/>
                <a:ea typeface="Calibri" panose="020F0502020204030204" pitchFamily="34" charset="0"/>
              </a:rPr>
              <a:t>grants information required to be reported by NSW agencies to the Commonwealth under the Disaster Recovery Funding Arrangements 2018.</a:t>
            </a:r>
          </a:p>
          <a:p>
            <a:pPr marL="342900" marR="147955" lvl="0" indent="-342900">
              <a:lnSpc>
                <a:spcPct val="85000"/>
              </a:lnSpc>
              <a:spcBef>
                <a:spcPts val="45"/>
              </a:spcBef>
              <a:spcAft>
                <a:spcPts val="600"/>
              </a:spcAft>
              <a:buFont typeface="Symbol" panose="05050102010706020507" pitchFamily="18" charset="2"/>
              <a:buChar char=""/>
              <a:tabLst>
                <a:tab pos="226695" algn="l"/>
                <a:tab pos="453390" algn="l"/>
                <a:tab pos="1620520" algn="l"/>
              </a:tabLst>
            </a:pPr>
            <a:endParaRPr lang="en-AU" sz="1800" dirty="0">
              <a:solidFill>
                <a:srgbClr val="FF0000"/>
              </a:solidFill>
              <a:effectLst/>
              <a:latin typeface="Calibri" panose="020F0502020204030204" pitchFamily="34" charset="0"/>
              <a:ea typeface="Calibri" panose="020F0502020204030204" pitchFamily="34" charset="0"/>
            </a:endParaRPr>
          </a:p>
          <a:p>
            <a:pPr>
              <a:spcBef>
                <a:spcPts val="300"/>
              </a:spcBef>
              <a:spcAft>
                <a:spcPts val="300"/>
              </a:spcAft>
            </a:pPr>
            <a:r>
              <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rPr>
              <a:t>These terms are defined in Disaster Recovery Funding Arrangements 2018 Guidelines.</a:t>
            </a:r>
          </a:p>
          <a:p>
            <a:pPr>
              <a:spcBef>
                <a:spcPts val="300"/>
              </a:spcBef>
              <a:spcAft>
                <a:spcPts val="300"/>
              </a:spcAft>
            </a:pPr>
            <a:endPar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endParaRPr>
          </a:p>
          <a:p>
            <a:pPr>
              <a:spcBef>
                <a:spcPts val="300"/>
              </a:spcBef>
              <a:spcAft>
                <a:spcPts val="300"/>
              </a:spcAft>
            </a:pPr>
            <a:r>
              <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rPr>
              <a:t>The DRFA is a joint Australian Government-State cost sharing arrangement to alleviate the financial burden on the states and facilitate the early provision of assistance to disaster affected communities.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37</a:t>
            </a:fld>
            <a:endParaRPr lang="en-AU"/>
          </a:p>
        </p:txBody>
      </p:sp>
    </p:spTree>
    <p:extLst>
      <p:ext uri="{BB962C8B-B14F-4D97-AF65-F5344CB8AC3E}">
        <p14:creationId xmlns:p14="http://schemas.microsoft.com/office/powerpoint/2010/main" val="3085256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a:t>Grant agreements should be supported by ongoing communication, active grants management and performance monitoring, which are proportional to the risks involved. </a:t>
            </a:r>
          </a:p>
          <a:p>
            <a:pPr marL="285750" indent="-285750">
              <a:buFont typeface="Arial" panose="020B0604020202020204" pitchFamily="34" charset="0"/>
              <a:buChar char="•"/>
            </a:pPr>
            <a:r>
              <a:rPr lang="en-AU" dirty="0"/>
              <a:t>It is important that officials support grantees with appropriate guidance, templates and a contact to obtain additional advice if they need it. </a:t>
            </a:r>
          </a:p>
          <a:p>
            <a:pPr marL="285750" indent="-285750">
              <a:buFont typeface="Arial" panose="020B0604020202020204" pitchFamily="34" charset="0"/>
              <a:buChar char="•"/>
            </a:pPr>
            <a:r>
              <a:rPr lang="en-AU" dirty="0"/>
              <a:t>Officials should also ensure that reliable and timely evidence demonstrates that the grant is used according to its terms and conditions. </a:t>
            </a:r>
          </a:p>
          <a:p>
            <a:pPr marL="285750" indent="-285750">
              <a:buFont typeface="Arial" panose="020B0604020202020204" pitchFamily="34" charset="0"/>
              <a:buChar char="•"/>
            </a:pPr>
            <a:endParaRPr lang="en-AU" dirty="0"/>
          </a:p>
          <a:p>
            <a:pPr marL="0" indent="0">
              <a:buFont typeface="Arial" panose="020B0604020202020204" pitchFamily="34" charset="0"/>
              <a:buNone/>
            </a:pPr>
            <a:r>
              <a:rPr lang="en-AU" b="1" dirty="0"/>
              <a:t>Monitoring</a:t>
            </a:r>
          </a:p>
          <a:p>
            <a:pPr marL="285750" indent="-285750">
              <a:buFont typeface="Arial" panose="020B0604020202020204" pitchFamily="34" charset="0"/>
              <a:buChar char="•"/>
            </a:pPr>
            <a:r>
              <a:rPr lang="en-AU" dirty="0"/>
              <a:t>Monitoring payments made and the progress towards intended outcomes is integral to good governance and risk management. </a:t>
            </a:r>
          </a:p>
          <a:p>
            <a:pPr marL="285750" indent="-285750">
              <a:buFont typeface="Arial" panose="020B0604020202020204" pitchFamily="34" charset="0"/>
              <a:buChar char="•"/>
            </a:pPr>
            <a:r>
              <a:rPr lang="en-AU" dirty="0"/>
              <a:t>Agencies need to ensure they are resourced to for ongoing grants monitoring and management following the signing of a grants agreement. </a:t>
            </a:r>
          </a:p>
          <a:p>
            <a:pPr marL="285750" indent="-285750">
              <a:buFont typeface="Arial" panose="020B0604020202020204" pitchFamily="34" charset="0"/>
              <a:buChar char="•"/>
            </a:pPr>
            <a:r>
              <a:rPr lang="en-AU" sz="1600" dirty="0"/>
              <a:t>Officials should monitor both individual grants and the overall grant opportunity:</a:t>
            </a:r>
          </a:p>
          <a:p>
            <a:pPr marL="952485" lvl="1" indent="-342900">
              <a:buFont typeface="Arial" panose="020B0604020202020204" pitchFamily="34" charset="0"/>
              <a:buChar char="•"/>
            </a:pPr>
            <a:r>
              <a:rPr lang="en-AU" sz="1600" dirty="0"/>
              <a:t>track the progress of grant activities</a:t>
            </a:r>
          </a:p>
          <a:p>
            <a:pPr marL="952485" lvl="1" indent="-342900">
              <a:buFont typeface="Arial" panose="020B0604020202020204" pitchFamily="34" charset="0"/>
              <a:buChar char="•"/>
            </a:pPr>
            <a:r>
              <a:rPr lang="en-AU" sz="1600" dirty="0"/>
              <a:t>establish if funds were dispersed correctly and used as intended</a:t>
            </a:r>
          </a:p>
          <a:p>
            <a:pPr marL="952485" lvl="1" indent="-342900">
              <a:buFont typeface="Arial" panose="020B0604020202020204" pitchFamily="34" charset="0"/>
              <a:buChar char="•"/>
            </a:pPr>
            <a:r>
              <a:rPr lang="en-AU" sz="1600" dirty="0"/>
              <a:t>assess outcomes, benefits and value for money. </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Acquittal</a:t>
            </a:r>
          </a:p>
          <a:p>
            <a:pPr marL="285750" indent="-285750">
              <a:buFont typeface="Arial" panose="020B0604020202020204" pitchFamily="34" charset="0"/>
              <a:buChar char="•"/>
            </a:pPr>
            <a:r>
              <a:rPr lang="en-AU" dirty="0"/>
              <a:t>An acquittals process is a key part of continuous financial monitoring that accounts for how funds have been spent. </a:t>
            </a:r>
          </a:p>
          <a:p>
            <a:pPr marL="285750" indent="-285750">
              <a:buFont typeface="Arial" panose="020B0604020202020204" pitchFamily="34" charset="0"/>
              <a:buChar char="•"/>
            </a:pPr>
            <a:r>
              <a:rPr lang="en-AU" dirty="0"/>
              <a:t>An acquittal should be conducted for individual grants – assessing grantees’ compliance with the terms and conditions set out in the funding agreement. </a:t>
            </a:r>
          </a:p>
          <a:p>
            <a:pPr marL="285750" indent="-285750">
              <a:buFont typeface="Arial" panose="020B0604020202020204" pitchFamily="34" charset="0"/>
              <a:buChar char="•"/>
            </a:pPr>
            <a:r>
              <a:rPr lang="en-AU" dirty="0"/>
              <a:t>Funding agreements should include adequate safeguards to prevent misuse of grant funds and stipulate what should happen to funds that are not fully expended. </a:t>
            </a:r>
          </a:p>
          <a:p>
            <a:pPr marL="285750" indent="-285750">
              <a:buFont typeface="Arial" panose="020B0604020202020204" pitchFamily="34" charset="0"/>
              <a:buChar char="•"/>
            </a:pPr>
            <a:r>
              <a:rPr lang="en-AU" dirty="0"/>
              <a:t>Where conducting an acquittal for each grant is not practicable, such as in high-volume grant opportunities for emergency relief, agencies should apply appropriate alternative methods for verifying how grant money has been spent.</a:t>
            </a:r>
          </a:p>
        </p:txBody>
      </p:sp>
      <p:sp>
        <p:nvSpPr>
          <p:cNvPr id="4" name="Slide Number Placeholder 3"/>
          <p:cNvSpPr>
            <a:spLocks noGrp="1"/>
          </p:cNvSpPr>
          <p:nvPr>
            <p:ph type="sldNum" sz="quarter" idx="5"/>
          </p:nvPr>
        </p:nvSpPr>
        <p:spPr/>
        <p:txBody>
          <a:bodyPr/>
          <a:lstStyle/>
          <a:p>
            <a:fld id="{B07158C4-A119-4B78-9DE8-A50001BC31DC}" type="slidenum">
              <a:rPr lang="en-AU" smtClean="0"/>
              <a:t>38</a:t>
            </a:fld>
            <a:endParaRPr lang="en-AU"/>
          </a:p>
        </p:txBody>
      </p:sp>
    </p:spTree>
    <p:extLst>
      <p:ext uri="{BB962C8B-B14F-4D97-AF65-F5344CB8AC3E}">
        <p14:creationId xmlns:p14="http://schemas.microsoft.com/office/powerpoint/2010/main" val="2105509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Evaluating grants is important to: </a:t>
            </a:r>
          </a:p>
          <a:p>
            <a:pPr marL="285750" indent="-285750">
              <a:buFont typeface="Arial" panose="020B0604020202020204" pitchFamily="34" charset="0"/>
              <a:buChar char="•"/>
            </a:pPr>
            <a:r>
              <a:rPr lang="en-AU" dirty="0"/>
              <a:t>determine whether a grant is on track to meet objectives and government priorities, and any performance improvement needed</a:t>
            </a:r>
          </a:p>
          <a:p>
            <a:pPr marL="285750" indent="-285750">
              <a:buFont typeface="Arial" panose="020B0604020202020204" pitchFamily="34" charset="0"/>
              <a:buChar char="•"/>
            </a:pPr>
            <a:r>
              <a:rPr lang="en-AU" dirty="0"/>
              <a:t>identify outcomes and benefits, including assessing how the grant has improved the welfare of the NSW community </a:t>
            </a:r>
          </a:p>
          <a:p>
            <a:pPr marL="285750" indent="-285750">
              <a:buFont typeface="Arial" panose="020B0604020202020204" pitchFamily="34" charset="0"/>
              <a:buChar char="•"/>
            </a:pPr>
            <a:r>
              <a:rPr lang="en-AU" dirty="0"/>
              <a:t>contribute to a broader knowledge base to help inform the design and appraisal of future grant opportunities.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There are 3 main types of evaluation: </a:t>
            </a:r>
          </a:p>
          <a:p>
            <a:pPr marL="285750" indent="-285750">
              <a:buFont typeface="Arial" panose="020B0604020202020204" pitchFamily="34" charset="0"/>
              <a:buChar char="•"/>
            </a:pPr>
            <a:r>
              <a:rPr lang="en-AU" dirty="0"/>
              <a:t>process evaluation – consider how an initiative was delivered, including whether it was implemented as intended, and any issues that arose</a:t>
            </a:r>
          </a:p>
          <a:p>
            <a:pPr marL="285750" indent="-285750">
              <a:buFont typeface="Arial" panose="020B0604020202020204" pitchFamily="34" charset="0"/>
              <a:buChar char="•"/>
            </a:pPr>
            <a:r>
              <a:rPr lang="en-AU" dirty="0"/>
              <a:t>outcome evaluation – examine if and how an initiative has lead to intended changes</a:t>
            </a:r>
          </a:p>
          <a:p>
            <a:pPr marL="285750" indent="-285750">
              <a:buFont typeface="Arial" panose="020B0604020202020204" pitchFamily="34" charset="0"/>
              <a:buChar char="•"/>
            </a:pPr>
            <a:r>
              <a:rPr lang="en-AU" dirty="0"/>
              <a:t>economic evaluation – identify and measure the impacts of an initiative relative to its costs (an assessment of value for money or net social benefit).</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The NSW Government publication Treasury Policy and Guidelines: Evaluation sets out mandatory requirements, recommendations and guidance for agencies to plan for and conduct evaluation.</a:t>
            </a:r>
          </a:p>
          <a:p>
            <a:pPr marL="0" indent="0">
              <a:buFont typeface="Arial" panose="020B0604020202020204" pitchFamily="34" charset="0"/>
              <a:buNone/>
            </a:pPr>
            <a:endParaRPr lang="en-AU" dirty="0"/>
          </a:p>
          <a:p>
            <a:pPr marL="226695" indent="-226695">
              <a:spcBef>
                <a:spcPts val="600"/>
              </a:spcBef>
              <a:spcAft>
                <a:spcPts val="600"/>
              </a:spcAft>
              <a:tabLst>
                <a:tab pos="226695" algn="l"/>
                <a:tab pos="457200" algn="l"/>
              </a:tabLst>
            </a:pPr>
            <a:r>
              <a:rPr lang="en-AU" sz="1800" dirty="0">
                <a:solidFill>
                  <a:srgbClr val="22272B"/>
                </a:solidFill>
                <a:effectLst/>
                <a:highlight>
                  <a:srgbClr val="00FFFF"/>
                </a:highlight>
                <a:latin typeface="Public Sans Light" pitchFamily="2" charset="0"/>
                <a:ea typeface="Arial" panose="020B0604020202020204" pitchFamily="34" charset="0"/>
                <a:cs typeface="Arial" panose="020B0604020202020204" pitchFamily="34" charset="0"/>
              </a:rPr>
              <a:t>Ex-post CBA's </a:t>
            </a:r>
            <a:r>
              <a:rPr lang="en-AU"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n-AU" sz="1800" dirty="0">
                <a:solidFill>
                  <a:srgbClr val="22272B"/>
                </a:solidFill>
                <a:effectLst/>
                <a:highlight>
                  <a:srgbClr val="00FFFF"/>
                </a:highlight>
                <a:latin typeface="Public Sans Light" pitchFamily="2" charset="0"/>
                <a:ea typeface="Arial" panose="020B0604020202020204" pitchFamily="34" charset="0"/>
                <a:cs typeface="Arial" panose="020B0604020202020204" pitchFamily="34" charset="0"/>
              </a:rPr>
              <a:t>are recommended for investments valued over $50 million, or for smaller investments where evidence will inform future decision making (e.g. pilots)</a:t>
            </a:r>
            <a:endParaRPr lang="en-AU" sz="1800" dirty="0">
              <a:solidFill>
                <a:srgbClr val="22272B"/>
              </a:solidFill>
              <a:effectLst/>
              <a:latin typeface="Public Sans Light" pitchFamily="2" charset="0"/>
              <a:ea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solidFill>
                  <a:srgbClr val="22272B"/>
                </a:solidFill>
                <a:effectLst/>
                <a:highlight>
                  <a:srgbClr val="00FFFF"/>
                </a:highlight>
                <a:latin typeface="Public Sans Light" pitchFamily="2" charset="0"/>
                <a:ea typeface="Arial" panose="020B0604020202020204" pitchFamily="34" charset="0"/>
                <a:cs typeface="Arial" panose="020B0604020202020204" pitchFamily="34" charset="0"/>
              </a:rPr>
              <a:t>If, however, an ex-ante business case and/or CBA was required but did not take place due to an emergency or other exigency, an evaluation including an ex-post CBA must be conducted. Agencies must clearly identify who will be held responsible for completing the evaluation and that sufficient resources are set aside.</a:t>
            </a:r>
            <a:endParaRPr lang="en-AU" sz="1800" dirty="0">
              <a:solidFill>
                <a:srgbClr val="22272B"/>
              </a:solidFill>
              <a:effectLst/>
              <a:latin typeface="Public Sans Light" pitchFamily="2" charset="0"/>
              <a:ea typeface="Arial" panose="020B0604020202020204" pitchFamily="34" charset="0"/>
              <a:cs typeface="Arial" panose="020B0604020202020204" pitchFamily="34" charset="0"/>
            </a:endParaRPr>
          </a:p>
          <a:p>
            <a:r>
              <a:rPr lang="en-AU" sz="1800" dirty="0">
                <a:solidFill>
                  <a:srgbClr val="FF0000"/>
                </a:solidFill>
                <a:effectLst/>
                <a:latin typeface="Calibri" panose="020F0502020204030204" pitchFamily="34" charset="0"/>
                <a:ea typeface="Calibri" panose="020F0502020204030204" pitchFamily="34" charset="0"/>
              </a:rPr>
              <a:t> </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39</a:t>
            </a:fld>
            <a:endParaRPr lang="en-AU"/>
          </a:p>
        </p:txBody>
      </p:sp>
    </p:spTree>
    <p:extLst>
      <p:ext uri="{BB962C8B-B14F-4D97-AF65-F5344CB8AC3E}">
        <p14:creationId xmlns:p14="http://schemas.microsoft.com/office/powerpoint/2010/main" val="1906262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40</a:t>
            </a:fld>
            <a:endParaRPr lang="en-AU"/>
          </a:p>
        </p:txBody>
      </p:sp>
    </p:spTree>
    <p:extLst>
      <p:ext uri="{BB962C8B-B14F-4D97-AF65-F5344CB8AC3E}">
        <p14:creationId xmlns:p14="http://schemas.microsoft.com/office/powerpoint/2010/main" val="1083260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5</a:t>
            </a:fld>
            <a:endParaRPr lang="en-AU"/>
          </a:p>
        </p:txBody>
      </p:sp>
    </p:spTree>
    <p:extLst>
      <p:ext uri="{BB962C8B-B14F-4D97-AF65-F5344CB8AC3E}">
        <p14:creationId xmlns:p14="http://schemas.microsoft.com/office/powerpoint/2010/main" val="16909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41</a:t>
            </a:fld>
            <a:endParaRPr lang="en-AU"/>
          </a:p>
        </p:txBody>
      </p:sp>
    </p:spTree>
    <p:extLst>
      <p:ext uri="{BB962C8B-B14F-4D97-AF65-F5344CB8AC3E}">
        <p14:creationId xmlns:p14="http://schemas.microsoft.com/office/powerpoint/2010/main" val="245021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rPr>
              <a:t>The Guide applies to Ministers, officials (government sector employees – as defined in the GSE Act, excluding employees of State Owned Corporations) and Ministerial staff. </a:t>
            </a:r>
            <a:endParaRPr lang="en-AU" sz="1600" dirty="0"/>
          </a:p>
          <a:p>
            <a:endParaRPr lang="en-AU" dirty="0"/>
          </a:p>
          <a:p>
            <a:r>
              <a:rPr lang="en-AU" dirty="0"/>
              <a:t>The Guide applies to all grants administered by the NSW government. </a:t>
            </a:r>
          </a:p>
          <a:p>
            <a:endParaRPr lang="en-AU" dirty="0"/>
          </a:p>
          <a:p>
            <a:pPr>
              <a:spcAft>
                <a:spcPts val="600"/>
              </a:spcAft>
            </a:pPr>
            <a:r>
              <a:rPr lang="en-AU" sz="1800" dirty="0">
                <a:solidFill>
                  <a:srgbClr val="FF0000"/>
                </a:solidFill>
                <a:effectLst/>
                <a:highlight>
                  <a:srgbClr val="FFFF00"/>
                </a:highlight>
                <a:latin typeface="Calibri" panose="020F0502020204030204" pitchFamily="34" charset="0"/>
                <a:ea typeface="Calibri" panose="020F0502020204030204" pitchFamily="34" charset="0"/>
              </a:rPr>
              <a:t>The Guide does not apply to local government or SOCs. However, where local government or other third parties administer grants on behalf of the NSW Government, officials </a:t>
            </a:r>
            <a:r>
              <a:rPr lang="en-AU" sz="1800" b="1" dirty="0">
                <a:solidFill>
                  <a:srgbClr val="FF0000"/>
                </a:solidFill>
                <a:effectLst/>
                <a:highlight>
                  <a:srgbClr val="FFFF00"/>
                </a:highlight>
                <a:latin typeface="Calibri" panose="020F0502020204030204" pitchFamily="34" charset="0"/>
                <a:ea typeface="Calibri" panose="020F0502020204030204" pitchFamily="34" charset="0"/>
              </a:rPr>
              <a:t>must</a:t>
            </a:r>
            <a:r>
              <a:rPr lang="en-AU" sz="1800" dirty="0">
                <a:solidFill>
                  <a:srgbClr val="FF0000"/>
                </a:solidFill>
                <a:effectLst/>
                <a:highlight>
                  <a:srgbClr val="FFFF00"/>
                </a:highlight>
                <a:latin typeface="Calibri" panose="020F0502020204030204" pitchFamily="34" charset="0"/>
                <a:ea typeface="Calibri" panose="020F0502020204030204" pitchFamily="34" charset="0"/>
              </a:rPr>
              <a:t> satisfy themselves that there are practices and procedures in place for the administration of the grants consistent with the key principles and requirements of the Guide, with appropriate adaptations as necessary. This may be achieved, for example, through the terms of the engagement of local government or a third party for this purpose. </a:t>
            </a:r>
            <a:r>
              <a:rPr lang="en-AU" sz="1800" dirty="0">
                <a:solidFill>
                  <a:srgbClr val="22272B"/>
                </a:solidFill>
                <a:effectLst/>
                <a:highlight>
                  <a:srgbClr val="FFFF00"/>
                </a:highlight>
                <a:latin typeface="Public Sans Light" pitchFamily="2" charset="0"/>
                <a:ea typeface="SimSun" panose="02010600030101010101" pitchFamily="2" charset="-122"/>
                <a:cs typeface="Times New Roman" panose="02020603050405020304" pitchFamily="18" charset="0"/>
              </a:rPr>
              <a:t>Where multiple agencies are involved in a grant that is to be administered by a third party, consultation may be required between agencies to ensure officials are satisfied. </a:t>
            </a:r>
          </a:p>
          <a:p>
            <a:endParaRPr lang="en-AU" dirty="0"/>
          </a:p>
          <a:p>
            <a:r>
              <a:rPr lang="en-AU" dirty="0"/>
              <a:t>The Guide sits alongside other requirements that apply to the expenditure of public money in NSW, as well as laws and policies that govern ethical behaviour. The Guide does not affect the requirements of those laws and policies, and officials, Ministers and Ministerial staff must ensure that they comply with all relevant laws and policies when administering grants. The key requirements of that legislative and policy framework are set out at 1.4 of the Guide – e.g. the GSF Act requires that the expenditure of money must be ‘authorised’, the </a:t>
            </a:r>
            <a:r>
              <a:rPr lang="en-AU" i="1" dirty="0"/>
              <a:t>Government Sector Employment Act 2013 </a:t>
            </a:r>
            <a:r>
              <a:rPr lang="en-AU" dirty="0"/>
              <a:t>(NSW) establishes the Ethical Framework for the government sector, the </a:t>
            </a:r>
            <a:r>
              <a:rPr lang="en-AU" i="1" dirty="0"/>
              <a:t>State Records Act 1998 </a:t>
            </a:r>
            <a:r>
              <a:rPr lang="en-AU" i="0" dirty="0"/>
              <a:t>(NSW)</a:t>
            </a:r>
            <a:r>
              <a:rPr lang="en-AU" i="1" dirty="0"/>
              <a:t> </a:t>
            </a:r>
            <a:r>
              <a:rPr lang="en-AU" dirty="0"/>
              <a:t>requires public offices (including agencies and Ministerial offices) to keep full and accurate records of the activities of the office, and t</a:t>
            </a:r>
            <a:r>
              <a:rPr lang="en-AU" sz="1800" dirty="0">
                <a:solidFill>
                  <a:srgbClr val="FF0000"/>
                </a:solidFill>
                <a:effectLst/>
                <a:latin typeface="Calibri" panose="020F0502020204030204" pitchFamily="34" charset="0"/>
                <a:ea typeface="Calibri" panose="020F0502020204030204" pitchFamily="34" charset="0"/>
              </a:rPr>
              <a:t>he </a:t>
            </a:r>
            <a:r>
              <a:rPr lang="en-AU" sz="1800" i="1" dirty="0">
                <a:solidFill>
                  <a:srgbClr val="FF0000"/>
                </a:solidFill>
                <a:effectLst/>
                <a:latin typeface="Calibri" panose="020F0502020204030204" pitchFamily="34" charset="0"/>
                <a:ea typeface="Calibri" panose="020F0502020204030204" pitchFamily="34" charset="0"/>
              </a:rPr>
              <a:t>Government Information (Public Access) Act 2009</a:t>
            </a:r>
            <a:r>
              <a:rPr lang="en-AU" sz="1800" dirty="0">
                <a:solidFill>
                  <a:srgbClr val="FF0000"/>
                </a:solidFill>
                <a:effectLst/>
                <a:latin typeface="Calibri" panose="020F0502020204030204" pitchFamily="34" charset="0"/>
                <a:ea typeface="Calibri" panose="020F0502020204030204" pitchFamily="34" charset="0"/>
              </a:rPr>
              <a:t> (NSW) provides for the proactive release of government information by agencies and gives members of the public an enforceable right to access government information held by an agency.</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6</a:t>
            </a:fld>
            <a:endParaRPr lang="en-AU"/>
          </a:p>
        </p:txBody>
      </p:sp>
    </p:spTree>
    <p:extLst>
      <p:ext uri="{BB962C8B-B14F-4D97-AF65-F5344CB8AC3E}">
        <p14:creationId xmlns:p14="http://schemas.microsoft.com/office/powerpoint/2010/main" val="111267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Compliance with the Grants Administration Guide is a legal requirement under section 10.3A the </a:t>
            </a:r>
            <a:r>
              <a:rPr lang="en-AU" i="1" dirty="0"/>
              <a:t>Government Sector Finance Act 2018 </a:t>
            </a:r>
            <a:r>
              <a:rPr lang="en-AU" dirty="0"/>
              <a:t>(NSW).</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Section 10.3A of the GSF Act also imposes other requirements on grants decision-makers that apply in addition to the requirements set out in the Guide.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7</a:t>
            </a:fld>
            <a:endParaRPr lang="en-AU"/>
          </a:p>
        </p:txBody>
      </p:sp>
    </p:spTree>
    <p:extLst>
      <p:ext uri="{BB962C8B-B14F-4D97-AF65-F5344CB8AC3E}">
        <p14:creationId xmlns:p14="http://schemas.microsoft.com/office/powerpoint/2010/main" val="2018966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Criminal and legally enforceable sanctions exist for unlawful or improper conduct in grants administration.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i="1" dirty="0">
              <a:latin typeface="+mn-lt"/>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0" dirty="0">
                <a:latin typeface="+mn-lt"/>
              </a:rPr>
              <a:t>The legislative and policy framework that applies in respect of the expenditure of public money in NSW is set out at section 1.4 of the Guide. Key components of that framework include: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i="1" dirty="0">
              <a:latin typeface="+mn-lt"/>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dirty="0">
                <a:latin typeface="+mn-lt"/>
              </a:rPr>
              <a:t>Government Sector Finance Act 2018 </a:t>
            </a:r>
            <a:r>
              <a:rPr lang="en-AU" dirty="0">
                <a:latin typeface="+mn-lt"/>
              </a:rPr>
              <a:t>(NSW) (GSF Act) sets out principles for the expenditure of money and financial management. Note also section 10.3A which relates to the administration of government grants, requires compliance with the mandatory requirements of the Guide and imposes certain obligations on grants decision-makers.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latin typeface="+mn-lt"/>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mn-lt"/>
              </a:rPr>
              <a:t>The Government Sector Employment Act 2013 (NSW) establishes the Ethical Framework for the NSW Government Sector</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latin typeface="+mn-lt"/>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mn-lt"/>
              </a:rPr>
              <a:t>The Government Information (Public Access) Act 2009 (NSW) encourages proactive release of government information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latin typeface="+mn-lt"/>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mn-lt"/>
              </a:rPr>
              <a:t>The integrity framework in NSW enables various integrity bodies to investigate and make findings and recommendations in relations to the workings of government and the conduct of Ministers and officials:</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dirty="0"/>
              <a:t>ICAC Act 1998 </a:t>
            </a:r>
            <a:r>
              <a:rPr lang="en-AU" dirty="0"/>
              <a:t>(NSW), the Ministerial Code of Conduct and the NSW Office Holder’s Staff Code of Conduct all provide guidance</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latin typeface="+mn-lt"/>
              </a:rPr>
              <a:t>Integrity agencies – such as the Independent Commission Against Corruption, NSW Ombudsman and the Audit Office of NSW – investigate complaints of maladministration and serious and substantial waste of public money.</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600" dirty="0">
              <a:latin typeface="+mn-lt"/>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latin typeface="+mn-lt"/>
              </a:rPr>
              <a:t>Financial management policies – including TPP 20-08 and TPP 18-06 regulate financial and risk management, as well as investment prioritisation. </a:t>
            </a:r>
          </a:p>
        </p:txBody>
      </p:sp>
      <p:sp>
        <p:nvSpPr>
          <p:cNvPr id="4" name="Slide Number Placeholder 3"/>
          <p:cNvSpPr>
            <a:spLocks noGrp="1"/>
          </p:cNvSpPr>
          <p:nvPr>
            <p:ph type="sldNum" sz="quarter" idx="5"/>
          </p:nvPr>
        </p:nvSpPr>
        <p:spPr/>
        <p:txBody>
          <a:bodyPr/>
          <a:lstStyle/>
          <a:p>
            <a:fld id="{B07158C4-A119-4B78-9DE8-A50001BC31DC}" type="slidenum">
              <a:rPr lang="en-AU" smtClean="0"/>
              <a:t>8</a:t>
            </a:fld>
            <a:endParaRPr lang="en-AU"/>
          </a:p>
        </p:txBody>
      </p:sp>
    </p:spTree>
    <p:extLst>
      <p:ext uri="{BB962C8B-B14F-4D97-AF65-F5344CB8AC3E}">
        <p14:creationId xmlns:p14="http://schemas.microsoft.com/office/powerpoint/2010/main" val="3513850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section outlines the responsibilities of Ministers, officials and Ministerial staff. These responsibilities are primarily located in Sections 5 and 6 of the Grants Administration Guide and are summarised in </a:t>
            </a:r>
            <a:r>
              <a:rPr lang="en-AU" b="1" dirty="0"/>
              <a:t>Section 3</a:t>
            </a:r>
            <a:r>
              <a:rPr lang="en-AU" b="0" dirty="0"/>
              <a:t> of the Guide.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9</a:t>
            </a:fld>
            <a:endParaRPr lang="en-AU"/>
          </a:p>
        </p:txBody>
      </p:sp>
    </p:spTree>
    <p:extLst>
      <p:ext uri="{BB962C8B-B14F-4D97-AF65-F5344CB8AC3E}">
        <p14:creationId xmlns:p14="http://schemas.microsoft.com/office/powerpoint/2010/main" val="228657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rPr>
              <a:t>1. Compliance – Ministers must c</a:t>
            </a:r>
            <a:r>
              <a:rPr lang="en-AU" dirty="0"/>
              <a:t>omply with the Guide and promote compliance with the Guide to Ministerial staff and officials</a:t>
            </a:r>
          </a:p>
          <a:p>
            <a:pPr marL="457200" indent="-457200">
              <a:buAutoNum type="arabicPeriod"/>
            </a:pPr>
            <a:endParaRPr lang="en-AU" dirty="0">
              <a:latin typeface="+mn-lt"/>
            </a:endParaRPr>
          </a:p>
          <a:p>
            <a:pPr marL="0" indent="0">
              <a:buNone/>
            </a:pPr>
            <a:r>
              <a:rPr lang="en-AU" dirty="0">
                <a:latin typeface="+mn-lt"/>
              </a:rPr>
              <a:t>2. Ministers must comply with the following mandatory requirements:</a:t>
            </a:r>
          </a:p>
          <a:p>
            <a:pPr marL="1066785" lvl="1" indent="-457200">
              <a:buFont typeface="Arial" panose="020B0604020202020204" pitchFamily="34" charset="0"/>
              <a:buChar char="•"/>
            </a:pPr>
            <a:r>
              <a:rPr lang="en-AU" sz="1600" b="0" i="0" u="none" strike="noStrike" baseline="0" dirty="0">
                <a:solidFill>
                  <a:srgbClr val="0E1817"/>
                </a:solidFill>
                <a:latin typeface="Public Sans Light" pitchFamily="2" charset="0"/>
              </a:rPr>
              <a:t>Comply with all relevant laws when administering grants </a:t>
            </a:r>
            <a:endParaRPr lang="en-AU" dirty="0">
              <a:latin typeface="+mn-lt"/>
            </a:endParaRPr>
          </a:p>
          <a:p>
            <a:pPr marL="1066785" lvl="1" indent="-457200">
              <a:buFont typeface="Arial" panose="020B0604020202020204" pitchFamily="34" charset="0"/>
              <a:buChar char="•"/>
            </a:pPr>
            <a:r>
              <a:rPr lang="en-AU" dirty="0">
                <a:latin typeface="+mn-lt"/>
              </a:rPr>
              <a:t>Comply with their record keeping obligations under the </a:t>
            </a:r>
            <a:r>
              <a:rPr lang="en-AU" i="1" dirty="0">
                <a:latin typeface="+mn-lt"/>
              </a:rPr>
              <a:t>State Records Act 1998 </a:t>
            </a:r>
            <a:r>
              <a:rPr lang="en-AU" dirty="0">
                <a:latin typeface="+mn-lt"/>
              </a:rPr>
              <a:t>(NSW) (SR Act)</a:t>
            </a:r>
          </a:p>
          <a:p>
            <a:pPr marL="1066785" lvl="1" indent="-457200">
              <a:buFont typeface="Arial" panose="020B0604020202020204" pitchFamily="34" charset="0"/>
              <a:buChar char="•"/>
            </a:pPr>
            <a:r>
              <a:rPr lang="en-AU" dirty="0">
                <a:latin typeface="+mn-lt"/>
              </a:rPr>
              <a:t>Must not approve a grant that has been assessed as ineligible, unless they decide to waive the eligibility criteria</a:t>
            </a:r>
          </a:p>
          <a:p>
            <a:pPr marL="1066785" lvl="1" indent="-457200">
              <a:buFont typeface="Arial" panose="020B0604020202020204" pitchFamily="34" charset="0"/>
              <a:buChar char="•"/>
            </a:pPr>
            <a:r>
              <a:rPr lang="en-AU" dirty="0">
                <a:latin typeface="+mn-lt"/>
              </a:rPr>
              <a:t>Administer grants in accordance with the grant guidelines</a:t>
            </a:r>
          </a:p>
          <a:p>
            <a:pPr marL="1066785" lvl="1" indent="-457200">
              <a:buFont typeface="Arial" panose="020B0604020202020204" pitchFamily="34" charset="0"/>
              <a:buChar char="•"/>
            </a:pPr>
            <a:r>
              <a:rPr lang="en-AU" dirty="0">
                <a:latin typeface="+mn-lt"/>
              </a:rPr>
              <a:t>Must not </a:t>
            </a:r>
            <a:r>
              <a:rPr lang="en-AU" sz="1600" b="0" i="0" u="none" strike="noStrike" baseline="0" dirty="0">
                <a:solidFill>
                  <a:srgbClr val="0E1817"/>
                </a:solidFill>
                <a:latin typeface="Public Sans Light" pitchFamily="2" charset="0"/>
              </a:rPr>
              <a:t>approve or decline a grant without first receiving written advice from officials on the merits of the proposed grant or group of grants (see exceptions at 6.3 </a:t>
            </a:r>
            <a:r>
              <a:rPr lang="en-AU" sz="1600" b="0" i="1" u="none" strike="noStrike" baseline="0" dirty="0">
                <a:solidFill>
                  <a:srgbClr val="0E1817"/>
                </a:solidFill>
                <a:latin typeface="Public Sans Light" pitchFamily="2" charset="0"/>
              </a:rPr>
              <a:t>Receiving and assessing grant applications </a:t>
            </a:r>
            <a:r>
              <a:rPr lang="en-AU" sz="1600" b="0" i="0" u="none" strike="noStrike" baseline="0" dirty="0">
                <a:solidFill>
                  <a:srgbClr val="0E1817"/>
                </a:solidFill>
                <a:latin typeface="Public Sans Light" pitchFamily="2" charset="0"/>
              </a:rPr>
              <a:t>for non-competitive grants)</a:t>
            </a:r>
            <a:r>
              <a:rPr lang="en-AU" sz="1600" b="0" i="0" u="none" strike="noStrike" baseline="0" dirty="0">
                <a:solidFill>
                  <a:srgbClr val="136CFC"/>
                </a:solidFill>
                <a:latin typeface="Public Sans" pitchFamily="2" charset="0"/>
              </a:rPr>
              <a:t>	</a:t>
            </a:r>
          </a:p>
          <a:p>
            <a:pPr marL="1066785" lvl="1" indent="-457200">
              <a:buFont typeface="Arial" panose="020B0604020202020204" pitchFamily="34" charset="0"/>
              <a:buChar char="•"/>
            </a:pPr>
            <a:r>
              <a:rPr lang="en-AU" dirty="0">
                <a:latin typeface="+mn-lt"/>
              </a:rPr>
              <a:t>Record the decision (to approve or decline a grant) in writing, including the reasons for the decision </a:t>
            </a:r>
            <a:r>
              <a:rPr lang="en-AU" dirty="0"/>
              <a:t>(and any departure from the recommendation of officials), having regard to the grant guidelines and the key principle of achieving value for money, and manage these records in accordance with the requirements of the SR Act (see exceptions at 6.3 Receiving and assessing grant applications for non-competitive grants)</a:t>
            </a:r>
          </a:p>
          <a:p>
            <a:pPr marL="0" indent="0">
              <a:buFont typeface="Arial" panose="020B0604020202020204" pitchFamily="34" charset="0"/>
              <a:buNone/>
            </a:pPr>
            <a:endParaRPr lang="en-AU" dirty="0">
              <a:latin typeface="+mn-lt"/>
            </a:endParaRPr>
          </a:p>
          <a:p>
            <a:pPr marL="0" indent="0">
              <a:buFont typeface="Arial" panose="020B0604020202020204" pitchFamily="34" charset="0"/>
              <a:buNone/>
            </a:pPr>
            <a:r>
              <a:rPr lang="en-AU" dirty="0">
                <a:latin typeface="+mn-lt"/>
              </a:rPr>
              <a:t>Note: these obligations sit alongside the obligations under other laws and policies, including the requirements of section 10.3A of the GSF Act, which is outlined on a previous slide.</a:t>
            </a:r>
          </a:p>
        </p:txBody>
      </p:sp>
      <p:sp>
        <p:nvSpPr>
          <p:cNvPr id="4" name="Slide Number Placeholder 3"/>
          <p:cNvSpPr>
            <a:spLocks noGrp="1"/>
          </p:cNvSpPr>
          <p:nvPr>
            <p:ph type="sldNum" sz="quarter" idx="5"/>
          </p:nvPr>
        </p:nvSpPr>
        <p:spPr/>
        <p:txBody>
          <a:bodyPr/>
          <a:lstStyle/>
          <a:p>
            <a:fld id="{B07158C4-A119-4B78-9DE8-A50001BC31DC}" type="slidenum">
              <a:rPr lang="en-AU" smtClean="0"/>
              <a:t>10</a:t>
            </a:fld>
            <a:endParaRPr lang="en-AU"/>
          </a:p>
        </p:txBody>
      </p:sp>
    </p:spTree>
    <p:extLst>
      <p:ext uri="{BB962C8B-B14F-4D97-AF65-F5344CB8AC3E}">
        <p14:creationId xmlns:p14="http://schemas.microsoft.com/office/powerpoint/2010/main" val="875477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 name="Title 1"/>
          <p:cNvSpPr>
            <a:spLocks noGrp="1"/>
          </p:cNvSpPr>
          <p:nvPr>
            <p:ph type="ctrTitle"/>
          </p:nvPr>
        </p:nvSpPr>
        <p:spPr>
          <a:xfrm>
            <a:off x="360000" y="360000"/>
            <a:ext cx="10741897" cy="23876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a:spcAft>
                <a:spcPts val="0"/>
              </a:spcAft>
              <a:defRPr sz="1800" b="0">
                <a:solidFill>
                  <a:schemeClr val="bg1"/>
                </a:solidFill>
                <a:latin typeface="Public Sans SemiBold" pitchFamily="2" charset="0"/>
              </a:defRPr>
            </a:lvl1pPr>
            <a:lvl2pPr>
              <a:spcAft>
                <a:spcPts val="0"/>
              </a:spcAft>
              <a:defRPr sz="18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00000" cy="1089858"/>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00" y="5840558"/>
            <a:ext cx="630000" cy="684882"/>
          </a:xfrm>
          <a:prstGeom prst="rect">
            <a:avLst/>
          </a:prstGeom>
        </p:spPr>
      </p:pic>
      <p:sp>
        <p:nvSpPr>
          <p:cNvPr id="14" name="Footer Placeholder 4">
            <a:extLst>
              <a:ext uri="{FF2B5EF4-FFF2-40B4-BE49-F238E27FC236}">
                <a16:creationId xmlns:a16="http://schemas.microsoft.com/office/drawing/2014/main" id="{D96E34DF-3C26-CCBC-435C-CF0218F679AA}"/>
              </a:ext>
            </a:extLst>
          </p:cNvPr>
          <p:cNvSpPr>
            <a:spLocks noGrp="1"/>
          </p:cNvSpPr>
          <p:nvPr>
            <p:ph type="ftr" sz="quarter" idx="3"/>
          </p:nvPr>
        </p:nvSpPr>
        <p:spPr>
          <a:xfrm>
            <a:off x="360000" y="6312783"/>
            <a:ext cx="4500000" cy="224660"/>
          </a:xfrm>
          <a:prstGeom prst="rect">
            <a:avLst/>
          </a:prstGeom>
        </p:spPr>
        <p:txBody>
          <a:bodyPr vert="horz" lIns="0" tIns="0" rIns="0" bIns="0" rtlCol="0" anchor="t">
            <a:noAutofit/>
          </a:bodyPr>
          <a:lstStyle>
            <a:lvl1pPr algn="l">
              <a:defRPr sz="1400">
                <a:solidFill>
                  <a:schemeClr val="bg2"/>
                </a:solidFill>
                <a:latin typeface="Public Sans SemiBold" pitchFamily="2" charset="0"/>
              </a:defRPr>
            </a:lvl1pPr>
          </a:lstStyle>
          <a:p>
            <a:r>
              <a:rPr lang="en-US" dirty="0"/>
              <a:t>Descriptor</a:t>
            </a:r>
            <a:endParaRPr lang="en-AU" dirty="0"/>
          </a:p>
        </p:txBody>
      </p:sp>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40000"/>
            <a:ext cx="4680000" cy="39026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40000"/>
            <a:ext cx="6612000" cy="3902671"/>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90298" cy="1009652"/>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78588" cy="4185578"/>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26425"/>
            <a:ext cx="3567113" cy="409575"/>
          </a:xfrm>
        </p:spPr>
        <p:txBody>
          <a:bodyPr anchor="b">
            <a:noAutofit/>
          </a:bodyPr>
          <a:lstStyle>
            <a:lvl1pPr>
              <a:defRPr sz="1400">
                <a:latin typeface="+mn-lt"/>
              </a:defRPr>
            </a:lvl1pPr>
          </a:lstStyle>
          <a:p>
            <a:pPr lvl="0"/>
            <a:r>
              <a:rPr lang="en-US" dirty="0"/>
              <a:t>Image caption</a:t>
            </a:r>
            <a:endParaRPr lang="en-AU" dirty="0"/>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0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60000"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002"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lvl1pPr>
              <a:defRPr>
                <a:solidFill>
                  <a:schemeClr val="bg2"/>
                </a:solidFill>
              </a:defRPr>
            </a:lvl1pPr>
          </a:lstStyle>
          <a:p>
            <a:fld id="{10A01DC5-1685-4615-8240-15192985C6A2}" type="slidenum">
              <a:rPr lang="en-AU" smtClean="0"/>
              <a:pPr/>
              <a:t>‹#›</a:t>
            </a:fld>
            <a:endParaRPr lang="en-AU"/>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7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3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NSW Government logo">
            <a:extLst>
              <a:ext uri="{FF2B5EF4-FFF2-40B4-BE49-F238E27FC236}">
                <a16:creationId xmlns:a16="http://schemas.microsoft.com/office/drawing/2014/main" id="{2F79FF34-E700-48B3-9129-EB64DD6F10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00" y="360321"/>
            <a:ext cx="630000" cy="68488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49600"/>
            <a:ext cx="7560000" cy="900000"/>
          </a:xfrm>
        </p:spPr>
        <p:txBody>
          <a:bodyPr/>
          <a:lstStyle>
            <a:lvl1pPr>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36000" y="1748331"/>
            <a:ext cx="3672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2"/>
              </a:solidFill>
            </a:endParaRPr>
          </a:p>
        </p:txBody>
      </p:sp>
      <p:pic>
        <p:nvPicPr>
          <p:cNvPr id="12" name="Picture 11" descr="NSW Government logo">
            <a:extLst>
              <a:ext uri="{FF2B5EF4-FFF2-40B4-BE49-F238E27FC236}">
                <a16:creationId xmlns:a16="http://schemas.microsoft.com/office/drawing/2014/main" id="{B1FB6CEC-BF4E-4B7E-BF6A-CACDC5381E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00" y="360321"/>
            <a:ext cx="630000" cy="684882"/>
          </a:xfrm>
          <a:prstGeom prst="rect">
            <a:avLst/>
          </a:prstGeom>
        </p:spPr>
      </p:pic>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73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a:solidFill>
                  <a:schemeClr val="bg2"/>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1"/>
            <a:ext cx="8532000" cy="2499670"/>
          </a:xfrm>
        </p:spPr>
        <p:txBody>
          <a:bodyPr numCol="3" spcCol="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bg2"/>
                </a:solidFill>
              </a:defRPr>
            </a:lvl1pPr>
          </a:lstStyle>
          <a:p>
            <a:r>
              <a:rPr lang="en-US"/>
              <a:t>Click icon to add picture</a:t>
            </a:r>
            <a:endParaRPr lang="en-AU"/>
          </a:p>
        </p:txBody>
      </p:sp>
      <p:sp>
        <p:nvSpPr>
          <p:cNvPr id="7" name="Slide Number Placeholder 6"/>
          <p:cNvSpPr>
            <a:spLocks noGrp="1"/>
          </p:cNvSpPr>
          <p:nvPr>
            <p:ph type="sldNum" sz="quarter" idx="12"/>
          </p:nvPr>
        </p:nvSpPr>
        <p:spPr>
          <a:xfrm>
            <a:off x="11317458" y="6516000"/>
            <a:ext cx="490542" cy="180000"/>
          </a:xfrm>
        </p:spPr>
        <p:txBody>
          <a:bodyPr/>
          <a:lstStyle>
            <a:lvl1pPr>
              <a:defRPr>
                <a:solidFill>
                  <a:schemeClr val="bg2"/>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000"/>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76800"/>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087729" y="1749600"/>
            <a:ext cx="2744268" cy="900000"/>
          </a:xfrm>
        </p:spPr>
        <p:txBody>
          <a:bodyPr>
            <a:noAutofit/>
          </a:bodyPr>
          <a:lstStyle>
            <a:lvl1pPr>
              <a:defRPr sz="1400">
                <a:latin typeface="+mn-lt"/>
              </a:defRPr>
            </a:lvl1pPr>
          </a:lstStyle>
          <a:p>
            <a:pPr lvl="0"/>
            <a:r>
              <a:rPr lang="en-US" dirty="0"/>
              <a:t>Caption</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2000"/>
            <a:ext cx="5639998" cy="3197981"/>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177130"/>
            <a:ext cx="565879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76800"/>
            <a:ext cx="5976000" cy="4600330"/>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2520000" cy="1009652"/>
          </a:xfrm>
        </p:spPr>
        <p:txBody>
          <a:bodyPr>
            <a:noAutofit/>
          </a:bodyPr>
          <a:lstStyle>
            <a:lvl1pPr>
              <a:defRPr sz="1800">
                <a:latin typeface="Public Sans SemiBold" pitchFamily="2" charset="0"/>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726895"/>
          </a:xfrm>
        </p:spPr>
        <p:txBody>
          <a:bodyPr numCol="1" spcCol="180000"/>
          <a:lstStyle>
            <a:lvl1pPr>
              <a:defRPr sz="3600"/>
            </a:lvl1pPr>
            <a:lvl2pPr>
              <a:defRPr sz="1800">
                <a:latin typeface="+mn-lt"/>
              </a:defRPr>
            </a:lvl2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02000"/>
            <a:ext cx="12192000" cy="52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59999" y="360000"/>
            <a:ext cx="7560000" cy="1009652"/>
          </a:xfrm>
        </p:spPr>
        <p:txBody>
          <a:bodyPr numCol="2" spcCol="180000">
            <a:noAutofit/>
          </a:bodyPr>
          <a:lstStyle>
            <a:lvl1pPr>
              <a:defRPr sz="18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1857000" y="1611826"/>
            <a:ext cx="8478000" cy="451862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4375"/>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3" name="Footer Placeholder 2">
            <a:extLst>
              <a:ext uri="{FF2B5EF4-FFF2-40B4-BE49-F238E27FC236}">
                <a16:creationId xmlns:a16="http://schemas.microsoft.com/office/drawing/2014/main" id="{6E1481CC-14AE-44A2-E62B-3050FD80215A}"/>
              </a:ext>
            </a:extLst>
          </p:cNvPr>
          <p:cNvSpPr>
            <a:spLocks noGrp="1"/>
          </p:cNvSpPr>
          <p:nvPr>
            <p:ph type="ftr" sz="quarter" idx="10"/>
          </p:nvPr>
        </p:nvSpPr>
        <p:spPr>
          <a:xfrm>
            <a:off x="3583765" y="388136"/>
            <a:ext cx="4009901" cy="262135"/>
          </a:xfrm>
          <a:prstGeom prst="rect">
            <a:avLst/>
          </a:prstGeom>
        </p:spPr>
        <p:txBody>
          <a:bodyPr>
            <a:noAutofit/>
          </a:bodyPr>
          <a:lstStyle>
            <a:lvl1pPr>
              <a:defRPr sz="1400">
                <a:solidFill>
                  <a:schemeClr val="bg1"/>
                </a:solidFill>
                <a:latin typeface="Public Sans SemiBold" pitchFamily="2" charset="0"/>
              </a:defRPr>
            </a:lvl1pPr>
          </a:lstStyle>
          <a:p>
            <a:r>
              <a:rPr lang="en-US" dirty="0"/>
              <a:t>Descriptor</a:t>
            </a:r>
          </a:p>
        </p:txBody>
      </p: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8" y="1210731"/>
            <a:ext cx="6964836" cy="2689165"/>
          </a:xfrm>
          <a:ln>
            <a:noFill/>
          </a:ln>
        </p:spPr>
        <p:txBody>
          <a:bodyPr anchor="t">
            <a:noAutofit/>
          </a:bodyPr>
          <a:lstStyle>
            <a:lvl1pPr algn="l">
              <a:lnSpc>
                <a:spcPct val="90000"/>
              </a:lnSpc>
              <a:defRPr sz="4800">
                <a:solidFill>
                  <a:schemeClr val="bg1"/>
                </a:solidFill>
              </a:defRPr>
            </a:lvl1pPr>
          </a:lstStyle>
          <a:p>
            <a:r>
              <a:rPr lang="en-US" dirty="0"/>
              <a:t>Presentation title</a:t>
            </a:r>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9" y="4259895"/>
            <a:ext cx="5135997" cy="1176813"/>
          </a:xfrm>
        </p:spPr>
        <p:txBody>
          <a:bodyPr anchor="b">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600000" y="6025305"/>
            <a:ext cx="3600000" cy="558001"/>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64834" y="5838329"/>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56000" y="388136"/>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1"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498626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531360" cy="1009652"/>
          </a:xfrm>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127999" y="1728000"/>
            <a:ext cx="4679995" cy="222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8000" y="4093697"/>
            <a:ext cx="4679994" cy="1948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589212"/>
          </a:xfrm>
        </p:spPr>
        <p:txBody>
          <a:bodyPr/>
          <a:lstStyle/>
          <a:p>
            <a:r>
              <a:rPr lang="en-US"/>
              <a:t>Click icon to add picture</a:t>
            </a:r>
            <a:endParaRPr lang="en-AU"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73999"/>
            <a:ext cx="4703999" cy="180000"/>
          </a:xfrm>
        </p:spPr>
        <p:txBody>
          <a:bodyPr>
            <a:normAutofit/>
          </a:bodyPr>
          <a:lstStyle>
            <a:lvl1pPr>
              <a:defRPr sz="1000">
                <a:latin typeface="+mn-lt"/>
              </a:defRPr>
            </a:lvl1pPr>
          </a:lstStyle>
          <a:p>
            <a:pPr lvl="0"/>
            <a:r>
              <a:rPr lang="en-US" dirty="0"/>
              <a:t>Figure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p:nvPr userDrawn="1"/>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69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720000" cy="1009652"/>
          </a:xfrm>
        </p:spPr>
        <p:txBody>
          <a:bodyPr/>
          <a:lstStyle>
            <a:lvl1pPr>
              <a:defRPr>
                <a:solidFill>
                  <a:schemeClr val="bg2"/>
                </a:solidFill>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316844"/>
            <a:ext cx="0" cy="3001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54163"/>
            <a:ext cx="7560000" cy="3938587"/>
          </a:xfrm>
        </p:spPr>
        <p:txBody>
          <a:bodyPr/>
          <a:lstStyle/>
          <a:p>
            <a:r>
              <a:rPr lang="en-US"/>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627688"/>
            <a:ext cx="7560000" cy="690312"/>
          </a:xfrm>
        </p:spPr>
        <p:txBody>
          <a:bodyPr>
            <a:noAutofit/>
          </a:bodyPr>
          <a:lstStyle>
            <a:lvl1pPr>
              <a:lnSpc>
                <a:spcPct val="100000"/>
              </a:lnSpc>
              <a:spcAft>
                <a:spcPts val="0"/>
              </a:spcAft>
              <a:defRPr sz="1800">
                <a:latin typeface="Public Sans SemiBold" pitchFamily="2" charset="0"/>
              </a:defRPr>
            </a:lvl1pPr>
            <a:lvl2pPr>
              <a:lnSpc>
                <a:spcPct val="100000"/>
              </a:lnSpc>
              <a:spcAft>
                <a:spcPts val="0"/>
              </a:spcAft>
              <a:defRPr sz="18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15425" y="3330000"/>
            <a:ext cx="2716213" cy="2162750"/>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23533" y="5627688"/>
            <a:ext cx="2716213" cy="690312"/>
          </a:xfrm>
        </p:spPr>
        <p:txBody>
          <a:bodyPr>
            <a:noAutofit/>
          </a:bodyPr>
          <a:lstStyle>
            <a:lvl1pPr>
              <a:lnSpc>
                <a:spcPct val="100000"/>
              </a:lnSpc>
              <a:spcAft>
                <a:spcPts val="0"/>
              </a:spcAft>
              <a:defRPr sz="1800">
                <a:latin typeface="Public Sans SemiBold" pitchFamily="2" charset="0"/>
              </a:defRPr>
            </a:lvl1pPr>
            <a:lvl2pPr>
              <a:lnSpc>
                <a:spcPct val="100000"/>
              </a:lnSpc>
              <a:spcAft>
                <a:spcPts val="0"/>
              </a:spcAft>
              <a:defRPr sz="1800">
                <a:latin typeface="+mn-lt"/>
              </a:defRPr>
            </a:lvl2pPr>
            <a:lvl3pPr>
              <a:defRPr sz="1200"/>
            </a:lvl3pPr>
            <a:lvl4pPr>
              <a:defRPr sz="1200"/>
            </a:lvl4pPr>
            <a:lvl5pPr>
              <a:defRPr sz="1200"/>
            </a:lvl5pPr>
          </a:lstStyle>
          <a:p>
            <a:pPr lvl="0"/>
            <a:r>
              <a:rPr lang="en-US" dirty="0"/>
              <a:t>Click to edit text styles</a:t>
            </a:r>
          </a:p>
          <a:p>
            <a:pPr lvl="1"/>
            <a:r>
              <a:rPr lang="en-US" dirty="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596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360000" y="360000"/>
            <a:ext cx="9720000" cy="1009652"/>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59999"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90453"/>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90453"/>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4375"/>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60001" y="879733"/>
            <a:ext cx="4500000" cy="2679008"/>
          </a:xfrm>
          <a:ln>
            <a:noFill/>
          </a:ln>
        </p:spPr>
        <p:txBody>
          <a:bodyPr anchor="b">
            <a:noAutofit/>
          </a:bodyPr>
          <a:lstStyle>
            <a:lvl1pPr algn="l">
              <a:lnSpc>
                <a:spcPct val="90000"/>
              </a:lnSpc>
              <a:defRPr sz="4800">
                <a:solidFill>
                  <a:schemeClr val="bg1"/>
                </a:solidFill>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21353"/>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59999" y="5040001"/>
            <a:ext cx="4500000" cy="1080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120001"/>
            <a:ext cx="2700000" cy="280136"/>
          </a:xfrm>
        </p:spPr>
        <p:txBody>
          <a:bodyPr anchor="t">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360000" y="359999"/>
            <a:ext cx="4500000" cy="512197"/>
          </a:xfrm>
          <a:prstGeom prst="rect">
            <a:avLst/>
          </a:prstGeom>
        </p:spPr>
        <p:txBody>
          <a:bodyPr vert="horz" lIns="0" tIns="0" rIns="0" bIns="0" rtlCol="0" anchor="t">
            <a:noAutofit/>
          </a:bodyPr>
          <a:lstStyle>
            <a:lvl1pPr algn="l">
              <a:defRPr sz="1400">
                <a:solidFill>
                  <a:schemeClr val="bg1"/>
                </a:solidFill>
                <a:latin typeface="Public Sans SemiBold" pitchFamily="2" charset="0"/>
              </a:defRPr>
            </a:lvl1pPr>
          </a:lstStyle>
          <a:p>
            <a:r>
              <a:rPr lang="en-US" dirty="0"/>
              <a:t>Descriptor</a:t>
            </a:r>
            <a:endParaRPr lang="en-AU" dirty="0"/>
          </a:p>
        </p:txBody>
      </p:sp>
    </p:spTree>
    <p:extLst>
      <p:ext uri="{BB962C8B-B14F-4D97-AF65-F5344CB8AC3E}">
        <p14:creationId xmlns:p14="http://schemas.microsoft.com/office/powerpoint/2010/main" val="345813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12926" y="0"/>
            <a:ext cx="3708000" cy="6858000"/>
          </a:xfrm>
        </p:spPr>
        <p:txBody>
          <a:bodyPr/>
          <a:lstStyle/>
          <a:p>
            <a:r>
              <a:rPr lang="en-US"/>
              <a:t>Click icon to add picture</a:t>
            </a:r>
            <a:endParaRPr lang="en-AU" dirty="0"/>
          </a:p>
        </p:txBody>
      </p:sp>
      <p:sp>
        <p:nvSpPr>
          <p:cNvPr id="2" name="Title 1"/>
          <p:cNvSpPr>
            <a:spLocks noGrp="1"/>
          </p:cNvSpPr>
          <p:nvPr>
            <p:ph type="ctrTitle" hasCustomPrompt="1"/>
          </p:nvPr>
        </p:nvSpPr>
        <p:spPr>
          <a:xfrm>
            <a:off x="540000" y="872196"/>
            <a:ext cx="4500000" cy="2679008"/>
          </a:xfrm>
          <a:ln>
            <a:noFill/>
          </a:ln>
        </p:spPr>
        <p:txBody>
          <a:bodyPr anchor="b">
            <a:noAutofit/>
          </a:bodyPr>
          <a:lstStyle>
            <a:lvl1pPr algn="l">
              <a:lnSpc>
                <a:spcPct val="90000"/>
              </a:lnSpc>
              <a:defRPr sz="4800">
                <a:solidFill>
                  <a:schemeClr val="bg1"/>
                </a:solidFill>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13816"/>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40000" y="5033423"/>
            <a:ext cx="4499999" cy="1080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540000" y="6120001"/>
            <a:ext cx="2700000" cy="280136"/>
          </a:xfrm>
        </p:spPr>
        <p:txBody>
          <a:bodyPr anchor="t">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540000" y="359999"/>
            <a:ext cx="4500000" cy="512197"/>
          </a:xfrm>
          <a:prstGeom prst="rect">
            <a:avLst/>
          </a:prstGeom>
        </p:spPr>
        <p:txBody>
          <a:bodyPr vert="horz" lIns="0" tIns="0" rIns="0" bIns="0" rtlCol="0" anchor="t">
            <a:noAutofit/>
          </a:bodyPr>
          <a:lstStyle>
            <a:lvl1pPr algn="l">
              <a:defRPr sz="1400">
                <a:solidFill>
                  <a:schemeClr val="bg1"/>
                </a:solidFill>
                <a:latin typeface="Public Sans SemiBold" pitchFamily="2" charset="0"/>
              </a:defRPr>
            </a:lvl1pPr>
          </a:lstStyle>
          <a:p>
            <a:r>
              <a:rPr lang="en-US" dirty="0"/>
              <a:t>Descriptor</a:t>
            </a:r>
            <a:endParaRPr lang="en-AU" dirty="0"/>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1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330000"/>
            <a:ext cx="12192001" cy="3528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2" name="Rectangle 11">
            <a:extLst>
              <a:ext uri="{FF2B5EF4-FFF2-40B4-BE49-F238E27FC236}">
                <a16:creationId xmlns:a16="http://schemas.microsoft.com/office/drawing/2014/main" id="{106A6961-24E6-4839-AA27-A340B1809347}"/>
              </a:ext>
              <a:ext uri="{C183D7F6-B498-43B3-948B-1728B52AA6E4}">
                <adec:decorative xmlns:adec="http://schemas.microsoft.com/office/drawing/2017/decorative" val="1"/>
              </a:ext>
            </a:extLst>
          </p:cNvPr>
          <p:cNvSpPr/>
          <p:nvPr userDrawn="1"/>
        </p:nvSpPr>
        <p:spPr>
          <a:xfrm>
            <a:off x="-1" y="0"/>
            <a:ext cx="12192001" cy="156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1566000"/>
            <a:ext cx="12192001"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387600"/>
          </a:xfrm>
          <a:ln>
            <a:noFill/>
          </a:ln>
        </p:spPr>
        <p:txBody>
          <a:bodyPr anchor="t">
            <a:noAutofit/>
          </a:bodyPr>
          <a:lstStyle>
            <a:lvl1pPr algn="l">
              <a:lnSpc>
                <a:spcPct val="90000"/>
              </a:lnSpc>
              <a:defRPr sz="4800">
                <a:solidFill>
                  <a:schemeClr val="bg1"/>
                </a:solidFill>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247670"/>
            <a:ext cx="4500000" cy="224660"/>
          </a:xfrm>
          <a:prstGeom prst="rect">
            <a:avLst/>
          </a:prstGeom>
        </p:spPr>
        <p:txBody>
          <a:bodyPr vert="horz" lIns="0" tIns="0" rIns="0" bIns="0" rtlCol="0" anchor="t">
            <a:noAutofit/>
          </a:bodyPr>
          <a:lstStyle>
            <a:lvl1pPr algn="l">
              <a:defRPr sz="1400">
                <a:solidFill>
                  <a:schemeClr val="bg2"/>
                </a:solidFill>
                <a:latin typeface="Public Sans SemiBold" pitchFamily="2" charset="0"/>
              </a:defRPr>
            </a:lvl1pPr>
          </a:lstStyle>
          <a:p>
            <a:r>
              <a:rPr lang="en-US" dirty="0"/>
              <a:t>Descriptor</a:t>
            </a:r>
            <a:endParaRPr lang="en-AU" dirty="0"/>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9178925" y="4071600"/>
            <a:ext cx="2778613" cy="2786400"/>
          </a:xfrm>
        </p:spPr>
        <p:txBody>
          <a:bodyPr anchor="b">
            <a:noAutofit/>
          </a:bodyPr>
          <a:lstStyle>
            <a:lvl1pPr algn="r">
              <a:lnSpc>
                <a:spcPct val="80000"/>
              </a:lnSpc>
              <a:spcAft>
                <a:spcPts val="0"/>
              </a:spcAft>
              <a:defRPr sz="19000">
                <a:solidFill>
                  <a:schemeClr val="bg1"/>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10" name="Picture 9" descr="NSW Government logo">
            <a:extLst>
              <a:ext uri="{FF2B5EF4-FFF2-40B4-BE49-F238E27FC236}">
                <a16:creationId xmlns:a16="http://schemas.microsoft.com/office/drawing/2014/main" id="{4614E832-4BCC-4853-BB8C-E93D74BE52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00" y="360321"/>
            <a:ext cx="630000" cy="684882"/>
          </a:xfrm>
          <a:prstGeom prst="rect">
            <a:avLst/>
          </a:prstGeom>
        </p:spPr>
      </p:pic>
    </p:spTree>
    <p:extLst>
      <p:ext uri="{BB962C8B-B14F-4D97-AF65-F5344CB8AC3E}">
        <p14:creationId xmlns:p14="http://schemas.microsoft.com/office/powerpoint/2010/main" val="42828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264283"/>
            <a:ext cx="10242886" cy="1009606"/>
          </a:xfrm>
          <a:ln>
            <a:noFill/>
          </a:ln>
        </p:spPr>
        <p:txBody>
          <a:bodyPr anchor="t">
            <a:noAutofit/>
          </a:bodyPr>
          <a:lstStyle>
            <a:lvl1pPr algn="l">
              <a:lnSpc>
                <a:spcPct val="90000"/>
              </a:lnSpc>
              <a:defRPr sz="4800">
                <a:solidFill>
                  <a:schemeClr val="bg2"/>
                </a:solidFill>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812283"/>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540000" y="360000"/>
            <a:ext cx="4500000" cy="216000"/>
          </a:xfrm>
          <a:prstGeom prst="rect">
            <a:avLst/>
          </a:prstGeom>
        </p:spPr>
        <p:txBody>
          <a:bodyPr vert="horz" lIns="0" tIns="0" rIns="0" bIns="0" rtlCol="0" anchor="t">
            <a:noAutofit/>
          </a:bodyPr>
          <a:lstStyle>
            <a:lvl1pPr algn="l">
              <a:defRPr sz="1400">
                <a:solidFill>
                  <a:schemeClr val="bg2"/>
                </a:solidFill>
                <a:latin typeface="Public Sans SemiBold" pitchFamily="2" charset="0"/>
              </a:defRPr>
            </a:lvl1pPr>
          </a:lstStyle>
          <a:p>
            <a:r>
              <a:rPr lang="en-US" dirty="0"/>
              <a:t>Descriptor</a:t>
            </a:r>
            <a:endParaRPr lang="en-AU" dirty="0"/>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1368311"/>
            <a:ext cx="2778613" cy="1938372"/>
          </a:xfrm>
        </p:spPr>
        <p:txBody>
          <a:bodyPr anchor="t">
            <a:noAutofit/>
          </a:bodyPr>
          <a:lstStyle>
            <a:lvl1pPr algn="l">
              <a:lnSpc>
                <a:spcPct val="80000"/>
              </a:lnSpc>
              <a:spcAft>
                <a:spcPts val="0"/>
              </a:spcAft>
              <a:defRPr sz="19000">
                <a:solidFill>
                  <a:schemeClr val="bg2"/>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9" name="Picture 8" descr="NSW Government logo">
            <a:extLst>
              <a:ext uri="{FF2B5EF4-FFF2-40B4-BE49-F238E27FC236}">
                <a16:creationId xmlns:a16="http://schemas.microsoft.com/office/drawing/2014/main" id="{27C4C535-7E4B-4B48-BCD8-F680CCDFEE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00" y="360321"/>
            <a:ext cx="630000" cy="684882"/>
          </a:xfrm>
          <a:prstGeom prst="rect">
            <a:avLst/>
          </a:prstGeom>
        </p:spPr>
      </p:pic>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84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02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60000" y="360000"/>
            <a:ext cx="9720000" cy="1009652"/>
          </a:xfrm>
        </p:spPr>
        <p:txBody>
          <a:bodyPr/>
          <a:lstStyle/>
          <a:p>
            <a:r>
              <a:rPr lang="en-US"/>
              <a:t>Click to edit Master title style</a:t>
            </a:r>
            <a:endParaRPr lang="en-US"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800001"/>
            <a:ext cx="11447462" cy="4409998"/>
          </a:xfrm>
        </p:spPr>
        <p:txBody>
          <a:bodyPr/>
          <a:lstStyle/>
          <a:p>
            <a:r>
              <a:rPr lang="en-US"/>
              <a:t>Click icon to add table</a:t>
            </a:r>
            <a:endParaRPr lang="en-AU" dirty="0"/>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endParaRPr lang="en-US"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620000"/>
            <a:ext cx="11447462" cy="4500000"/>
          </a:xfrm>
        </p:spPr>
        <p:txBody>
          <a:bodyPr/>
          <a:lstStyle/>
          <a:p>
            <a:r>
              <a:rPr lang="en-US"/>
              <a:t>Click icon to add table</a:t>
            </a:r>
            <a:endParaRPr lang="en-AU" dirty="0"/>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9652"/>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11712"/>
            <a:ext cx="11448000" cy="45396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Lst>
          </p:cNvPr>
          <p:cNvSpPr txBox="1"/>
          <p:nvPr userDrawn="1"/>
        </p:nvSpPr>
        <p:spPr>
          <a:xfrm>
            <a:off x="-2622931" y="14626"/>
            <a:ext cx="2544960" cy="5170646"/>
          </a:xfrm>
          <a:prstGeom prst="rect">
            <a:avLst/>
          </a:prstGeom>
          <a:noFill/>
        </p:spPr>
        <p:txBody>
          <a:bodyPr wrap="square" lIns="0" tIns="0" rIns="0" bIns="0" rtlCol="0">
            <a:spAutoFit/>
          </a:bodyPr>
          <a:lstStyle/>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Lst>
          </p:cNvPr>
          <p:cNvPicPr>
            <a:picLocks noChangeAspect="1"/>
          </p:cNvPicPr>
          <p:nvPr userDrawn="1"/>
        </p:nvPicPr>
        <p:blipFill>
          <a:blip r:embed="rId26">
            <a:extLst>
              <a:ext uri="{28A0092B-C50C-407E-A947-70E740481C1C}">
                <a14:useLocalDpi xmlns:a14="http://schemas.microsoft.com/office/drawing/2010/main"/>
              </a:ext>
            </a:extLst>
          </a:blip>
          <a:stretch>
            <a:fillRect/>
          </a:stretch>
        </p:blipFill>
        <p:spPr>
          <a:xfrm>
            <a:off x="-2622930" y="1263563"/>
            <a:ext cx="632972" cy="215628"/>
          </a:xfrm>
          <a:prstGeom prst="rect">
            <a:avLst/>
          </a:prstGeom>
        </p:spPr>
      </p:pic>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p:blipFill>
        <p:spPr>
          <a:xfrm>
            <a:off x="11221200" y="360321"/>
            <a:ext cx="630000" cy="684882"/>
          </a:xfrm>
          <a:prstGeom prst="rect">
            <a:avLst/>
          </a:prstGeom>
        </p:spPr>
      </p:pic>
      <p:sp>
        <p:nvSpPr>
          <p:cNvPr id="7" name="TextBox 6">
            <a:extLst>
              <a:ext uri="{FF2B5EF4-FFF2-40B4-BE49-F238E27FC236}">
                <a16:creationId xmlns:a16="http://schemas.microsoft.com/office/drawing/2014/main" id="{4AD6CA63-44AC-42E9-83FA-3684C1F769EF}"/>
              </a:ext>
            </a:extLst>
          </p:cNvPr>
          <p:cNvSpPr txBox="1"/>
          <p:nvPr userDrawn="1">
            <p:extLst>
              <p:ext uri="{1162E1C5-73C7-4A58-AE30-91384D911F3F}">
                <p184:classification xmlns:p184="http://schemas.microsoft.com/office/powerpoint/2018/4/main" val="hdr"/>
              </p:ext>
            </p:extLst>
          </p:nvPr>
        </p:nvSpPr>
        <p:spPr>
          <a:xfrm>
            <a:off x="5773738" y="0"/>
            <a:ext cx="488950" cy="152400"/>
          </a:xfrm>
          <a:prstGeom prst="rect">
            <a:avLst/>
          </a:prstGeom>
        </p:spPr>
        <p:txBody>
          <a:bodyPr horzOverflow="overflow" lIns="0" tIns="0" rIns="0" bIns="0">
            <a:spAutoFit/>
          </a:bodyPr>
          <a:lstStyle/>
          <a:p>
            <a:pPr algn="ctr"/>
            <a:r>
              <a:rPr lang="en-AU" sz="1000">
                <a:solidFill>
                  <a:srgbClr val="FF0000"/>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87A7277F-FF20-421D-8EB9-A81899043829}"/>
              </a:ext>
            </a:extLst>
          </p:cNvPr>
          <p:cNvSpPr txBox="1"/>
          <p:nvPr userDrawn="1">
            <p:extLst>
              <p:ext uri="{1162E1C5-73C7-4A58-AE30-91384D911F3F}">
                <p184:classification xmlns:p184="http://schemas.microsoft.com/office/powerpoint/2018/4/main" val="ftr"/>
              </p:ext>
            </p:extLst>
          </p:nvPr>
        </p:nvSpPr>
        <p:spPr>
          <a:xfrm>
            <a:off x="5773738" y="6705600"/>
            <a:ext cx="488950" cy="152400"/>
          </a:xfrm>
          <a:prstGeom prst="rect">
            <a:avLst/>
          </a:prstGeom>
        </p:spPr>
        <p:txBody>
          <a:bodyPr horzOverflow="overflow" lIns="0" tIns="0" rIns="0" bIns="0">
            <a:spAutoFit/>
          </a:bodyPr>
          <a:lstStyle/>
          <a:p>
            <a:pPr algn="ctr"/>
            <a:r>
              <a:rPr lang="en-AU" sz="1000">
                <a:solidFill>
                  <a:srgbClr val="FF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68" r:id="rId3"/>
    <p:sldLayoutId id="2147483671" r:id="rId4"/>
    <p:sldLayoutId id="2147483673" r:id="rId5"/>
    <p:sldLayoutId id="2147483674" r:id="rId6"/>
    <p:sldLayoutId id="2147483675" r:id="rId7"/>
    <p:sldLayoutId id="2147483676" r:id="rId8"/>
    <p:sldLayoutId id="2147483662" r:id="rId9"/>
    <p:sldLayoutId id="2147483672" r:id="rId10"/>
    <p:sldLayoutId id="2147483677" r:id="rId11"/>
    <p:sldLayoutId id="2147483678" r:id="rId12"/>
    <p:sldLayoutId id="2147483664" r:id="rId13"/>
    <p:sldLayoutId id="2147483684" r:id="rId14"/>
    <p:sldLayoutId id="2147483679" r:id="rId15"/>
    <p:sldLayoutId id="2147483687" r:id="rId16"/>
    <p:sldLayoutId id="2147483680" r:id="rId17"/>
    <p:sldLayoutId id="2147483681" r:id="rId18"/>
    <p:sldLayoutId id="2147483682" r:id="rId19"/>
    <p:sldLayoutId id="2147483685" r:id="rId20"/>
    <p:sldLayoutId id="2147483686" r:id="rId21"/>
    <p:sldLayoutId id="2147483665" r:id="rId22"/>
    <p:sldLayoutId id="2147483666" r:id="rId23"/>
    <p:sldLayoutId id="2147483667" r:id="rId24"/>
  </p:sldLayoutIdLst>
  <p:hf hdr="0" dt="0"/>
  <p:txStyles>
    <p:titleStyle>
      <a:lvl1pPr algn="l" defTabSz="914377"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nsw.gov.au/grants-and-funding/grants-administration-guide/public-interest-and-grants-administration"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hyperlink" Target="https://www.nsw.gov.au/grants-and-funding" TargetMode="External"/><Relationship Id="rId4" Type="http://schemas.openxmlformats.org/officeDocument/2006/relationships/hyperlink" Target="https://www.nsw.gov.au/grants-and-funding/grants-administration-gui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C764-CDBC-427F-AFCD-F5444C2E2851}"/>
              </a:ext>
            </a:extLst>
          </p:cNvPr>
          <p:cNvSpPr>
            <a:spLocks noGrp="1"/>
          </p:cNvSpPr>
          <p:nvPr>
            <p:ph type="ctrTitle"/>
          </p:nvPr>
        </p:nvSpPr>
        <p:spPr/>
        <p:txBody>
          <a:bodyPr/>
          <a:lstStyle/>
          <a:p>
            <a:r>
              <a:rPr lang="en-AU" dirty="0"/>
              <a:t>Grants Administration Guide</a:t>
            </a:r>
          </a:p>
        </p:txBody>
      </p:sp>
    </p:spTree>
    <p:extLst>
      <p:ext uri="{BB962C8B-B14F-4D97-AF65-F5344CB8AC3E}">
        <p14:creationId xmlns:p14="http://schemas.microsoft.com/office/powerpoint/2010/main" val="4224530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624D0-633C-4E60-9301-B9B82C0B5EDA}"/>
              </a:ext>
            </a:extLst>
          </p:cNvPr>
          <p:cNvSpPr>
            <a:spLocks noGrp="1"/>
          </p:cNvSpPr>
          <p:nvPr>
            <p:ph type="title"/>
          </p:nvPr>
        </p:nvSpPr>
        <p:spPr/>
        <p:txBody>
          <a:bodyPr/>
          <a:lstStyle/>
          <a:p>
            <a:r>
              <a:rPr lang="en-AU" dirty="0">
                <a:solidFill>
                  <a:schemeClr val="bg2"/>
                </a:solidFill>
                <a:latin typeface="+mj-lt"/>
              </a:rPr>
              <a:t>Ministers</a:t>
            </a:r>
          </a:p>
        </p:txBody>
      </p:sp>
      <p:sp>
        <p:nvSpPr>
          <p:cNvPr id="3" name="Content Placeholder 2">
            <a:extLst>
              <a:ext uri="{FF2B5EF4-FFF2-40B4-BE49-F238E27FC236}">
                <a16:creationId xmlns:a16="http://schemas.microsoft.com/office/drawing/2014/main" id="{E5566D49-F58C-46E4-9333-C3E4494335DD}"/>
              </a:ext>
            </a:extLst>
          </p:cNvPr>
          <p:cNvSpPr>
            <a:spLocks noGrp="1"/>
          </p:cNvSpPr>
          <p:nvPr>
            <p:ph sz="half" idx="1"/>
          </p:nvPr>
        </p:nvSpPr>
        <p:spPr>
          <a:xfrm>
            <a:off x="360000" y="1630667"/>
            <a:ext cx="11592514" cy="4351339"/>
          </a:xfrm>
        </p:spPr>
        <p:txBody>
          <a:bodyPr/>
          <a:lstStyle/>
          <a:p>
            <a:pPr marL="342900" indent="-342900">
              <a:buFont typeface="+mj-lt"/>
              <a:buAutoNum type="arabicPeriod"/>
            </a:pPr>
            <a:r>
              <a:rPr lang="en-AU" sz="1900" b="0" i="0" u="none" strike="noStrike" baseline="0" dirty="0">
                <a:solidFill>
                  <a:srgbClr val="0E1817"/>
                </a:solidFill>
                <a:latin typeface="+mn-lt"/>
              </a:rPr>
              <a:t>Be familiar and comply with the principles and grants administration processes, as well as applicable laws and policies that guide ethical behaviour</a:t>
            </a:r>
          </a:p>
          <a:p>
            <a:pPr marL="342900" indent="-342900">
              <a:buFont typeface="+mj-lt"/>
              <a:buAutoNum type="arabicPeriod"/>
            </a:pPr>
            <a:r>
              <a:rPr lang="en-AU" sz="1900" dirty="0">
                <a:solidFill>
                  <a:srgbClr val="0E1817"/>
                </a:solidFill>
                <a:latin typeface="+mn-lt"/>
              </a:rPr>
              <a:t>Promote compliance with the Guide by officials and Ministerial Staff </a:t>
            </a:r>
            <a:r>
              <a:rPr lang="en-AU" sz="1900" b="0" i="0" u="none" strike="noStrike" baseline="0" dirty="0">
                <a:solidFill>
                  <a:srgbClr val="0E1817"/>
                </a:solidFill>
                <a:latin typeface="+mn-lt"/>
              </a:rPr>
              <a:t> 	</a:t>
            </a:r>
          </a:p>
          <a:p>
            <a:pPr marL="457200" indent="-457200">
              <a:buAutoNum type="arabicPeriod"/>
            </a:pPr>
            <a:r>
              <a:rPr lang="en-AU" sz="1900" dirty="0">
                <a:latin typeface="+mn-lt"/>
              </a:rPr>
              <a:t>Mandatory requirements:</a:t>
            </a:r>
          </a:p>
          <a:p>
            <a:pPr marL="457200" indent="-457200">
              <a:buFont typeface="Arial" panose="020B0604020202020204" pitchFamily="34" charset="0"/>
              <a:buChar char="•"/>
            </a:pPr>
            <a:r>
              <a:rPr lang="en-AU" sz="1900" dirty="0">
                <a:latin typeface="+mn-lt"/>
              </a:rPr>
              <a:t>Comply with all relevant laws when administering grants and recording keeping obligations</a:t>
            </a:r>
          </a:p>
          <a:p>
            <a:pPr marL="457200" indent="-457200">
              <a:buFont typeface="Arial" panose="020B0604020202020204" pitchFamily="34" charset="0"/>
              <a:buChar char="•"/>
            </a:pPr>
            <a:r>
              <a:rPr lang="en-AU" sz="1900" dirty="0">
                <a:latin typeface="+mn-lt"/>
              </a:rPr>
              <a:t>Must not approve a grant that has been assessed as ineligible, unless they decide to waive the eligibility criteria</a:t>
            </a:r>
          </a:p>
          <a:p>
            <a:pPr marL="457200" indent="-457200">
              <a:buFont typeface="Arial" panose="020B0604020202020204" pitchFamily="34" charset="0"/>
              <a:buChar char="•"/>
            </a:pPr>
            <a:r>
              <a:rPr lang="en-AU" sz="1900" dirty="0">
                <a:latin typeface="+mn-lt"/>
              </a:rPr>
              <a:t>Administer grants in accordance with the grant guidelines</a:t>
            </a:r>
          </a:p>
          <a:p>
            <a:pPr marL="457200" indent="-457200">
              <a:buFont typeface="Arial" panose="020B0604020202020204" pitchFamily="34" charset="0"/>
              <a:buChar char="•"/>
            </a:pPr>
            <a:r>
              <a:rPr lang="en-AU" sz="1900" dirty="0">
                <a:latin typeface="+mn-lt"/>
              </a:rPr>
              <a:t>Must not approve or decline a grant without first receiving written advice from officials on the merits of the proposed grant or group of grants </a:t>
            </a:r>
          </a:p>
          <a:p>
            <a:pPr marL="457200" indent="-457200">
              <a:buFont typeface="Arial" panose="020B0604020202020204" pitchFamily="34" charset="0"/>
              <a:buChar char="•"/>
            </a:pPr>
            <a:r>
              <a:rPr lang="en-AU" sz="1900" dirty="0">
                <a:latin typeface="+mn-lt"/>
              </a:rPr>
              <a:t>Record the decision (to approve or decline a grant) in writing, including the reasons for the decision (and any departure from the recommendation of officials)</a:t>
            </a:r>
            <a:endParaRPr lang="en-AU" sz="1900" dirty="0"/>
          </a:p>
        </p:txBody>
      </p:sp>
      <p:sp>
        <p:nvSpPr>
          <p:cNvPr id="5" name="Slide Number Placeholder 4">
            <a:extLst>
              <a:ext uri="{FF2B5EF4-FFF2-40B4-BE49-F238E27FC236}">
                <a16:creationId xmlns:a16="http://schemas.microsoft.com/office/drawing/2014/main" id="{800C188C-AE62-46A8-B47F-FDF8FD1786F0}"/>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57485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6907-FD72-4898-B85C-5E3B89FF448F}"/>
              </a:ext>
            </a:extLst>
          </p:cNvPr>
          <p:cNvSpPr>
            <a:spLocks noGrp="1"/>
          </p:cNvSpPr>
          <p:nvPr>
            <p:ph type="title"/>
          </p:nvPr>
        </p:nvSpPr>
        <p:spPr>
          <a:xfrm>
            <a:off x="360000" y="360000"/>
            <a:ext cx="9720000" cy="1009652"/>
          </a:xfrm>
        </p:spPr>
        <p:txBody>
          <a:bodyPr anchor="t">
            <a:normAutofit/>
          </a:bodyPr>
          <a:lstStyle/>
          <a:p>
            <a:r>
              <a:rPr lang="en-AU" dirty="0">
                <a:solidFill>
                  <a:schemeClr val="bg2"/>
                </a:solidFill>
                <a:latin typeface="+mj-lt"/>
              </a:rPr>
              <a:t>Officials</a:t>
            </a:r>
          </a:p>
        </p:txBody>
      </p:sp>
      <p:sp>
        <p:nvSpPr>
          <p:cNvPr id="3" name="Content Placeholder 2">
            <a:extLst>
              <a:ext uri="{FF2B5EF4-FFF2-40B4-BE49-F238E27FC236}">
                <a16:creationId xmlns:a16="http://schemas.microsoft.com/office/drawing/2014/main" id="{7DC6D7CF-398E-4758-8A9E-0F25335C7015}"/>
              </a:ext>
            </a:extLst>
          </p:cNvPr>
          <p:cNvSpPr>
            <a:spLocks noGrp="1"/>
          </p:cNvSpPr>
          <p:nvPr>
            <p:ph sz="half" idx="1"/>
          </p:nvPr>
        </p:nvSpPr>
        <p:spPr>
          <a:xfrm>
            <a:off x="360000" y="1800000"/>
            <a:ext cx="5616000" cy="4351339"/>
          </a:xfrm>
        </p:spPr>
        <p:txBody>
          <a:bodyPr>
            <a:normAutofit/>
          </a:bodyPr>
          <a:lstStyle/>
          <a:p>
            <a:pPr marL="342900" indent="-342900">
              <a:buFont typeface="+mj-lt"/>
              <a:buAutoNum type="arabicPeriod"/>
            </a:pPr>
            <a:r>
              <a:rPr lang="en-AU" b="0" i="0" u="none" strike="noStrike" baseline="0" dirty="0">
                <a:solidFill>
                  <a:srgbClr val="0E1817"/>
                </a:solidFill>
                <a:latin typeface="+mn-lt"/>
              </a:rPr>
              <a:t>Be familiar and comply with the principles and grants administration processes, as well as applicable laws and policies that guide ethical behaviour</a:t>
            </a:r>
          </a:p>
          <a:p>
            <a:pPr marL="457200" indent="-457200">
              <a:buAutoNum type="arabicPeriod"/>
            </a:pPr>
            <a:r>
              <a:rPr lang="en-AU" dirty="0">
                <a:latin typeface="+mn-lt"/>
              </a:rPr>
              <a:t>Full and frank advice to Ministers </a:t>
            </a:r>
          </a:p>
          <a:p>
            <a:pPr marL="457200" indent="-457200">
              <a:buAutoNum type="arabicPeriod"/>
            </a:pPr>
            <a:r>
              <a:rPr lang="en-AU" dirty="0">
                <a:latin typeface="+mn-lt"/>
              </a:rPr>
              <a:t>Comply with mandatory requirements in relation to:</a:t>
            </a:r>
          </a:p>
          <a:p>
            <a:pPr marL="457200" indent="-457200">
              <a:buFont typeface="Arial" panose="020B0604020202020204" pitchFamily="34" charset="0"/>
              <a:buChar char="•"/>
            </a:pPr>
            <a:r>
              <a:rPr lang="en-AU" dirty="0">
                <a:latin typeface="+mn-lt"/>
              </a:rPr>
              <a:t>Planning and designing grant opportunities</a:t>
            </a:r>
          </a:p>
          <a:p>
            <a:pPr marL="457200" indent="-457200">
              <a:buFont typeface="Arial" panose="020B0604020202020204" pitchFamily="34" charset="0"/>
              <a:buChar char="•"/>
            </a:pPr>
            <a:r>
              <a:rPr lang="en-AU" dirty="0">
                <a:latin typeface="+mn-lt"/>
              </a:rPr>
              <a:t>Assessment and decision-making</a:t>
            </a:r>
          </a:p>
          <a:p>
            <a:pPr marL="457200" indent="-457200">
              <a:buFont typeface="Arial" panose="020B0604020202020204" pitchFamily="34" charset="0"/>
              <a:buChar char="•"/>
            </a:pPr>
            <a:r>
              <a:rPr lang="en-AU" dirty="0">
                <a:latin typeface="+mn-lt"/>
              </a:rPr>
              <a:t>Providing grants and publishing grant information</a:t>
            </a:r>
          </a:p>
          <a:p>
            <a:pPr marL="457200" indent="-457200">
              <a:buFont typeface="Arial" panose="020B0604020202020204" pitchFamily="34" charset="0"/>
              <a:buChar char="•"/>
            </a:pPr>
            <a:endParaRPr lang="en-AU" dirty="0"/>
          </a:p>
        </p:txBody>
      </p:sp>
      <p:pic>
        <p:nvPicPr>
          <p:cNvPr id="7" name="Picture 6" descr="Office worker using sticky notes">
            <a:extLst>
              <a:ext uri="{FF2B5EF4-FFF2-40B4-BE49-F238E27FC236}">
                <a16:creationId xmlns:a16="http://schemas.microsoft.com/office/drawing/2014/main" id="{CA727B74-3804-4026-99F1-990DC089139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16000" y="1800000"/>
            <a:ext cx="5616000" cy="4351339"/>
          </a:xfrm>
          <a:prstGeom prst="rect">
            <a:avLst/>
          </a:prstGeom>
          <a:noFill/>
        </p:spPr>
      </p:pic>
      <p:sp>
        <p:nvSpPr>
          <p:cNvPr id="5" name="Slide Number Placeholder 4">
            <a:extLst>
              <a:ext uri="{FF2B5EF4-FFF2-40B4-BE49-F238E27FC236}">
                <a16:creationId xmlns:a16="http://schemas.microsoft.com/office/drawing/2014/main" id="{4B84FFBF-4D6D-4277-9F1B-FC80346FE093}"/>
              </a:ext>
            </a:extLst>
          </p:cNvPr>
          <p:cNvSpPr>
            <a:spLocks noGrp="1"/>
          </p:cNvSpPr>
          <p:nvPr>
            <p:ph type="sldNum" sz="quarter" idx="12"/>
          </p:nvPr>
        </p:nvSpPr>
        <p:spPr>
          <a:xfrm>
            <a:off x="11317458" y="6516000"/>
            <a:ext cx="490542"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159996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C181-B34B-4837-92AD-9AC34D8B21C9}"/>
              </a:ext>
            </a:extLst>
          </p:cNvPr>
          <p:cNvSpPr>
            <a:spLocks noGrp="1"/>
          </p:cNvSpPr>
          <p:nvPr>
            <p:ph type="title"/>
          </p:nvPr>
        </p:nvSpPr>
        <p:spPr>
          <a:xfrm>
            <a:off x="360000" y="360000"/>
            <a:ext cx="9720000" cy="1009652"/>
          </a:xfrm>
        </p:spPr>
        <p:txBody>
          <a:bodyPr anchor="t">
            <a:normAutofit/>
          </a:bodyPr>
          <a:lstStyle/>
          <a:p>
            <a:r>
              <a:rPr lang="en-AU" dirty="0">
                <a:solidFill>
                  <a:schemeClr val="bg2"/>
                </a:solidFill>
                <a:latin typeface="+mj-lt"/>
              </a:rPr>
              <a:t>Ministerial staff</a:t>
            </a:r>
          </a:p>
        </p:txBody>
      </p:sp>
      <p:pic>
        <p:nvPicPr>
          <p:cNvPr id="7" name="Picture 6" descr="Paper files on the table">
            <a:extLst>
              <a:ext uri="{FF2B5EF4-FFF2-40B4-BE49-F238E27FC236}">
                <a16:creationId xmlns:a16="http://schemas.microsoft.com/office/drawing/2014/main" id="{005D2F8C-4B71-4BB5-8A7D-BCE9C83254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360000" y="2070935"/>
            <a:ext cx="4386271" cy="3398532"/>
          </a:xfrm>
          <a:prstGeom prst="rect">
            <a:avLst/>
          </a:prstGeom>
          <a:noFill/>
        </p:spPr>
      </p:pic>
      <p:sp>
        <p:nvSpPr>
          <p:cNvPr id="3" name="Content Placeholder 2">
            <a:extLst>
              <a:ext uri="{FF2B5EF4-FFF2-40B4-BE49-F238E27FC236}">
                <a16:creationId xmlns:a16="http://schemas.microsoft.com/office/drawing/2014/main" id="{31C33552-4C52-4D05-A1CE-93441F0D7F7D}"/>
              </a:ext>
            </a:extLst>
          </p:cNvPr>
          <p:cNvSpPr>
            <a:spLocks noGrp="1"/>
          </p:cNvSpPr>
          <p:nvPr>
            <p:ph sz="half" idx="2"/>
          </p:nvPr>
        </p:nvSpPr>
        <p:spPr>
          <a:xfrm>
            <a:off x="4876800" y="1800000"/>
            <a:ext cx="6955200" cy="4351339"/>
          </a:xfrm>
        </p:spPr>
        <p:txBody>
          <a:bodyPr>
            <a:normAutofit fontScale="92500"/>
          </a:bodyPr>
          <a:lstStyle/>
          <a:p>
            <a:pPr marL="342900" indent="-342900">
              <a:buFont typeface="+mj-lt"/>
              <a:buAutoNum type="arabicPeriod"/>
            </a:pPr>
            <a:r>
              <a:rPr lang="en-AU" b="0" i="0" u="none" strike="noStrike" baseline="0" dirty="0">
                <a:solidFill>
                  <a:srgbClr val="0E1817"/>
                </a:solidFill>
                <a:latin typeface="+mn-lt"/>
              </a:rPr>
              <a:t>Be familiar and comply with the principles and grants administration processes, as well as applicable laws and policies that guide ethical behaviour</a:t>
            </a:r>
          </a:p>
          <a:p>
            <a:pPr marL="457200" indent="-457200">
              <a:buAutoNum type="arabicPeriod"/>
            </a:pPr>
            <a:r>
              <a:rPr lang="en-AU" dirty="0">
                <a:latin typeface="+mn-lt"/>
              </a:rPr>
              <a:t>Mandatory requirements:</a:t>
            </a:r>
          </a:p>
          <a:p>
            <a:pPr marL="457200" indent="-457200">
              <a:buFont typeface="Arial" panose="020B0604020202020204" pitchFamily="34" charset="0"/>
              <a:buChar char="•"/>
            </a:pPr>
            <a:r>
              <a:rPr lang="en-AU" sz="2000" dirty="0">
                <a:latin typeface="+mn-lt"/>
              </a:rPr>
              <a:t>Comply with all relevant laws when administering grants</a:t>
            </a:r>
          </a:p>
          <a:p>
            <a:pPr marL="457200" indent="-457200">
              <a:buFont typeface="Arial" panose="020B0604020202020204" pitchFamily="34" charset="0"/>
              <a:buChar char="•"/>
            </a:pPr>
            <a:r>
              <a:rPr lang="en-AU" dirty="0">
                <a:latin typeface="+mn-lt"/>
              </a:rPr>
              <a:t>Put practices and procedures in place to ensure Ministerial involvement in grants administration is consistent with the key principles and requirements in the Guide</a:t>
            </a:r>
          </a:p>
          <a:p>
            <a:pPr marL="457200" indent="-457200">
              <a:buFont typeface="Arial" panose="020B0604020202020204" pitchFamily="34" charset="0"/>
              <a:buChar char="•"/>
            </a:pPr>
            <a:r>
              <a:rPr lang="en-AU" dirty="0">
                <a:latin typeface="+mn-lt"/>
              </a:rPr>
              <a:t>Where a Minister is the decision-maker, ensure that the decision is recorded in writing and records are managed in accordance with the </a:t>
            </a:r>
            <a:r>
              <a:rPr lang="en-AU" i="1" dirty="0">
                <a:latin typeface="+mn-lt"/>
              </a:rPr>
              <a:t>State Records Act 1998</a:t>
            </a:r>
            <a:r>
              <a:rPr lang="en-AU" dirty="0">
                <a:latin typeface="+mn-lt"/>
              </a:rPr>
              <a:t> (NSW).</a:t>
            </a:r>
          </a:p>
          <a:p>
            <a:pPr marL="457200" indent="-457200">
              <a:buAutoNum type="arabicPeriod"/>
            </a:pPr>
            <a:endParaRPr lang="en-AU" dirty="0"/>
          </a:p>
        </p:txBody>
      </p:sp>
      <p:sp>
        <p:nvSpPr>
          <p:cNvPr id="5" name="Slide Number Placeholder 4">
            <a:extLst>
              <a:ext uri="{FF2B5EF4-FFF2-40B4-BE49-F238E27FC236}">
                <a16:creationId xmlns:a16="http://schemas.microsoft.com/office/drawing/2014/main" id="{326A2DC2-0A51-4EC8-A632-1A47ED75983D}"/>
              </a:ext>
            </a:extLst>
          </p:cNvPr>
          <p:cNvSpPr>
            <a:spLocks noGrp="1"/>
          </p:cNvSpPr>
          <p:nvPr>
            <p:ph type="sldNum" sz="quarter" idx="12"/>
          </p:nvPr>
        </p:nvSpPr>
        <p:spPr>
          <a:xfrm>
            <a:off x="11317458" y="6516000"/>
            <a:ext cx="490542"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12</a:t>
            </a:fld>
            <a:endParaRPr lang="en-AU"/>
          </a:p>
        </p:txBody>
      </p:sp>
    </p:spTree>
    <p:extLst>
      <p:ext uri="{BB962C8B-B14F-4D97-AF65-F5344CB8AC3E}">
        <p14:creationId xmlns:p14="http://schemas.microsoft.com/office/powerpoint/2010/main" val="384681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0599-BD7B-41E0-AF12-CED3BFB5EC21}"/>
              </a:ext>
            </a:extLst>
          </p:cNvPr>
          <p:cNvSpPr>
            <a:spLocks noGrp="1"/>
          </p:cNvSpPr>
          <p:nvPr>
            <p:ph type="ctrTitle"/>
          </p:nvPr>
        </p:nvSpPr>
        <p:spPr/>
        <p:txBody>
          <a:bodyPr/>
          <a:lstStyle/>
          <a:p>
            <a:r>
              <a:rPr lang="en-AU" dirty="0"/>
              <a:t>What is a grant?</a:t>
            </a:r>
          </a:p>
        </p:txBody>
      </p:sp>
      <p:sp>
        <p:nvSpPr>
          <p:cNvPr id="4" name="Footer Placeholder 3">
            <a:extLst>
              <a:ext uri="{FF2B5EF4-FFF2-40B4-BE49-F238E27FC236}">
                <a16:creationId xmlns:a16="http://schemas.microsoft.com/office/drawing/2014/main" id="{479BF401-7196-49A0-BB7E-16982DC33ED6}"/>
              </a:ext>
            </a:extLst>
          </p:cNvPr>
          <p:cNvSpPr>
            <a:spLocks noGrp="1"/>
          </p:cNvSpPr>
          <p:nvPr>
            <p:ph type="ftr" sz="quarter" idx="3"/>
          </p:nvPr>
        </p:nvSpPr>
        <p:spPr/>
        <p:txBody>
          <a:bodyPr/>
          <a:lstStyle/>
          <a:p>
            <a:r>
              <a:rPr lang="en-US" dirty="0"/>
              <a:t>Grants Administration Guide</a:t>
            </a:r>
            <a:endParaRPr lang="en-AU" dirty="0"/>
          </a:p>
        </p:txBody>
      </p:sp>
      <p:sp>
        <p:nvSpPr>
          <p:cNvPr id="5" name="Text Placeholder 4">
            <a:extLst>
              <a:ext uri="{FF2B5EF4-FFF2-40B4-BE49-F238E27FC236}">
                <a16:creationId xmlns:a16="http://schemas.microsoft.com/office/drawing/2014/main" id="{BE0444DE-22D7-4B72-AC2B-9FEA2704B780}"/>
              </a:ext>
            </a:extLst>
          </p:cNvPr>
          <p:cNvSpPr>
            <a:spLocks noGrp="1"/>
          </p:cNvSpPr>
          <p:nvPr>
            <p:ph type="body" sz="quarter" idx="11"/>
          </p:nvPr>
        </p:nvSpPr>
        <p:spPr/>
        <p:txBody>
          <a:bodyPr/>
          <a:lstStyle/>
          <a:p>
            <a:r>
              <a:rPr lang="en-AU" dirty="0"/>
              <a:t>3</a:t>
            </a:r>
          </a:p>
        </p:txBody>
      </p:sp>
    </p:spTree>
    <p:extLst>
      <p:ext uri="{BB962C8B-B14F-4D97-AF65-F5344CB8AC3E}">
        <p14:creationId xmlns:p14="http://schemas.microsoft.com/office/powerpoint/2010/main" val="2652089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6907-FD72-4898-B85C-5E3B89FF448F}"/>
              </a:ext>
            </a:extLst>
          </p:cNvPr>
          <p:cNvSpPr>
            <a:spLocks noGrp="1"/>
          </p:cNvSpPr>
          <p:nvPr>
            <p:ph type="title"/>
          </p:nvPr>
        </p:nvSpPr>
        <p:spPr>
          <a:xfrm>
            <a:off x="360000" y="360000"/>
            <a:ext cx="9720000" cy="1009652"/>
          </a:xfrm>
        </p:spPr>
        <p:txBody>
          <a:bodyPr anchor="t">
            <a:normAutofit/>
          </a:bodyPr>
          <a:lstStyle/>
          <a:p>
            <a:r>
              <a:rPr lang="en-AU" dirty="0">
                <a:solidFill>
                  <a:schemeClr val="bg2"/>
                </a:solidFill>
                <a:latin typeface="+mj-lt"/>
              </a:rPr>
              <a:t>Definition</a:t>
            </a:r>
          </a:p>
        </p:txBody>
      </p:sp>
      <p:sp>
        <p:nvSpPr>
          <p:cNvPr id="3" name="Content Placeholder 2">
            <a:extLst>
              <a:ext uri="{FF2B5EF4-FFF2-40B4-BE49-F238E27FC236}">
                <a16:creationId xmlns:a16="http://schemas.microsoft.com/office/drawing/2014/main" id="{7DC6D7CF-398E-4758-8A9E-0F25335C7015}"/>
              </a:ext>
            </a:extLst>
          </p:cNvPr>
          <p:cNvSpPr>
            <a:spLocks noGrp="1"/>
          </p:cNvSpPr>
          <p:nvPr>
            <p:ph sz="half" idx="1"/>
          </p:nvPr>
        </p:nvSpPr>
        <p:spPr>
          <a:xfrm>
            <a:off x="360000" y="1632155"/>
            <a:ext cx="6227613" cy="4719484"/>
          </a:xfrm>
        </p:spPr>
        <p:txBody>
          <a:bodyPr>
            <a:normAutofit fontScale="92500"/>
          </a:bodyPr>
          <a:lstStyle/>
          <a:p>
            <a:r>
              <a:rPr lang="en-AU" dirty="0">
                <a:solidFill>
                  <a:schemeClr val="tx2"/>
                </a:solidFill>
              </a:rPr>
              <a:t>A grant is an arrangement for the provision of financial assistance by the NSW Government (or on behalf of the NSW Government) whereby money: </a:t>
            </a:r>
          </a:p>
          <a:p>
            <a:pPr marL="342900" lvl="1" indent="-342900">
              <a:buFont typeface="+mj-lt"/>
              <a:buAutoNum type="arabicPeriod"/>
            </a:pPr>
            <a:r>
              <a:rPr lang="en-AU" b="0" dirty="0"/>
              <a:t>is paid to a grantee other than the NSW Government</a:t>
            </a:r>
            <a:r>
              <a:rPr lang="en-AU" sz="1600" b="0" baseline="30000" dirty="0"/>
              <a:t>1</a:t>
            </a:r>
            <a:endParaRPr lang="en-AU" sz="1600" b="0" dirty="0"/>
          </a:p>
          <a:p>
            <a:pPr marL="342900" lvl="1" indent="-342900">
              <a:buFont typeface="+mj-lt"/>
              <a:buAutoNum type="arabicPeriod"/>
            </a:pPr>
            <a:r>
              <a:rPr lang="en-AU" b="0" dirty="0"/>
              <a:t>is intended to help address one or more of the NSW Government’s policy outcomes </a:t>
            </a:r>
          </a:p>
          <a:p>
            <a:pPr marL="342900" lvl="1" indent="-342900">
              <a:buFont typeface="+mj-lt"/>
              <a:buAutoNum type="arabicPeriod"/>
            </a:pPr>
            <a:r>
              <a:rPr lang="en-AU" b="0" dirty="0"/>
              <a:t>is intended to assist the grantee to achieve its objectives </a:t>
            </a:r>
          </a:p>
          <a:p>
            <a:pPr marL="342900" lvl="1" indent="-342900">
              <a:buFont typeface="+mj-lt"/>
              <a:buAutoNum type="arabicPeriod"/>
            </a:pPr>
            <a:r>
              <a:rPr lang="en-AU" b="0" dirty="0"/>
              <a:t>does not result in the return of goods or services by the grantee of an equivalent value to the NSW Government (i.e. it is a non-reciprocal exchange).</a:t>
            </a:r>
          </a:p>
          <a:p>
            <a:pPr marL="342900" lvl="1" indent="-342900">
              <a:buFont typeface="+mj-lt"/>
              <a:buAutoNum type="arabicPeriod"/>
            </a:pPr>
            <a:endParaRPr lang="en-AU" b="0" dirty="0"/>
          </a:p>
          <a:p>
            <a:pPr lvl="1"/>
            <a:r>
              <a:rPr lang="en-AU" b="0" dirty="0"/>
              <a:t>If the above characteristics are established, consider whether the arrangement falls within one of the </a:t>
            </a:r>
            <a:r>
              <a:rPr lang="en-AU" dirty="0"/>
              <a:t>exclusions identified at section 4.2 of the Guide</a:t>
            </a:r>
            <a:r>
              <a:rPr lang="en-AU" b="0" dirty="0"/>
              <a:t>.</a:t>
            </a:r>
          </a:p>
          <a:p>
            <a:r>
              <a:rPr lang="en-AU" sz="800" b="0" dirty="0">
                <a:latin typeface="+mn-lt"/>
              </a:rPr>
              <a:t>1. </a:t>
            </a:r>
            <a:r>
              <a:rPr lang="en-AU" sz="800" dirty="0">
                <a:solidFill>
                  <a:srgbClr val="22272B"/>
                </a:solidFill>
                <a:effectLst/>
                <a:latin typeface="+mn-lt"/>
                <a:ea typeface="SimSun" panose="02010600030101010101" pitchFamily="2" charset="-122"/>
                <a:cs typeface="Times New Roman" panose="02020603050405020304" pitchFamily="18" charset="0"/>
              </a:rPr>
              <a:t>This does not mean that a grants program with both government and non-government applicants is not a grant for the purposes of the Guide. In these circumstances, the grant should be treated as a grant under the Guide, and be administered accordingly, notwithstanding that some of the grants recipients may be government agencies. </a:t>
            </a:r>
          </a:p>
        </p:txBody>
      </p:sp>
      <p:pic>
        <p:nvPicPr>
          <p:cNvPr id="7" name="Picture 6" descr="Office clerk searching for files">
            <a:extLst>
              <a:ext uri="{FF2B5EF4-FFF2-40B4-BE49-F238E27FC236}">
                <a16:creationId xmlns:a16="http://schemas.microsoft.com/office/drawing/2014/main" id="{CA727B74-3804-4026-99F1-990DC08913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6680809" y="1917291"/>
            <a:ext cx="5151191" cy="3991200"/>
          </a:xfrm>
          <a:prstGeom prst="rect">
            <a:avLst/>
          </a:prstGeom>
          <a:noFill/>
        </p:spPr>
      </p:pic>
      <p:sp>
        <p:nvSpPr>
          <p:cNvPr id="5" name="Slide Number Placeholder 4">
            <a:extLst>
              <a:ext uri="{FF2B5EF4-FFF2-40B4-BE49-F238E27FC236}">
                <a16:creationId xmlns:a16="http://schemas.microsoft.com/office/drawing/2014/main" id="{4B84FFBF-4D6D-4277-9F1B-FC80346FE093}"/>
              </a:ext>
            </a:extLst>
          </p:cNvPr>
          <p:cNvSpPr>
            <a:spLocks noGrp="1"/>
          </p:cNvSpPr>
          <p:nvPr>
            <p:ph type="sldNum" sz="quarter" idx="12"/>
          </p:nvPr>
        </p:nvSpPr>
        <p:spPr>
          <a:xfrm>
            <a:off x="11317458" y="6516000"/>
            <a:ext cx="490542"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14</a:t>
            </a:fld>
            <a:endParaRPr lang="en-AU"/>
          </a:p>
        </p:txBody>
      </p:sp>
    </p:spTree>
    <p:extLst>
      <p:ext uri="{BB962C8B-B14F-4D97-AF65-F5344CB8AC3E}">
        <p14:creationId xmlns:p14="http://schemas.microsoft.com/office/powerpoint/2010/main" val="416983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0599-BD7B-41E0-AF12-CED3BFB5EC21}"/>
              </a:ext>
            </a:extLst>
          </p:cNvPr>
          <p:cNvSpPr>
            <a:spLocks noGrp="1"/>
          </p:cNvSpPr>
          <p:nvPr>
            <p:ph type="ctrTitle"/>
          </p:nvPr>
        </p:nvSpPr>
        <p:spPr/>
        <p:txBody>
          <a:bodyPr/>
          <a:lstStyle/>
          <a:p>
            <a:r>
              <a:rPr lang="en-AU" dirty="0"/>
              <a:t>Key principles of grants administration</a:t>
            </a:r>
          </a:p>
        </p:txBody>
      </p:sp>
      <p:sp>
        <p:nvSpPr>
          <p:cNvPr id="4" name="Footer Placeholder 3">
            <a:extLst>
              <a:ext uri="{FF2B5EF4-FFF2-40B4-BE49-F238E27FC236}">
                <a16:creationId xmlns:a16="http://schemas.microsoft.com/office/drawing/2014/main" id="{479BF401-7196-49A0-BB7E-16982DC33ED6}"/>
              </a:ext>
            </a:extLst>
          </p:cNvPr>
          <p:cNvSpPr>
            <a:spLocks noGrp="1"/>
          </p:cNvSpPr>
          <p:nvPr>
            <p:ph type="ftr" sz="quarter" idx="3"/>
          </p:nvPr>
        </p:nvSpPr>
        <p:spPr/>
        <p:txBody>
          <a:bodyPr/>
          <a:lstStyle/>
          <a:p>
            <a:r>
              <a:rPr lang="en-US" dirty="0"/>
              <a:t>Grants Administration Guide</a:t>
            </a:r>
            <a:endParaRPr lang="en-AU" dirty="0"/>
          </a:p>
        </p:txBody>
      </p:sp>
      <p:sp>
        <p:nvSpPr>
          <p:cNvPr id="5" name="Text Placeholder 4">
            <a:extLst>
              <a:ext uri="{FF2B5EF4-FFF2-40B4-BE49-F238E27FC236}">
                <a16:creationId xmlns:a16="http://schemas.microsoft.com/office/drawing/2014/main" id="{BE0444DE-22D7-4B72-AC2B-9FEA2704B780}"/>
              </a:ext>
            </a:extLst>
          </p:cNvPr>
          <p:cNvSpPr>
            <a:spLocks noGrp="1"/>
          </p:cNvSpPr>
          <p:nvPr>
            <p:ph type="body" sz="quarter" idx="11"/>
          </p:nvPr>
        </p:nvSpPr>
        <p:spPr/>
        <p:txBody>
          <a:bodyPr/>
          <a:lstStyle/>
          <a:p>
            <a:r>
              <a:rPr lang="en-AU" dirty="0"/>
              <a:t>4</a:t>
            </a:r>
          </a:p>
        </p:txBody>
      </p:sp>
    </p:spTree>
    <p:extLst>
      <p:ext uri="{BB962C8B-B14F-4D97-AF65-F5344CB8AC3E}">
        <p14:creationId xmlns:p14="http://schemas.microsoft.com/office/powerpoint/2010/main" val="1727846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0539-7601-41B5-8C4D-04686F543B0C}"/>
              </a:ext>
            </a:extLst>
          </p:cNvPr>
          <p:cNvSpPr>
            <a:spLocks noGrp="1"/>
          </p:cNvSpPr>
          <p:nvPr>
            <p:ph type="title"/>
          </p:nvPr>
        </p:nvSpPr>
        <p:spPr>
          <a:xfrm>
            <a:off x="360000" y="360000"/>
            <a:ext cx="9720000" cy="1009652"/>
          </a:xfrm>
        </p:spPr>
        <p:txBody>
          <a:bodyPr vert="horz" lIns="0" tIns="0" rIns="0" bIns="0" rtlCol="0" anchor="t">
            <a:normAutofit/>
          </a:bodyPr>
          <a:lstStyle/>
          <a:p>
            <a:r>
              <a:rPr lang="en-US" kern="1200" dirty="0">
                <a:solidFill>
                  <a:schemeClr val="bg2"/>
                </a:solidFill>
                <a:latin typeface="+mj-lt"/>
                <a:ea typeface="+mj-ea"/>
                <a:cs typeface="+mj-cs"/>
              </a:rPr>
              <a:t>Key principles</a:t>
            </a:r>
          </a:p>
        </p:txBody>
      </p:sp>
      <p:sp>
        <p:nvSpPr>
          <p:cNvPr id="4" name="Slide Number Placeholder 3">
            <a:extLst>
              <a:ext uri="{FF2B5EF4-FFF2-40B4-BE49-F238E27FC236}">
                <a16:creationId xmlns:a16="http://schemas.microsoft.com/office/drawing/2014/main" id="{FF9D9E2B-1028-4954-882C-482FAA055857}"/>
              </a:ext>
            </a:extLst>
          </p:cNvPr>
          <p:cNvSpPr>
            <a:spLocks noGrp="1"/>
          </p:cNvSpPr>
          <p:nvPr>
            <p:ph type="sldNum" sz="quarter" idx="12"/>
          </p:nvPr>
        </p:nvSpPr>
        <p:spPr>
          <a:xfrm>
            <a:off x="11317458" y="6516000"/>
            <a:ext cx="490542"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16</a:t>
            </a:fld>
            <a:endParaRPr lang="en-AU"/>
          </a:p>
        </p:txBody>
      </p:sp>
      <p:sp>
        <p:nvSpPr>
          <p:cNvPr id="6" name="Hexagon 5">
            <a:extLst>
              <a:ext uri="{FF2B5EF4-FFF2-40B4-BE49-F238E27FC236}">
                <a16:creationId xmlns:a16="http://schemas.microsoft.com/office/drawing/2014/main" id="{FD36321D-3FBB-4D00-84BC-098EDC9E4C25}"/>
              </a:ext>
            </a:extLst>
          </p:cNvPr>
          <p:cNvSpPr/>
          <p:nvPr/>
        </p:nvSpPr>
        <p:spPr>
          <a:xfrm>
            <a:off x="2465099" y="4022927"/>
            <a:ext cx="2555130" cy="2243720"/>
          </a:xfrm>
          <a:prstGeom prst="hexagon">
            <a:avLst/>
          </a:prstGeom>
          <a:ln w="38100">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AU" sz="1800" dirty="0">
                <a:ln w="0"/>
                <a:solidFill>
                  <a:schemeClr val="accent1"/>
                </a:solidFill>
                <a:effectLst>
                  <a:outerShdw blurRad="38100" dist="25400" dir="5400000" algn="ctr" rotWithShape="0">
                    <a:srgbClr val="6E747A">
                      <a:alpha val="43000"/>
                    </a:srgbClr>
                  </a:outerShdw>
                </a:effectLst>
              </a:rPr>
              <a:t>Proportionality</a:t>
            </a:r>
          </a:p>
        </p:txBody>
      </p:sp>
      <p:sp>
        <p:nvSpPr>
          <p:cNvPr id="9" name="Hexagon 8">
            <a:extLst>
              <a:ext uri="{FF2B5EF4-FFF2-40B4-BE49-F238E27FC236}">
                <a16:creationId xmlns:a16="http://schemas.microsoft.com/office/drawing/2014/main" id="{93005E37-9C9C-46D6-A328-516795A851C0}"/>
              </a:ext>
            </a:extLst>
          </p:cNvPr>
          <p:cNvSpPr/>
          <p:nvPr/>
        </p:nvSpPr>
        <p:spPr>
          <a:xfrm>
            <a:off x="274322" y="2835073"/>
            <a:ext cx="2555130" cy="2243720"/>
          </a:xfrm>
          <a:prstGeom prst="hexagon">
            <a:avLst/>
          </a:prstGeom>
          <a:ln w="38100">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AU" sz="2000" dirty="0">
                <a:ln w="0"/>
                <a:solidFill>
                  <a:schemeClr val="accent1"/>
                </a:solidFill>
                <a:effectLst>
                  <a:outerShdw blurRad="38100" dist="25400" dir="5400000" algn="ctr" rotWithShape="0">
                    <a:srgbClr val="6E747A">
                      <a:alpha val="43000"/>
                    </a:srgbClr>
                  </a:outerShdw>
                </a:effectLst>
              </a:rPr>
              <a:t>Robust planning and design</a:t>
            </a:r>
          </a:p>
        </p:txBody>
      </p:sp>
      <p:sp>
        <p:nvSpPr>
          <p:cNvPr id="10" name="Hexagon 9">
            <a:extLst>
              <a:ext uri="{FF2B5EF4-FFF2-40B4-BE49-F238E27FC236}">
                <a16:creationId xmlns:a16="http://schemas.microsoft.com/office/drawing/2014/main" id="{F8780BF5-A26F-4378-AFAD-90AECDE795FF}"/>
              </a:ext>
            </a:extLst>
          </p:cNvPr>
          <p:cNvSpPr/>
          <p:nvPr/>
        </p:nvSpPr>
        <p:spPr>
          <a:xfrm>
            <a:off x="4655876" y="2835073"/>
            <a:ext cx="2555130" cy="2243720"/>
          </a:xfrm>
          <a:prstGeom prst="hexagon">
            <a:avLst/>
          </a:prstGeom>
          <a:ln w="38100">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AU" sz="2000" dirty="0">
                <a:ln w="0"/>
                <a:solidFill>
                  <a:schemeClr val="accent1"/>
                </a:solidFill>
                <a:effectLst>
                  <a:outerShdw blurRad="38100" dist="25400" dir="5400000" algn="ctr" rotWithShape="0">
                    <a:srgbClr val="6E747A">
                      <a:alpha val="43000"/>
                    </a:srgbClr>
                  </a:outerShdw>
                </a:effectLst>
              </a:rPr>
              <a:t>An outcomes orientation</a:t>
            </a:r>
          </a:p>
          <a:p>
            <a:pPr algn="ctr"/>
            <a:endParaRPr lang="en-AU" dirty="0">
              <a:ln w="0"/>
              <a:solidFill>
                <a:schemeClr val="accent1"/>
              </a:solidFill>
              <a:effectLst>
                <a:outerShdw blurRad="38100" dist="25400" dir="5400000" algn="ctr" rotWithShape="0">
                  <a:srgbClr val="6E747A">
                    <a:alpha val="43000"/>
                  </a:srgbClr>
                </a:outerShdw>
              </a:effectLst>
            </a:endParaRPr>
          </a:p>
        </p:txBody>
      </p:sp>
      <p:sp>
        <p:nvSpPr>
          <p:cNvPr id="11" name="Hexagon 10">
            <a:extLst>
              <a:ext uri="{FF2B5EF4-FFF2-40B4-BE49-F238E27FC236}">
                <a16:creationId xmlns:a16="http://schemas.microsoft.com/office/drawing/2014/main" id="{90B7E9C0-A787-4C8C-A512-CDEB6CD8473D}"/>
              </a:ext>
            </a:extLst>
          </p:cNvPr>
          <p:cNvSpPr/>
          <p:nvPr/>
        </p:nvSpPr>
        <p:spPr>
          <a:xfrm>
            <a:off x="6809143" y="1608994"/>
            <a:ext cx="2592695" cy="2243720"/>
          </a:xfrm>
          <a:prstGeom prst="hexagon">
            <a:avLst/>
          </a:prstGeom>
          <a:ln w="38100">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AU" sz="2000" dirty="0">
                <a:ln w="0"/>
                <a:solidFill>
                  <a:schemeClr val="accent1"/>
                </a:solidFill>
                <a:effectLst>
                  <a:outerShdw blurRad="38100" dist="25400" dir="5400000" algn="ctr" rotWithShape="0">
                    <a:srgbClr val="6E747A">
                      <a:alpha val="43000"/>
                    </a:srgbClr>
                  </a:outerShdw>
                </a:effectLst>
              </a:rPr>
              <a:t>Achieving value with relevant money</a:t>
            </a:r>
          </a:p>
        </p:txBody>
      </p:sp>
      <p:sp>
        <p:nvSpPr>
          <p:cNvPr id="12" name="Hexagon 11">
            <a:extLst>
              <a:ext uri="{FF2B5EF4-FFF2-40B4-BE49-F238E27FC236}">
                <a16:creationId xmlns:a16="http://schemas.microsoft.com/office/drawing/2014/main" id="{F2015DB8-36F9-4E26-9C63-7CA6455ED217}"/>
              </a:ext>
            </a:extLst>
          </p:cNvPr>
          <p:cNvSpPr/>
          <p:nvPr/>
        </p:nvSpPr>
        <p:spPr>
          <a:xfrm>
            <a:off x="9037430" y="2815960"/>
            <a:ext cx="2555130" cy="2243720"/>
          </a:xfrm>
          <a:prstGeom prst="hexagon">
            <a:avLst/>
          </a:prstGeom>
          <a:ln w="38100">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AU" sz="2000" dirty="0">
                <a:ln w="0"/>
                <a:solidFill>
                  <a:schemeClr val="accent1"/>
                </a:solidFill>
                <a:effectLst>
                  <a:outerShdw blurRad="38100" dist="25400" dir="5400000" algn="ctr" rotWithShape="0">
                    <a:srgbClr val="6E747A">
                      <a:alpha val="43000"/>
                    </a:srgbClr>
                  </a:outerShdw>
                </a:effectLst>
              </a:rPr>
              <a:t>Probity and transparency</a:t>
            </a:r>
          </a:p>
        </p:txBody>
      </p:sp>
      <p:sp>
        <p:nvSpPr>
          <p:cNvPr id="13" name="Hexagon 12">
            <a:extLst>
              <a:ext uri="{FF2B5EF4-FFF2-40B4-BE49-F238E27FC236}">
                <a16:creationId xmlns:a16="http://schemas.microsoft.com/office/drawing/2014/main" id="{4F7713DE-63DB-49C4-BA57-9E7F6B7CEABC}"/>
              </a:ext>
            </a:extLst>
          </p:cNvPr>
          <p:cNvSpPr/>
          <p:nvPr/>
        </p:nvSpPr>
        <p:spPr>
          <a:xfrm>
            <a:off x="2427589" y="1632821"/>
            <a:ext cx="2555130" cy="2243720"/>
          </a:xfrm>
          <a:prstGeom prst="hexagon">
            <a:avLst/>
          </a:prstGeom>
          <a:ln w="38100">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AU" sz="1900" dirty="0">
                <a:ln w="0"/>
                <a:solidFill>
                  <a:schemeClr val="accent1"/>
                </a:solidFill>
                <a:effectLst>
                  <a:outerShdw blurRad="38100" dist="25400" dir="5400000" algn="ctr" rotWithShape="0">
                    <a:srgbClr val="6E747A">
                      <a:alpha val="43000"/>
                    </a:srgbClr>
                  </a:outerShdw>
                </a:effectLst>
              </a:rPr>
              <a:t>Collaboration</a:t>
            </a:r>
            <a:r>
              <a:rPr lang="en-AU" sz="2000" dirty="0">
                <a:ln w="0"/>
                <a:solidFill>
                  <a:schemeClr val="accent1"/>
                </a:solidFill>
                <a:effectLst>
                  <a:outerShdw blurRad="38100" dist="25400" dir="5400000" algn="ctr" rotWithShape="0">
                    <a:srgbClr val="6E747A">
                      <a:alpha val="43000"/>
                    </a:srgbClr>
                  </a:outerShdw>
                </a:effectLst>
              </a:rPr>
              <a:t> and partnership</a:t>
            </a:r>
          </a:p>
        </p:txBody>
      </p:sp>
      <p:sp>
        <p:nvSpPr>
          <p:cNvPr id="14" name="Hexagon 13">
            <a:extLst>
              <a:ext uri="{FF2B5EF4-FFF2-40B4-BE49-F238E27FC236}">
                <a16:creationId xmlns:a16="http://schemas.microsoft.com/office/drawing/2014/main" id="{069F239E-7707-43E1-B1AB-188C2F6EFA05}"/>
              </a:ext>
            </a:extLst>
          </p:cNvPr>
          <p:cNvSpPr/>
          <p:nvPr/>
        </p:nvSpPr>
        <p:spPr>
          <a:xfrm>
            <a:off x="6838321" y="4022926"/>
            <a:ext cx="2555130" cy="2243720"/>
          </a:xfrm>
          <a:prstGeom prst="hexagon">
            <a:avLst/>
          </a:prstGeom>
          <a:ln w="38100">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AU" sz="2000" dirty="0">
                <a:ln w="0"/>
                <a:solidFill>
                  <a:schemeClr val="accent1"/>
                </a:solidFill>
                <a:effectLst>
                  <a:outerShdw blurRad="38100" dist="25400" dir="5400000" algn="ctr" rotWithShape="0">
                    <a:srgbClr val="6E747A">
                      <a:alpha val="43000"/>
                    </a:srgbClr>
                  </a:outerShdw>
                </a:effectLst>
              </a:rPr>
              <a:t>Governance and </a:t>
            </a:r>
            <a:r>
              <a:rPr lang="en-AU" sz="1800" dirty="0">
                <a:ln w="0"/>
                <a:solidFill>
                  <a:schemeClr val="accent1"/>
                </a:solidFill>
                <a:effectLst>
                  <a:outerShdw blurRad="38100" dist="25400" dir="5400000" algn="ctr" rotWithShape="0">
                    <a:srgbClr val="6E747A">
                      <a:alpha val="43000"/>
                    </a:srgbClr>
                  </a:outerShdw>
                </a:effectLst>
              </a:rPr>
              <a:t>accountability</a:t>
            </a:r>
          </a:p>
        </p:txBody>
      </p:sp>
    </p:spTree>
    <p:extLst>
      <p:ext uri="{BB962C8B-B14F-4D97-AF65-F5344CB8AC3E}">
        <p14:creationId xmlns:p14="http://schemas.microsoft.com/office/powerpoint/2010/main" val="35533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659F-23FC-44FB-8DE6-2312C68DEE7E}"/>
              </a:ext>
            </a:extLst>
          </p:cNvPr>
          <p:cNvSpPr>
            <a:spLocks noGrp="1"/>
          </p:cNvSpPr>
          <p:nvPr>
            <p:ph type="title"/>
          </p:nvPr>
        </p:nvSpPr>
        <p:spPr/>
        <p:txBody>
          <a:bodyPr/>
          <a:lstStyle/>
          <a:p>
            <a:r>
              <a:rPr lang="en-AU" dirty="0">
                <a:solidFill>
                  <a:schemeClr val="bg2"/>
                </a:solidFill>
                <a:latin typeface="+mj-lt"/>
              </a:rPr>
              <a:t>1. Robust planning and design</a:t>
            </a:r>
          </a:p>
        </p:txBody>
      </p:sp>
      <p:sp>
        <p:nvSpPr>
          <p:cNvPr id="4" name="Slide Number Placeholder 3">
            <a:extLst>
              <a:ext uri="{FF2B5EF4-FFF2-40B4-BE49-F238E27FC236}">
                <a16:creationId xmlns:a16="http://schemas.microsoft.com/office/drawing/2014/main" id="{4CB5EDDD-4ADB-4B76-BCE0-CFEDE677A66C}"/>
              </a:ext>
            </a:extLst>
          </p:cNvPr>
          <p:cNvSpPr>
            <a:spLocks noGrp="1"/>
          </p:cNvSpPr>
          <p:nvPr>
            <p:ph type="sldNum" sz="quarter" idx="12"/>
          </p:nvPr>
        </p:nvSpPr>
        <p:spPr/>
        <p:txBody>
          <a:bodyPr/>
          <a:lstStyle/>
          <a:p>
            <a:fld id="{10A01DC5-1685-4615-8240-15192985C6A2}" type="slidenum">
              <a:rPr lang="en-AU" smtClean="0"/>
              <a:t>17</a:t>
            </a:fld>
            <a:endParaRPr lang="en-AU"/>
          </a:p>
        </p:txBody>
      </p:sp>
      <p:sp>
        <p:nvSpPr>
          <p:cNvPr id="5" name="Content Placeholder 2">
            <a:extLst>
              <a:ext uri="{FF2B5EF4-FFF2-40B4-BE49-F238E27FC236}">
                <a16:creationId xmlns:a16="http://schemas.microsoft.com/office/drawing/2014/main" id="{DAFD603E-4128-4FB0-B4B0-EABE01804678}"/>
              </a:ext>
            </a:extLst>
          </p:cNvPr>
          <p:cNvSpPr txBox="1">
            <a:spLocks/>
          </p:cNvSpPr>
          <p:nvPr/>
        </p:nvSpPr>
        <p:spPr>
          <a:xfrm>
            <a:off x="360000" y="1284514"/>
            <a:ext cx="11472000" cy="4866825"/>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a:latin typeface="+mn-lt"/>
            </a:endParaRPr>
          </a:p>
        </p:txBody>
      </p:sp>
      <p:pic>
        <p:nvPicPr>
          <p:cNvPr id="6" name="Picture 5" descr="A group of people discussing work in conference room meeting">
            <a:extLst>
              <a:ext uri="{FF2B5EF4-FFF2-40B4-BE49-F238E27FC236}">
                <a16:creationId xmlns:a16="http://schemas.microsoft.com/office/drawing/2014/main" id="{DFAE6C03-066F-4591-B1C2-FD5FDA783F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60000" y="1542256"/>
            <a:ext cx="5616000" cy="4351339"/>
          </a:xfrm>
          <a:prstGeom prst="rect">
            <a:avLst/>
          </a:prstGeom>
          <a:noFill/>
        </p:spPr>
      </p:pic>
      <p:sp>
        <p:nvSpPr>
          <p:cNvPr id="8" name="Content Placeholder 2">
            <a:extLst>
              <a:ext uri="{FF2B5EF4-FFF2-40B4-BE49-F238E27FC236}">
                <a16:creationId xmlns:a16="http://schemas.microsoft.com/office/drawing/2014/main" id="{CBD9A82C-BB9D-47C7-9241-8CF1EC0DBE6A}"/>
              </a:ext>
            </a:extLst>
          </p:cNvPr>
          <p:cNvSpPr txBox="1">
            <a:spLocks/>
          </p:cNvSpPr>
          <p:nvPr/>
        </p:nvSpPr>
        <p:spPr>
          <a:xfrm>
            <a:off x="6292714" y="1542256"/>
            <a:ext cx="5539286" cy="4866825"/>
          </a:xfrm>
          <a:prstGeom prst="rect">
            <a:avLst/>
          </a:prstGeom>
        </p:spPr>
        <p:txBody>
          <a:bodyPr vert="horz" lIns="0" tIns="0" rIns="0" bIns="0" rtlCol="0">
            <a:normAutofit fontScale="92500" lnSpcReduction="20000"/>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solidFill>
                <a:latin typeface="+mn-lt"/>
              </a:rPr>
              <a:t>Grants should meet identified needs. </a:t>
            </a:r>
          </a:p>
          <a:p>
            <a:r>
              <a:rPr lang="en-US" sz="2400" dirty="0">
                <a:latin typeface="+mn-lt"/>
              </a:rPr>
              <a:t>In your planning, consider:</a:t>
            </a:r>
          </a:p>
          <a:p>
            <a:pPr marL="457200" lvl="3" indent="-457200"/>
            <a:r>
              <a:rPr lang="en-US" sz="2400" dirty="0">
                <a:latin typeface="+mn-lt"/>
              </a:rPr>
              <a:t>is a grant the best vehicle to achieve policy objectives?</a:t>
            </a:r>
          </a:p>
          <a:p>
            <a:pPr marL="457200" lvl="3" indent="-457200"/>
            <a:r>
              <a:rPr lang="en-US" sz="2400" dirty="0">
                <a:latin typeface="+mn-lt"/>
              </a:rPr>
              <a:t>the rationale for the grant</a:t>
            </a:r>
          </a:p>
          <a:p>
            <a:pPr marL="457200" lvl="3" indent="-457200"/>
            <a:r>
              <a:rPr lang="en-AU" sz="2400" dirty="0">
                <a:latin typeface="+mn-lt"/>
              </a:rPr>
              <a:t>the location or area in NSW that the grant initiative is targeting </a:t>
            </a:r>
            <a:endParaRPr lang="en-US" sz="2400" dirty="0">
              <a:latin typeface="+mn-lt"/>
            </a:endParaRPr>
          </a:p>
          <a:p>
            <a:pPr marL="457200" lvl="3" indent="-457200"/>
            <a:r>
              <a:rPr lang="en-US" sz="2400" dirty="0"/>
              <a:t>co-design opportunities with grantees and stakeholders</a:t>
            </a:r>
          </a:p>
          <a:p>
            <a:pPr marL="457200" lvl="3" indent="-457200"/>
            <a:r>
              <a:rPr lang="en-US" sz="2400" dirty="0"/>
              <a:t>c</a:t>
            </a:r>
            <a:r>
              <a:rPr lang="en-US" sz="2400" dirty="0">
                <a:latin typeface="+mn-lt"/>
              </a:rPr>
              <a:t>osts and benefits</a:t>
            </a:r>
          </a:p>
          <a:p>
            <a:pPr marL="457200" lvl="3" indent="-457200"/>
            <a:r>
              <a:rPr lang="en-US" sz="2400" dirty="0"/>
              <a:t>taxation/accounting treatments</a:t>
            </a:r>
          </a:p>
          <a:p>
            <a:pPr marL="457200" lvl="3" indent="-457200"/>
            <a:r>
              <a:rPr lang="en-US" sz="2400" dirty="0">
                <a:latin typeface="+mn-lt"/>
              </a:rPr>
              <a:t>commercial considerations</a:t>
            </a:r>
          </a:p>
          <a:p>
            <a:pPr marL="457200" lvl="3" indent="-457200"/>
            <a:r>
              <a:rPr lang="en-US" sz="2400" dirty="0"/>
              <a:t>management issues (e.g. risk management).</a:t>
            </a:r>
            <a:endParaRPr lang="en-US" sz="2000" dirty="0">
              <a:latin typeface="+mn-lt"/>
            </a:endParaRPr>
          </a:p>
        </p:txBody>
      </p:sp>
    </p:spTree>
    <p:extLst>
      <p:ext uri="{BB962C8B-B14F-4D97-AF65-F5344CB8AC3E}">
        <p14:creationId xmlns:p14="http://schemas.microsoft.com/office/powerpoint/2010/main" val="105336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659F-23FC-44FB-8DE6-2312C68DEE7E}"/>
              </a:ext>
            </a:extLst>
          </p:cNvPr>
          <p:cNvSpPr>
            <a:spLocks noGrp="1"/>
          </p:cNvSpPr>
          <p:nvPr>
            <p:ph type="title"/>
          </p:nvPr>
        </p:nvSpPr>
        <p:spPr>
          <a:xfrm>
            <a:off x="360000" y="360000"/>
            <a:ext cx="9720000" cy="1009652"/>
          </a:xfrm>
        </p:spPr>
        <p:txBody>
          <a:bodyPr vert="horz" lIns="0" tIns="0" rIns="0" bIns="0" rtlCol="0" anchor="t">
            <a:normAutofit/>
          </a:bodyPr>
          <a:lstStyle/>
          <a:p>
            <a:r>
              <a:rPr lang="en-US" kern="1200" dirty="0">
                <a:solidFill>
                  <a:schemeClr val="bg2"/>
                </a:solidFill>
                <a:latin typeface="+mn-lt"/>
                <a:ea typeface="+mj-ea"/>
                <a:cs typeface="+mj-cs"/>
              </a:rPr>
              <a:t>2. Collaboration and partnership</a:t>
            </a:r>
          </a:p>
        </p:txBody>
      </p:sp>
      <p:sp>
        <p:nvSpPr>
          <p:cNvPr id="6" name="Content Placeholder 2">
            <a:extLst>
              <a:ext uri="{FF2B5EF4-FFF2-40B4-BE49-F238E27FC236}">
                <a16:creationId xmlns:a16="http://schemas.microsoft.com/office/drawing/2014/main" id="{C3C04BEF-ED67-4F32-84A1-EFC692C288B4}"/>
              </a:ext>
            </a:extLst>
          </p:cNvPr>
          <p:cNvSpPr txBox="1">
            <a:spLocks/>
          </p:cNvSpPr>
          <p:nvPr/>
        </p:nvSpPr>
        <p:spPr>
          <a:xfrm>
            <a:off x="360000" y="1800000"/>
            <a:ext cx="5616000" cy="4351339"/>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latin typeface="+mn-lt"/>
              </a:rPr>
              <a:t>Plan early to ensure that grants are fit for purpose and address identified stakeholder needs.</a:t>
            </a:r>
          </a:p>
          <a:p>
            <a:pPr marL="457200" indent="-457200">
              <a:buFont typeface="Arial" panose="020B0604020202020204" pitchFamily="34" charset="0"/>
              <a:buChar char="•"/>
            </a:pPr>
            <a:r>
              <a:rPr lang="en-US" dirty="0">
                <a:latin typeface="+mn-lt"/>
              </a:rPr>
              <a:t>Consider the interaction of grants with other funded opportunities.</a:t>
            </a:r>
          </a:p>
          <a:p>
            <a:pPr marL="457200" indent="-457200">
              <a:buFont typeface="Arial" panose="020B0604020202020204" pitchFamily="34" charset="0"/>
              <a:buChar char="•"/>
            </a:pPr>
            <a:r>
              <a:rPr lang="en-US" dirty="0">
                <a:latin typeface="+mn-lt"/>
              </a:rPr>
              <a:t>Collaborate with other agencies and levels of government to ensure clear lines of responsibility.</a:t>
            </a:r>
          </a:p>
          <a:p>
            <a:pPr marL="457200" indent="-457200">
              <a:buFont typeface="Arial" panose="020B0604020202020204" pitchFamily="34" charset="0"/>
              <a:buChar char="•"/>
            </a:pPr>
            <a:r>
              <a:rPr lang="en-US" dirty="0">
                <a:latin typeface="+mn-lt"/>
              </a:rPr>
              <a:t>Consult to identify and address risks – this will improve the design and delivery of grants.  </a:t>
            </a:r>
          </a:p>
          <a:p>
            <a:pPr marL="457200" indent="-457200">
              <a:buFont typeface="Arial" panose="020B0604020202020204" pitchFamily="34" charset="0"/>
              <a:buChar char="•"/>
            </a:pPr>
            <a:endParaRPr lang="en-US" dirty="0">
              <a:latin typeface="+mn-lt"/>
            </a:endParaRP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pic>
        <p:nvPicPr>
          <p:cNvPr id="7" name="Picture 6" descr="Happy team members">
            <a:extLst>
              <a:ext uri="{FF2B5EF4-FFF2-40B4-BE49-F238E27FC236}">
                <a16:creationId xmlns:a16="http://schemas.microsoft.com/office/drawing/2014/main" id="{CD537B15-CA72-4707-A6E8-F5F519BAB4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216000" y="1800000"/>
            <a:ext cx="5616000" cy="4351339"/>
          </a:xfrm>
          <a:prstGeom prst="rect">
            <a:avLst/>
          </a:prstGeom>
          <a:noFill/>
        </p:spPr>
      </p:pic>
      <p:sp>
        <p:nvSpPr>
          <p:cNvPr id="4" name="Slide Number Placeholder 3">
            <a:extLst>
              <a:ext uri="{FF2B5EF4-FFF2-40B4-BE49-F238E27FC236}">
                <a16:creationId xmlns:a16="http://schemas.microsoft.com/office/drawing/2014/main" id="{4CB5EDDD-4ADB-4B76-BCE0-CFEDE677A66C}"/>
              </a:ext>
            </a:extLst>
          </p:cNvPr>
          <p:cNvSpPr>
            <a:spLocks noGrp="1"/>
          </p:cNvSpPr>
          <p:nvPr>
            <p:ph type="sldNum" sz="quarter" idx="12"/>
          </p:nvPr>
        </p:nvSpPr>
        <p:spPr>
          <a:xfrm>
            <a:off x="11317458" y="6516000"/>
            <a:ext cx="490542"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18</a:t>
            </a:fld>
            <a:endParaRPr lang="en-AU"/>
          </a:p>
        </p:txBody>
      </p:sp>
      <p:sp>
        <p:nvSpPr>
          <p:cNvPr id="5" name="Content Placeholder 2">
            <a:extLst>
              <a:ext uri="{FF2B5EF4-FFF2-40B4-BE49-F238E27FC236}">
                <a16:creationId xmlns:a16="http://schemas.microsoft.com/office/drawing/2014/main" id="{DAFD603E-4128-4FB0-B4B0-EABE01804678}"/>
              </a:ext>
            </a:extLst>
          </p:cNvPr>
          <p:cNvSpPr txBox="1">
            <a:spLocks/>
          </p:cNvSpPr>
          <p:nvPr/>
        </p:nvSpPr>
        <p:spPr>
          <a:xfrm>
            <a:off x="360000" y="1284514"/>
            <a:ext cx="11472000" cy="4866825"/>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3482263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659F-23FC-44FB-8DE6-2312C68DEE7E}"/>
              </a:ext>
            </a:extLst>
          </p:cNvPr>
          <p:cNvSpPr>
            <a:spLocks noGrp="1"/>
          </p:cNvSpPr>
          <p:nvPr>
            <p:ph type="title"/>
          </p:nvPr>
        </p:nvSpPr>
        <p:spPr>
          <a:xfrm>
            <a:off x="360000" y="360000"/>
            <a:ext cx="9720000" cy="1009652"/>
          </a:xfrm>
        </p:spPr>
        <p:txBody>
          <a:bodyPr vert="horz" lIns="0" tIns="0" rIns="0" bIns="0" rtlCol="0" anchor="t">
            <a:normAutofit/>
          </a:bodyPr>
          <a:lstStyle/>
          <a:p>
            <a:r>
              <a:rPr lang="en-US" sz="3600" kern="1200" dirty="0">
                <a:solidFill>
                  <a:schemeClr val="bg2"/>
                </a:solidFill>
                <a:latin typeface="+mj-lt"/>
                <a:ea typeface="+mj-ea"/>
                <a:cs typeface="+mj-cs"/>
              </a:rPr>
              <a:t>3. Proportionality</a:t>
            </a:r>
          </a:p>
        </p:txBody>
      </p:sp>
      <p:sp>
        <p:nvSpPr>
          <p:cNvPr id="6" name="TextBox 5">
            <a:extLst>
              <a:ext uri="{FF2B5EF4-FFF2-40B4-BE49-F238E27FC236}">
                <a16:creationId xmlns:a16="http://schemas.microsoft.com/office/drawing/2014/main" id="{18A57B25-DAC4-4568-8D54-B36C11A1A0AC}"/>
              </a:ext>
            </a:extLst>
          </p:cNvPr>
          <p:cNvSpPr txBox="1"/>
          <p:nvPr/>
        </p:nvSpPr>
        <p:spPr>
          <a:xfrm>
            <a:off x="6335980" y="1734312"/>
            <a:ext cx="5472020" cy="4442817"/>
          </a:xfrm>
          <a:prstGeom prst="rect">
            <a:avLst/>
          </a:prstGeom>
        </p:spPr>
        <p:txBody>
          <a:bodyPr vert="horz" lIns="0" tIns="0" rIns="0" bIns="0" rtlCol="0">
            <a:normAutofit/>
          </a:bodyPr>
          <a:lstStyle/>
          <a:p>
            <a:pPr defTabSz="914377">
              <a:spcAft>
                <a:spcPts val="1200"/>
              </a:spcAft>
            </a:pPr>
            <a:r>
              <a:rPr lang="en-AU" sz="1700" dirty="0">
                <a:solidFill>
                  <a:schemeClr val="tx2"/>
                </a:solidFill>
              </a:rPr>
              <a:t>Customise the administration of grants with regard to their scale and complexity.</a:t>
            </a:r>
          </a:p>
          <a:p>
            <a:pPr defTabSz="914377">
              <a:spcAft>
                <a:spcPts val="1200"/>
              </a:spcAft>
            </a:pPr>
            <a:r>
              <a:rPr lang="en-AU" sz="1700" dirty="0"/>
              <a:t>Grant guidelines, application processes, grant agreements and reporting and acquittal requirements should be tailored to the particular grant.</a:t>
            </a:r>
          </a:p>
          <a:p>
            <a:pPr defTabSz="914377">
              <a:spcAft>
                <a:spcPts val="1200"/>
              </a:spcAft>
            </a:pPr>
            <a:r>
              <a:rPr lang="en-AU" sz="1700" dirty="0"/>
              <a:t>For example, the volume, detail and frequency of grant reporting requirements, and rigour of acquittal procedures should be proportional to the risks involved and the intended policy outcomes. </a:t>
            </a:r>
          </a:p>
          <a:p>
            <a:pPr defTabSz="914377">
              <a:spcAft>
                <a:spcPts val="1200"/>
              </a:spcAft>
            </a:pPr>
            <a:r>
              <a:rPr lang="en-AU" sz="1700" dirty="0"/>
              <a:t>There may be opportunities to reduce the burden of reporting requirements, while managing risks. </a:t>
            </a:r>
          </a:p>
          <a:p>
            <a:pPr defTabSz="914377">
              <a:spcAft>
                <a:spcPts val="1200"/>
              </a:spcAft>
            </a:pPr>
            <a:r>
              <a:rPr lang="en-AU" sz="1700" dirty="0"/>
              <a:t>Any consideration of proportionality in the planning and design of grant opportunities should be documented. </a:t>
            </a:r>
          </a:p>
        </p:txBody>
      </p:sp>
      <p:pic>
        <p:nvPicPr>
          <p:cNvPr id="8" name="Picture 7" descr="Angled shot of pen on a graph">
            <a:extLst>
              <a:ext uri="{FF2B5EF4-FFF2-40B4-BE49-F238E27FC236}">
                <a16:creationId xmlns:a16="http://schemas.microsoft.com/office/drawing/2014/main" id="{6D772222-A357-4639-B29E-6817F478E1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576800"/>
            <a:ext cx="5975980" cy="4600330"/>
          </a:xfrm>
          <a:prstGeom prst="rect">
            <a:avLst/>
          </a:prstGeom>
          <a:noFill/>
        </p:spPr>
      </p:pic>
      <p:sp>
        <p:nvSpPr>
          <p:cNvPr id="4" name="Slide Number Placeholder 3">
            <a:extLst>
              <a:ext uri="{FF2B5EF4-FFF2-40B4-BE49-F238E27FC236}">
                <a16:creationId xmlns:a16="http://schemas.microsoft.com/office/drawing/2014/main" id="{4CB5EDDD-4ADB-4B76-BCE0-CFEDE677A66C}"/>
              </a:ext>
            </a:extLst>
          </p:cNvPr>
          <p:cNvSpPr>
            <a:spLocks noGrp="1"/>
          </p:cNvSpPr>
          <p:nvPr>
            <p:ph type="sldNum" sz="quarter" idx="12"/>
          </p:nvPr>
        </p:nvSpPr>
        <p:spPr>
          <a:xfrm>
            <a:off x="11317458" y="6516000"/>
            <a:ext cx="490542"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19</a:t>
            </a:fld>
            <a:endParaRPr lang="en-AU"/>
          </a:p>
        </p:txBody>
      </p:sp>
      <p:sp>
        <p:nvSpPr>
          <p:cNvPr id="5" name="Content Placeholder 2">
            <a:extLst>
              <a:ext uri="{FF2B5EF4-FFF2-40B4-BE49-F238E27FC236}">
                <a16:creationId xmlns:a16="http://schemas.microsoft.com/office/drawing/2014/main" id="{DAFD603E-4128-4FB0-B4B0-EABE01804678}"/>
              </a:ext>
            </a:extLst>
          </p:cNvPr>
          <p:cNvSpPr txBox="1">
            <a:spLocks/>
          </p:cNvSpPr>
          <p:nvPr/>
        </p:nvSpPr>
        <p:spPr>
          <a:xfrm>
            <a:off x="360000" y="1284514"/>
            <a:ext cx="11472000" cy="4866825"/>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377069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211B-55F5-48FC-9C0F-D39E8EDA71F0}"/>
              </a:ext>
            </a:extLst>
          </p:cNvPr>
          <p:cNvSpPr>
            <a:spLocks noGrp="1"/>
          </p:cNvSpPr>
          <p:nvPr>
            <p:ph type="title"/>
          </p:nvPr>
        </p:nvSpPr>
        <p:spPr/>
        <p:txBody>
          <a:bodyPr/>
          <a:lstStyle/>
          <a:p>
            <a:r>
              <a:rPr lang="en-US" dirty="0"/>
              <a:t>Contents </a:t>
            </a:r>
            <a:endParaRPr lang="en-AU" dirty="0"/>
          </a:p>
        </p:txBody>
      </p:sp>
      <p:sp>
        <p:nvSpPr>
          <p:cNvPr id="4" name="Slide Number Placeholder 3">
            <a:extLst>
              <a:ext uri="{FF2B5EF4-FFF2-40B4-BE49-F238E27FC236}">
                <a16:creationId xmlns:a16="http://schemas.microsoft.com/office/drawing/2014/main" id="{28CFD662-59DF-414A-B26A-A10A588CDBDF}"/>
              </a:ext>
            </a:extLst>
          </p:cNvPr>
          <p:cNvSpPr>
            <a:spLocks noGrp="1"/>
          </p:cNvSpPr>
          <p:nvPr>
            <p:ph type="sldNum" sz="quarter" idx="12"/>
          </p:nvPr>
        </p:nvSpPr>
        <p:spPr/>
        <p:txBody>
          <a:bodyPr/>
          <a:lstStyle/>
          <a:p>
            <a:fld id="{10A01DC5-1685-4615-8240-15192985C6A2}" type="slidenum">
              <a:rPr lang="en-AU" smtClean="0"/>
              <a:pPr/>
              <a:t>2</a:t>
            </a:fld>
            <a:endParaRPr lang="en-AU"/>
          </a:p>
        </p:txBody>
      </p:sp>
      <p:sp>
        <p:nvSpPr>
          <p:cNvPr id="7" name="TextBox 6">
            <a:extLst>
              <a:ext uri="{FF2B5EF4-FFF2-40B4-BE49-F238E27FC236}">
                <a16:creationId xmlns:a16="http://schemas.microsoft.com/office/drawing/2014/main" id="{A38A8442-F310-3899-F80C-FBD14AC5BC5F}"/>
              </a:ext>
            </a:extLst>
          </p:cNvPr>
          <p:cNvSpPr txBox="1"/>
          <p:nvPr/>
        </p:nvSpPr>
        <p:spPr>
          <a:xfrm>
            <a:off x="359999" y="2087377"/>
            <a:ext cx="5553738" cy="3539430"/>
          </a:xfrm>
          <a:prstGeom prst="rect">
            <a:avLst/>
          </a:prstGeom>
          <a:noFill/>
        </p:spPr>
        <p:txBody>
          <a:bodyPr wrap="square" rtlCol="0">
            <a:spAutoFit/>
          </a:bodyPr>
          <a:lstStyle/>
          <a:p>
            <a:r>
              <a:rPr lang="en-AU" sz="1600" b="1" dirty="0"/>
              <a:t>1. Overview </a:t>
            </a:r>
          </a:p>
          <a:p>
            <a:pPr marL="361950" lvl="1" indent="-171450">
              <a:buFont typeface="Arial" panose="020B0604020202020204" pitchFamily="34" charset="0"/>
              <a:buChar char="•"/>
            </a:pPr>
            <a:r>
              <a:rPr lang="en-AU" sz="1600" dirty="0"/>
              <a:t>Structure of the Guide</a:t>
            </a:r>
          </a:p>
          <a:p>
            <a:pPr marL="361950" lvl="1" indent="-171450">
              <a:buFont typeface="Arial" panose="020B0604020202020204" pitchFamily="34" charset="0"/>
              <a:buChar char="•"/>
            </a:pPr>
            <a:r>
              <a:rPr lang="en-AU" sz="1600" dirty="0"/>
              <a:t>Who must comply with the Guide</a:t>
            </a:r>
          </a:p>
          <a:p>
            <a:pPr marL="361950" lvl="1" indent="-171450">
              <a:buFont typeface="Arial" panose="020B0604020202020204" pitchFamily="34" charset="0"/>
              <a:buChar char="•"/>
            </a:pPr>
            <a:r>
              <a:rPr lang="en-AU" sz="1600" dirty="0"/>
              <a:t>Legislative requirements under the </a:t>
            </a:r>
            <a:r>
              <a:rPr lang="en-AU" sz="1600" i="1" dirty="0"/>
              <a:t>Government Sector Finance Act 2018</a:t>
            </a:r>
            <a:r>
              <a:rPr lang="en-AU" sz="1600" dirty="0"/>
              <a:t> (NSW)</a:t>
            </a:r>
          </a:p>
          <a:p>
            <a:pPr marL="361950" lvl="1" indent="-171450">
              <a:buFont typeface="Arial" panose="020B0604020202020204" pitchFamily="34" charset="0"/>
              <a:buChar char="•"/>
            </a:pPr>
            <a:r>
              <a:rPr lang="en-AU" sz="1600" dirty="0"/>
              <a:t>Legislative and policy framework</a:t>
            </a:r>
            <a:endParaRPr lang="en-AU" sz="1000" dirty="0"/>
          </a:p>
          <a:p>
            <a:pPr marL="361950" lvl="1" indent="-171450">
              <a:buFont typeface="Arial" panose="020B0604020202020204" pitchFamily="34" charset="0"/>
              <a:buChar char="•"/>
            </a:pPr>
            <a:endParaRPr lang="en-AU" sz="1600" dirty="0"/>
          </a:p>
          <a:p>
            <a:r>
              <a:rPr lang="en-AU" sz="1600" b="1" dirty="0"/>
              <a:t>2. Responsibilities under the Guide</a:t>
            </a:r>
          </a:p>
          <a:p>
            <a:pPr marL="361950" lvl="1" indent="-171450">
              <a:buFont typeface="Arial" panose="020B0604020202020204" pitchFamily="34" charset="0"/>
              <a:buChar char="•"/>
            </a:pPr>
            <a:r>
              <a:rPr lang="en-AU" sz="1600" dirty="0"/>
              <a:t>Ministers</a:t>
            </a:r>
          </a:p>
          <a:p>
            <a:pPr marL="361950" lvl="1" indent="-171450">
              <a:buFont typeface="Arial" panose="020B0604020202020204" pitchFamily="34" charset="0"/>
              <a:buChar char="•"/>
            </a:pPr>
            <a:r>
              <a:rPr lang="en-AU" sz="1600" dirty="0"/>
              <a:t>Officials</a:t>
            </a:r>
          </a:p>
          <a:p>
            <a:pPr marL="361950" lvl="1" indent="-171450">
              <a:buFont typeface="Arial" panose="020B0604020202020204" pitchFamily="34" charset="0"/>
              <a:buChar char="•"/>
            </a:pPr>
            <a:r>
              <a:rPr lang="en-AU" sz="1600" dirty="0"/>
              <a:t>Ministerial Staff</a:t>
            </a:r>
          </a:p>
          <a:p>
            <a:pPr marL="361950" lvl="1" indent="-171450">
              <a:buFont typeface="Arial" panose="020B0604020202020204" pitchFamily="34" charset="0"/>
              <a:buChar char="•"/>
            </a:pPr>
            <a:endParaRPr lang="en-AU" sz="1600" dirty="0"/>
          </a:p>
          <a:p>
            <a:r>
              <a:rPr lang="en-AU" sz="1600" b="1" dirty="0"/>
              <a:t>3. What is a grant?</a:t>
            </a:r>
          </a:p>
          <a:p>
            <a:endParaRPr lang="en-AU" sz="1600" b="1" dirty="0"/>
          </a:p>
        </p:txBody>
      </p:sp>
      <p:sp>
        <p:nvSpPr>
          <p:cNvPr id="8" name="TextBox 7">
            <a:extLst>
              <a:ext uri="{FF2B5EF4-FFF2-40B4-BE49-F238E27FC236}">
                <a16:creationId xmlns:a16="http://schemas.microsoft.com/office/drawing/2014/main" id="{137DE468-C82E-6E27-4F66-4A97726D1119}"/>
              </a:ext>
            </a:extLst>
          </p:cNvPr>
          <p:cNvSpPr txBox="1"/>
          <p:nvPr/>
        </p:nvSpPr>
        <p:spPr>
          <a:xfrm>
            <a:off x="6278264" y="1979379"/>
            <a:ext cx="5553737" cy="3785652"/>
          </a:xfrm>
          <a:prstGeom prst="rect">
            <a:avLst/>
          </a:prstGeom>
          <a:noFill/>
        </p:spPr>
        <p:txBody>
          <a:bodyPr wrap="square" rtlCol="0">
            <a:spAutoFit/>
          </a:bodyPr>
          <a:lstStyle/>
          <a:p>
            <a:r>
              <a:rPr lang="en-AU" sz="1600" b="1" dirty="0"/>
              <a:t>4. Key principles of grants administration </a:t>
            </a:r>
          </a:p>
          <a:p>
            <a:pPr marL="361950" lvl="1" indent="-180975">
              <a:buFont typeface="Arial" panose="020B0604020202020204" pitchFamily="34" charset="0"/>
              <a:buChar char="•"/>
            </a:pPr>
            <a:r>
              <a:rPr lang="en-AU" sz="1600" dirty="0"/>
              <a:t>The 7 key principles of grants administration</a:t>
            </a:r>
          </a:p>
          <a:p>
            <a:pPr marL="361950" lvl="1" indent="-180975">
              <a:buFont typeface="Arial" panose="020B0604020202020204" pitchFamily="34" charset="0"/>
              <a:buChar char="•"/>
            </a:pPr>
            <a:r>
              <a:rPr lang="en-AU" sz="1600" dirty="0"/>
              <a:t>The public interest</a:t>
            </a:r>
          </a:p>
          <a:p>
            <a:pPr marL="361950" lvl="1" indent="-180975">
              <a:buFont typeface="Arial" panose="020B0604020202020204" pitchFamily="34" charset="0"/>
              <a:buChar char="•"/>
            </a:pPr>
            <a:r>
              <a:rPr lang="en-AU" sz="1600" dirty="0"/>
              <a:t>Reducing the risk of unlawful or improper conduct</a:t>
            </a:r>
          </a:p>
          <a:p>
            <a:endParaRPr lang="en-AU" sz="1600" b="1" dirty="0"/>
          </a:p>
          <a:p>
            <a:r>
              <a:rPr lang="en-AU" sz="1600" b="1" dirty="0"/>
              <a:t>5. Process of grants administration </a:t>
            </a:r>
          </a:p>
          <a:p>
            <a:pPr marL="361950" lvl="1" indent="-171450">
              <a:buFont typeface="Arial" panose="020B0604020202020204" pitchFamily="34" charset="0"/>
              <a:buChar char="•"/>
            </a:pPr>
            <a:r>
              <a:rPr lang="en-AU" sz="1600" dirty="0"/>
              <a:t>Planning and designing the grant opportunity </a:t>
            </a:r>
          </a:p>
          <a:p>
            <a:pPr marL="361950" lvl="1" indent="-171450">
              <a:buFont typeface="Arial" panose="020B0604020202020204" pitchFamily="34" charset="0"/>
              <a:buChar char="•"/>
            </a:pPr>
            <a:r>
              <a:rPr lang="en-AU" sz="1600" dirty="0"/>
              <a:t>Promoting the grant opportunity </a:t>
            </a:r>
          </a:p>
          <a:p>
            <a:pPr marL="361950" lvl="1" indent="-171450">
              <a:buFont typeface="Arial" panose="020B0604020202020204" pitchFamily="34" charset="0"/>
              <a:buChar char="•"/>
            </a:pPr>
            <a:r>
              <a:rPr lang="en-AU" sz="1600" dirty="0"/>
              <a:t>Receiving and assessing grant applications</a:t>
            </a:r>
          </a:p>
          <a:p>
            <a:pPr marL="361950" lvl="1" indent="-171450">
              <a:buFont typeface="Arial" panose="020B0604020202020204" pitchFamily="34" charset="0"/>
              <a:buChar char="•"/>
            </a:pPr>
            <a:r>
              <a:rPr lang="en-AU" sz="1600" dirty="0"/>
              <a:t>Providing grants</a:t>
            </a:r>
          </a:p>
          <a:p>
            <a:pPr marL="361950" lvl="1" indent="-171450">
              <a:buFont typeface="Arial" panose="020B0604020202020204" pitchFamily="34" charset="0"/>
              <a:buChar char="•"/>
            </a:pPr>
            <a:r>
              <a:rPr lang="en-AU" sz="1600" dirty="0"/>
              <a:t>Publishing grants information</a:t>
            </a:r>
          </a:p>
          <a:p>
            <a:pPr marL="361950" lvl="1" indent="-171450">
              <a:buFont typeface="Arial" panose="020B0604020202020204" pitchFamily="34" charset="0"/>
              <a:buChar char="•"/>
            </a:pPr>
            <a:r>
              <a:rPr lang="en-AU" sz="1600" dirty="0"/>
              <a:t>Monitoring and acquitting grants</a:t>
            </a:r>
          </a:p>
          <a:p>
            <a:pPr marL="361950" lvl="1" indent="-171450">
              <a:buFont typeface="Arial" panose="020B0604020202020204" pitchFamily="34" charset="0"/>
              <a:buChar char="•"/>
            </a:pPr>
            <a:r>
              <a:rPr lang="en-AU" sz="1600" dirty="0"/>
              <a:t>Grants evaluation</a:t>
            </a:r>
          </a:p>
          <a:p>
            <a:pPr marL="361950" lvl="1" indent="-171450">
              <a:buFont typeface="Arial" panose="020B0604020202020204" pitchFamily="34" charset="0"/>
              <a:buChar char="•"/>
            </a:pPr>
            <a:endParaRPr lang="en-AU" sz="1600" dirty="0"/>
          </a:p>
          <a:p>
            <a:r>
              <a:rPr lang="en-AU" sz="1600" b="1" dirty="0"/>
              <a:t>6. Contacts and additional resources</a:t>
            </a:r>
          </a:p>
        </p:txBody>
      </p:sp>
    </p:spTree>
    <p:extLst>
      <p:ext uri="{BB962C8B-B14F-4D97-AF65-F5344CB8AC3E}">
        <p14:creationId xmlns:p14="http://schemas.microsoft.com/office/powerpoint/2010/main" val="98752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659F-23FC-44FB-8DE6-2312C68DEE7E}"/>
              </a:ext>
            </a:extLst>
          </p:cNvPr>
          <p:cNvSpPr>
            <a:spLocks noGrp="1"/>
          </p:cNvSpPr>
          <p:nvPr>
            <p:ph type="title"/>
          </p:nvPr>
        </p:nvSpPr>
        <p:spPr>
          <a:xfrm>
            <a:off x="360000" y="360000"/>
            <a:ext cx="9720000" cy="1009652"/>
          </a:xfrm>
        </p:spPr>
        <p:txBody>
          <a:bodyPr anchor="t">
            <a:normAutofit/>
          </a:bodyPr>
          <a:lstStyle/>
          <a:p>
            <a:r>
              <a:rPr lang="en-AU" dirty="0">
                <a:solidFill>
                  <a:schemeClr val="bg2"/>
                </a:solidFill>
                <a:latin typeface="+mj-lt"/>
              </a:rPr>
              <a:t>4. An outcomes orientation</a:t>
            </a:r>
          </a:p>
        </p:txBody>
      </p:sp>
      <p:sp>
        <p:nvSpPr>
          <p:cNvPr id="11" name="Content Placeholder 2">
            <a:extLst>
              <a:ext uri="{FF2B5EF4-FFF2-40B4-BE49-F238E27FC236}">
                <a16:creationId xmlns:a16="http://schemas.microsoft.com/office/drawing/2014/main" id="{15E176A6-2641-9DEF-B2E6-4FE0396EFB0F}"/>
              </a:ext>
            </a:extLst>
          </p:cNvPr>
          <p:cNvSpPr>
            <a:spLocks noGrp="1"/>
          </p:cNvSpPr>
          <p:nvPr>
            <p:ph sz="half" idx="1"/>
          </p:nvPr>
        </p:nvSpPr>
        <p:spPr>
          <a:xfrm>
            <a:off x="360000" y="1800000"/>
            <a:ext cx="5616000" cy="4512665"/>
          </a:xfrm>
        </p:spPr>
        <p:txBody>
          <a:bodyPr/>
          <a:lstStyle/>
          <a:p>
            <a:r>
              <a:rPr lang="en-US" dirty="0">
                <a:solidFill>
                  <a:schemeClr val="tx2"/>
                </a:solidFill>
                <a:latin typeface="+mn-lt"/>
              </a:rPr>
              <a:t>Grants administration should be focused on achieving government objectives. </a:t>
            </a:r>
          </a:p>
          <a:p>
            <a:r>
              <a:rPr lang="en-US" dirty="0">
                <a:latin typeface="+mn-lt"/>
              </a:rPr>
              <a:t>Grant opportunities must comply with </a:t>
            </a:r>
            <a:r>
              <a:rPr lang="en-US" i="1" dirty="0">
                <a:latin typeface="+mn-lt"/>
              </a:rPr>
              <a:t>TPP18-06 NSW Government Business Case Guidelines:</a:t>
            </a:r>
          </a:p>
          <a:p>
            <a:pPr marL="342900" indent="-342900">
              <a:buFont typeface="Arial" panose="020B0604020202020204" pitchFamily="34" charset="0"/>
              <a:buChar char="•"/>
            </a:pPr>
            <a:r>
              <a:rPr lang="en-US" dirty="0">
                <a:latin typeface="+mn-lt"/>
              </a:rPr>
              <a:t>develop objectives that are outcomes and benefits-focused</a:t>
            </a:r>
          </a:p>
          <a:p>
            <a:pPr marL="342900" indent="-342900">
              <a:buFont typeface="Arial" panose="020B0604020202020204" pitchFamily="34" charset="0"/>
              <a:buChar char="•"/>
            </a:pPr>
            <a:r>
              <a:rPr lang="en-US" dirty="0">
                <a:latin typeface="+mn-lt"/>
              </a:rPr>
              <a:t>document how the grant’s inputs and activities will lead to desired outcomes</a:t>
            </a:r>
          </a:p>
          <a:p>
            <a:pPr marL="342900" indent="-342900">
              <a:buFont typeface="Arial" panose="020B0604020202020204" pitchFamily="34" charset="0"/>
              <a:buChar char="•"/>
            </a:pPr>
            <a:r>
              <a:rPr lang="en-US" dirty="0">
                <a:latin typeface="+mn-lt"/>
              </a:rPr>
              <a:t>plan for monitoring and evaluation (including performance measures)</a:t>
            </a:r>
          </a:p>
          <a:p>
            <a:pPr marL="342900" indent="-342900">
              <a:buFont typeface="Arial" panose="020B0604020202020204" pitchFamily="34" charset="0"/>
              <a:buChar char="•"/>
            </a:pPr>
            <a:r>
              <a:rPr lang="en-US" dirty="0">
                <a:latin typeface="+mn-lt"/>
              </a:rPr>
              <a:t>specific requirements exist for grants over a certain value.</a:t>
            </a:r>
          </a:p>
        </p:txBody>
      </p:sp>
      <p:pic>
        <p:nvPicPr>
          <p:cNvPr id="6" name="Picture 5" descr="Red dot with arrows pointing to it">
            <a:extLst>
              <a:ext uri="{FF2B5EF4-FFF2-40B4-BE49-F238E27FC236}">
                <a16:creationId xmlns:a16="http://schemas.microsoft.com/office/drawing/2014/main" id="{E33EE952-F25F-483E-A53B-67A4CADFFF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6216000" y="1800000"/>
            <a:ext cx="5616000" cy="4351339"/>
          </a:xfrm>
          <a:prstGeom prst="rect">
            <a:avLst/>
          </a:prstGeom>
          <a:noFill/>
        </p:spPr>
      </p:pic>
      <p:sp>
        <p:nvSpPr>
          <p:cNvPr id="4" name="Slide Number Placeholder 3">
            <a:extLst>
              <a:ext uri="{FF2B5EF4-FFF2-40B4-BE49-F238E27FC236}">
                <a16:creationId xmlns:a16="http://schemas.microsoft.com/office/drawing/2014/main" id="{4CB5EDDD-4ADB-4B76-BCE0-CFEDE677A66C}"/>
              </a:ext>
            </a:extLst>
          </p:cNvPr>
          <p:cNvSpPr>
            <a:spLocks noGrp="1"/>
          </p:cNvSpPr>
          <p:nvPr>
            <p:ph type="sldNum" sz="quarter" idx="12"/>
          </p:nvPr>
        </p:nvSpPr>
        <p:spPr>
          <a:xfrm>
            <a:off x="11317458" y="6516000"/>
            <a:ext cx="490542"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20</a:t>
            </a:fld>
            <a:endParaRPr lang="en-AU"/>
          </a:p>
        </p:txBody>
      </p:sp>
      <p:sp>
        <p:nvSpPr>
          <p:cNvPr id="5" name="Content Placeholder 2">
            <a:extLst>
              <a:ext uri="{FF2B5EF4-FFF2-40B4-BE49-F238E27FC236}">
                <a16:creationId xmlns:a16="http://schemas.microsoft.com/office/drawing/2014/main" id="{DAFD603E-4128-4FB0-B4B0-EABE01804678}"/>
              </a:ext>
            </a:extLst>
          </p:cNvPr>
          <p:cNvSpPr txBox="1">
            <a:spLocks/>
          </p:cNvSpPr>
          <p:nvPr/>
        </p:nvSpPr>
        <p:spPr>
          <a:xfrm>
            <a:off x="360000" y="1284514"/>
            <a:ext cx="11472000" cy="4866825"/>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1884016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659F-23FC-44FB-8DE6-2312C68DEE7E}"/>
              </a:ext>
            </a:extLst>
          </p:cNvPr>
          <p:cNvSpPr>
            <a:spLocks noGrp="1"/>
          </p:cNvSpPr>
          <p:nvPr>
            <p:ph type="title"/>
          </p:nvPr>
        </p:nvSpPr>
        <p:spPr>
          <a:xfrm>
            <a:off x="360000" y="360000"/>
            <a:ext cx="9720000" cy="1009652"/>
          </a:xfrm>
        </p:spPr>
        <p:txBody>
          <a:bodyPr anchor="t">
            <a:normAutofit/>
          </a:bodyPr>
          <a:lstStyle/>
          <a:p>
            <a:r>
              <a:rPr lang="en-AU" dirty="0">
                <a:solidFill>
                  <a:schemeClr val="bg2"/>
                </a:solidFill>
                <a:latin typeface="+mj-lt"/>
              </a:rPr>
              <a:t>5. Achieving value for money </a:t>
            </a:r>
          </a:p>
        </p:txBody>
      </p:sp>
      <p:pic>
        <p:nvPicPr>
          <p:cNvPr id="6" name="Picture 5" descr="Technology abstract with upwards arrows">
            <a:extLst>
              <a:ext uri="{FF2B5EF4-FFF2-40B4-BE49-F238E27FC236}">
                <a16:creationId xmlns:a16="http://schemas.microsoft.com/office/drawing/2014/main" id="{537B9FC7-D8DC-4B10-B0AA-BDE18401B602}"/>
              </a:ext>
            </a:extLst>
          </p:cNvPr>
          <p:cNvPicPr>
            <a:picLocks noChangeAspect="1"/>
          </p:cNvPicPr>
          <p:nvPr/>
        </p:nvPicPr>
        <p:blipFill>
          <a:blip r:embed="rId3" cstate="screen">
            <a:extLst>
              <a:ext uri="{28A0092B-C50C-407E-A947-70E740481C1C}">
                <a14:useLocalDpi xmlns:a14="http://schemas.microsoft.com/office/drawing/2010/main"/>
              </a:ext>
            </a:extLst>
          </a:blip>
          <a:stretch/>
        </p:blipFill>
        <p:spPr>
          <a:xfrm>
            <a:off x="360001" y="1905641"/>
            <a:ext cx="4750480" cy="3669746"/>
          </a:xfrm>
          <a:prstGeom prst="rect">
            <a:avLst/>
          </a:prstGeom>
          <a:noFill/>
        </p:spPr>
      </p:pic>
      <p:sp>
        <p:nvSpPr>
          <p:cNvPr id="11" name="Content Placeholder 3">
            <a:extLst>
              <a:ext uri="{FF2B5EF4-FFF2-40B4-BE49-F238E27FC236}">
                <a16:creationId xmlns:a16="http://schemas.microsoft.com/office/drawing/2014/main" id="{5AE49344-7A08-0327-0C9E-A6FA4DC74148}"/>
              </a:ext>
            </a:extLst>
          </p:cNvPr>
          <p:cNvSpPr>
            <a:spLocks noGrp="1"/>
          </p:cNvSpPr>
          <p:nvPr>
            <p:ph sz="half" idx="2"/>
          </p:nvPr>
        </p:nvSpPr>
        <p:spPr>
          <a:xfrm>
            <a:off x="5262881" y="1559860"/>
            <a:ext cx="6569118" cy="4591480"/>
          </a:xfrm>
        </p:spPr>
        <p:txBody>
          <a:bodyPr/>
          <a:lstStyle/>
          <a:p>
            <a:r>
              <a:rPr lang="en-AU" dirty="0">
                <a:solidFill>
                  <a:schemeClr val="tx2"/>
                </a:solidFill>
                <a:latin typeface="+mn-lt"/>
              </a:rPr>
              <a:t>Value for money should be a key consideration across the grant life cycle – from initial design through to implementation and evaluation. </a:t>
            </a:r>
          </a:p>
          <a:p>
            <a:r>
              <a:rPr lang="en-AU" sz="1800" dirty="0">
                <a:latin typeface="+mn-lt"/>
              </a:rPr>
              <a:t>This requires an assessment of lifetime benefits of a grant opportunity against lifetime costs</a:t>
            </a:r>
          </a:p>
          <a:p>
            <a:r>
              <a:rPr lang="en-AU" sz="1800" dirty="0">
                <a:latin typeface="+mn-lt"/>
              </a:rPr>
              <a:t>For a grant opportunity to proceed, officials </a:t>
            </a:r>
            <a:r>
              <a:rPr lang="en-AU" sz="1800" b="1" dirty="0">
                <a:latin typeface="+mn-lt"/>
              </a:rPr>
              <a:t>must</a:t>
            </a:r>
            <a:r>
              <a:rPr lang="en-AU" sz="1800" dirty="0">
                <a:latin typeface="+mn-lt"/>
              </a:rPr>
              <a:t> demonstrate how it will deliver value for money. </a:t>
            </a:r>
          </a:p>
          <a:p>
            <a:r>
              <a:rPr lang="en-AU" sz="1800" dirty="0">
                <a:latin typeface="+mn-lt"/>
              </a:rPr>
              <a:t>Additional documentation may be required for grant programs or opportunities over a certain value:</a:t>
            </a:r>
          </a:p>
          <a:p>
            <a:pPr marL="342900" indent="-342900">
              <a:buFont typeface="Arial" panose="020B0604020202020204" pitchFamily="34" charset="0"/>
              <a:buChar char="•"/>
            </a:pPr>
            <a:r>
              <a:rPr lang="en-AU" sz="1800" dirty="0">
                <a:latin typeface="+mn-lt"/>
              </a:rPr>
              <a:t>Business case (TPG22-04).</a:t>
            </a:r>
          </a:p>
          <a:p>
            <a:pPr marL="342900" indent="-342900">
              <a:buFont typeface="Arial" panose="020B0604020202020204" pitchFamily="34" charset="0"/>
              <a:buChar char="•"/>
            </a:pPr>
            <a:r>
              <a:rPr lang="en-AU" sz="1800" dirty="0">
                <a:latin typeface="+mn-lt"/>
              </a:rPr>
              <a:t>Cost-benefit analysis (TPG23-08):</a:t>
            </a:r>
          </a:p>
          <a:p>
            <a:pPr marL="702900" lvl="4" indent="-342900"/>
            <a:r>
              <a:rPr lang="en-AU" sz="1600" dirty="0"/>
              <a:t>Benefit-cost ratio</a:t>
            </a:r>
          </a:p>
          <a:p>
            <a:pPr marL="702900" lvl="4" indent="-342900"/>
            <a:r>
              <a:rPr lang="en-AU" sz="1600" dirty="0">
                <a:latin typeface="+mn-lt"/>
              </a:rPr>
              <a:t>Net present </a:t>
            </a:r>
            <a:r>
              <a:rPr lang="en-AU" sz="1600" dirty="0"/>
              <a:t>value</a:t>
            </a:r>
          </a:p>
        </p:txBody>
      </p:sp>
      <p:sp>
        <p:nvSpPr>
          <p:cNvPr id="4" name="Slide Number Placeholder 3">
            <a:extLst>
              <a:ext uri="{FF2B5EF4-FFF2-40B4-BE49-F238E27FC236}">
                <a16:creationId xmlns:a16="http://schemas.microsoft.com/office/drawing/2014/main" id="{4CB5EDDD-4ADB-4B76-BCE0-CFEDE677A66C}"/>
              </a:ext>
            </a:extLst>
          </p:cNvPr>
          <p:cNvSpPr>
            <a:spLocks noGrp="1"/>
          </p:cNvSpPr>
          <p:nvPr>
            <p:ph type="sldNum" sz="quarter" idx="12"/>
          </p:nvPr>
        </p:nvSpPr>
        <p:spPr>
          <a:xfrm>
            <a:off x="11317458" y="6516000"/>
            <a:ext cx="490542"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21</a:t>
            </a:fld>
            <a:endParaRPr lang="en-AU"/>
          </a:p>
        </p:txBody>
      </p:sp>
      <p:sp>
        <p:nvSpPr>
          <p:cNvPr id="5" name="Content Placeholder 2">
            <a:extLst>
              <a:ext uri="{FF2B5EF4-FFF2-40B4-BE49-F238E27FC236}">
                <a16:creationId xmlns:a16="http://schemas.microsoft.com/office/drawing/2014/main" id="{DAFD603E-4128-4FB0-B4B0-EABE01804678}"/>
              </a:ext>
            </a:extLst>
          </p:cNvPr>
          <p:cNvSpPr txBox="1">
            <a:spLocks/>
          </p:cNvSpPr>
          <p:nvPr/>
        </p:nvSpPr>
        <p:spPr>
          <a:xfrm>
            <a:off x="360000" y="1649175"/>
            <a:ext cx="11472000" cy="4866825"/>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1367004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659F-23FC-44FB-8DE6-2312C68DEE7E}"/>
              </a:ext>
            </a:extLst>
          </p:cNvPr>
          <p:cNvSpPr>
            <a:spLocks noGrp="1"/>
          </p:cNvSpPr>
          <p:nvPr>
            <p:ph type="title"/>
          </p:nvPr>
        </p:nvSpPr>
        <p:spPr>
          <a:xfrm>
            <a:off x="360000" y="360000"/>
            <a:ext cx="9720000" cy="1009652"/>
          </a:xfrm>
        </p:spPr>
        <p:txBody>
          <a:bodyPr anchor="t">
            <a:normAutofit/>
          </a:bodyPr>
          <a:lstStyle/>
          <a:p>
            <a:r>
              <a:rPr lang="en-AU" dirty="0">
                <a:solidFill>
                  <a:schemeClr val="bg2"/>
                </a:solidFill>
                <a:latin typeface="+mj-lt"/>
              </a:rPr>
              <a:t>6. Governance and accountability </a:t>
            </a:r>
          </a:p>
        </p:txBody>
      </p:sp>
      <p:pic>
        <p:nvPicPr>
          <p:cNvPr id="6" name="Picture 5" descr="Law books section in library">
            <a:extLst>
              <a:ext uri="{FF2B5EF4-FFF2-40B4-BE49-F238E27FC236}">
                <a16:creationId xmlns:a16="http://schemas.microsoft.com/office/drawing/2014/main" id="{3C836FCB-80AD-41AA-8CBD-92762AFD73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216000" y="1800000"/>
            <a:ext cx="5616000" cy="4351339"/>
          </a:xfrm>
          <a:prstGeom prst="rect">
            <a:avLst/>
          </a:prstGeom>
          <a:noFill/>
        </p:spPr>
      </p:pic>
      <p:sp>
        <p:nvSpPr>
          <p:cNvPr id="13" name="Content Placeholder 3">
            <a:extLst>
              <a:ext uri="{FF2B5EF4-FFF2-40B4-BE49-F238E27FC236}">
                <a16:creationId xmlns:a16="http://schemas.microsoft.com/office/drawing/2014/main" id="{F4F908EF-C13B-3662-DD48-6112EAF6B7F3}"/>
              </a:ext>
            </a:extLst>
          </p:cNvPr>
          <p:cNvSpPr>
            <a:spLocks noGrp="1"/>
          </p:cNvSpPr>
          <p:nvPr>
            <p:ph sz="half" idx="2"/>
          </p:nvPr>
        </p:nvSpPr>
        <p:spPr>
          <a:xfrm>
            <a:off x="360000" y="1596666"/>
            <a:ext cx="5616000" cy="4351339"/>
          </a:xfrm>
        </p:spPr>
        <p:txBody>
          <a:bodyPr/>
          <a:lstStyle/>
          <a:p>
            <a:r>
              <a:rPr lang="en-US" dirty="0">
                <a:solidFill>
                  <a:srgbClr val="FF0000"/>
                </a:solidFill>
                <a:latin typeface="+mn-lt"/>
              </a:rPr>
              <a:t>Solid governance and accountability structures are the foundation of good grants administration. </a:t>
            </a:r>
          </a:p>
          <a:p>
            <a:r>
              <a:rPr lang="en-US" dirty="0">
                <a:latin typeface="+mn-lt"/>
              </a:rPr>
              <a:t>This should be facilitated by:</a:t>
            </a:r>
          </a:p>
          <a:p>
            <a:pPr marL="342900" indent="-342900">
              <a:buFont typeface="Arial" panose="020B0604020202020204" pitchFamily="34" charset="0"/>
              <a:buChar char="•"/>
            </a:pPr>
            <a:r>
              <a:rPr lang="en-US" dirty="0">
                <a:latin typeface="+mn-lt"/>
              </a:rPr>
              <a:t>grant guidelines </a:t>
            </a:r>
          </a:p>
          <a:p>
            <a:pPr marL="342900" indent="-342900">
              <a:buFont typeface="Arial" panose="020B0604020202020204" pitchFamily="34" charset="0"/>
              <a:buChar char="•"/>
            </a:pPr>
            <a:r>
              <a:rPr lang="en-US" dirty="0">
                <a:latin typeface="+mn-lt"/>
              </a:rPr>
              <a:t>documented roles and responsibilities</a:t>
            </a:r>
          </a:p>
          <a:p>
            <a:pPr marL="342900" indent="-342900">
              <a:buFont typeface="Arial" panose="020B0604020202020204" pitchFamily="34" charset="0"/>
              <a:buChar char="•"/>
            </a:pPr>
            <a:r>
              <a:rPr lang="en-US" dirty="0">
                <a:latin typeface="+mn-lt"/>
              </a:rPr>
              <a:t>record-keeping</a:t>
            </a:r>
          </a:p>
          <a:p>
            <a:pPr marL="342900" indent="-342900">
              <a:buFont typeface="Arial" panose="020B0604020202020204" pitchFamily="34" charset="0"/>
              <a:buChar char="•"/>
            </a:pPr>
            <a:r>
              <a:rPr lang="en-US" dirty="0">
                <a:latin typeface="+mn-lt"/>
              </a:rPr>
              <a:t>grant agreements that are fit for purpose and easy to understand</a:t>
            </a:r>
          </a:p>
          <a:p>
            <a:pPr marL="342900" indent="-342900">
              <a:buFont typeface="Arial" panose="020B0604020202020204" pitchFamily="34" charset="0"/>
              <a:buChar char="•"/>
            </a:pPr>
            <a:r>
              <a:rPr lang="en-US" dirty="0">
                <a:latin typeface="+mn-lt"/>
              </a:rPr>
              <a:t>ensuring the decision-maker (or delegate) has the appropriate financial delegation to sign agreements</a:t>
            </a:r>
          </a:p>
          <a:p>
            <a:pPr marL="342900" indent="-342900">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4CB5EDDD-4ADB-4B76-BCE0-CFEDE677A66C}"/>
              </a:ext>
            </a:extLst>
          </p:cNvPr>
          <p:cNvSpPr>
            <a:spLocks noGrp="1"/>
          </p:cNvSpPr>
          <p:nvPr>
            <p:ph type="sldNum" sz="quarter" idx="12"/>
          </p:nvPr>
        </p:nvSpPr>
        <p:spPr>
          <a:xfrm>
            <a:off x="11317458" y="6516000"/>
            <a:ext cx="490542"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22</a:t>
            </a:fld>
            <a:endParaRPr lang="en-AU"/>
          </a:p>
        </p:txBody>
      </p:sp>
      <p:sp>
        <p:nvSpPr>
          <p:cNvPr id="5" name="Content Placeholder 2">
            <a:extLst>
              <a:ext uri="{FF2B5EF4-FFF2-40B4-BE49-F238E27FC236}">
                <a16:creationId xmlns:a16="http://schemas.microsoft.com/office/drawing/2014/main" id="{DAFD603E-4128-4FB0-B4B0-EABE01804678}"/>
              </a:ext>
            </a:extLst>
          </p:cNvPr>
          <p:cNvSpPr txBox="1">
            <a:spLocks/>
          </p:cNvSpPr>
          <p:nvPr/>
        </p:nvSpPr>
        <p:spPr>
          <a:xfrm>
            <a:off x="360000" y="1284514"/>
            <a:ext cx="11472000" cy="4866825"/>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1637739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659F-23FC-44FB-8DE6-2312C68DEE7E}"/>
              </a:ext>
            </a:extLst>
          </p:cNvPr>
          <p:cNvSpPr>
            <a:spLocks noGrp="1"/>
          </p:cNvSpPr>
          <p:nvPr>
            <p:ph type="title"/>
          </p:nvPr>
        </p:nvSpPr>
        <p:spPr>
          <a:xfrm>
            <a:off x="360000" y="360000"/>
            <a:ext cx="9720000" cy="1009652"/>
          </a:xfrm>
        </p:spPr>
        <p:txBody>
          <a:bodyPr anchor="t">
            <a:normAutofit/>
          </a:bodyPr>
          <a:lstStyle/>
          <a:p>
            <a:r>
              <a:rPr lang="en-AU" dirty="0">
                <a:solidFill>
                  <a:schemeClr val="bg2"/>
                </a:solidFill>
                <a:latin typeface="+mj-lt"/>
              </a:rPr>
              <a:t>7. Probity and transparency</a:t>
            </a:r>
          </a:p>
        </p:txBody>
      </p:sp>
      <p:sp>
        <p:nvSpPr>
          <p:cNvPr id="11" name="Content Placeholder 2">
            <a:extLst>
              <a:ext uri="{FF2B5EF4-FFF2-40B4-BE49-F238E27FC236}">
                <a16:creationId xmlns:a16="http://schemas.microsoft.com/office/drawing/2014/main" id="{AEC87761-5EEA-DE5D-24CF-2AD0CB9D92FD}"/>
              </a:ext>
            </a:extLst>
          </p:cNvPr>
          <p:cNvSpPr>
            <a:spLocks noGrp="1"/>
          </p:cNvSpPr>
          <p:nvPr>
            <p:ph sz="half" idx="1"/>
          </p:nvPr>
        </p:nvSpPr>
        <p:spPr>
          <a:xfrm>
            <a:off x="6096000" y="1602890"/>
            <a:ext cx="5712000" cy="4548450"/>
          </a:xfrm>
        </p:spPr>
        <p:txBody>
          <a:bodyPr/>
          <a:lstStyle/>
          <a:p>
            <a:r>
              <a:rPr lang="en-US" sz="1800" dirty="0">
                <a:solidFill>
                  <a:srgbClr val="FF0000"/>
                </a:solidFill>
                <a:latin typeface="+mn-lt"/>
              </a:rPr>
              <a:t>Grants should be administered honestly, impartially and with integrity and accountability </a:t>
            </a:r>
          </a:p>
          <a:p>
            <a:r>
              <a:rPr lang="en-US" sz="1800" dirty="0">
                <a:latin typeface="+mn-lt"/>
              </a:rPr>
              <a:t>Grants administration should:</a:t>
            </a:r>
          </a:p>
          <a:p>
            <a:pPr marL="342900" indent="-342900">
              <a:buFont typeface="Arial" panose="020B0604020202020204" pitchFamily="34" charset="0"/>
              <a:buChar char="•"/>
            </a:pPr>
            <a:r>
              <a:rPr lang="en-US" sz="1800" dirty="0">
                <a:latin typeface="+mn-lt"/>
              </a:rPr>
              <a:t>be open to scrutiny</a:t>
            </a:r>
          </a:p>
          <a:p>
            <a:pPr marL="342900" indent="-342900">
              <a:buFont typeface="Arial" panose="020B0604020202020204" pitchFamily="34" charset="0"/>
              <a:buChar char="•"/>
            </a:pPr>
            <a:r>
              <a:rPr lang="en-US" sz="1800" dirty="0">
                <a:latin typeface="+mn-lt"/>
              </a:rPr>
              <a:t>be well-documented and supported by good record-keeping</a:t>
            </a:r>
          </a:p>
          <a:p>
            <a:pPr marL="342900" indent="-342900">
              <a:buFont typeface="Arial" panose="020B0604020202020204" pitchFamily="34" charset="0"/>
              <a:buChar char="•"/>
            </a:pPr>
            <a:r>
              <a:rPr lang="en-US" sz="1800" dirty="0">
                <a:latin typeface="+mn-lt"/>
              </a:rPr>
              <a:t>have internal controls in place to prevent fraud and corruption – officials </a:t>
            </a:r>
            <a:r>
              <a:rPr lang="en-US" sz="1800" b="1" dirty="0">
                <a:latin typeface="+mn-lt"/>
              </a:rPr>
              <a:t>must </a:t>
            </a:r>
            <a:r>
              <a:rPr lang="en-US" sz="1800" dirty="0">
                <a:latin typeface="+mn-lt"/>
              </a:rPr>
              <a:t>develop fraud controls for grants administration</a:t>
            </a:r>
          </a:p>
          <a:p>
            <a:pPr marL="342900" indent="-342900">
              <a:buFont typeface="Arial" panose="020B0604020202020204" pitchFamily="34" charset="0"/>
              <a:buChar char="•"/>
            </a:pPr>
            <a:r>
              <a:rPr lang="en-US" sz="1800" dirty="0">
                <a:latin typeface="+mn-lt"/>
              </a:rPr>
              <a:t>ensure transparent and systematic application and selection processes</a:t>
            </a:r>
          </a:p>
          <a:p>
            <a:pPr marL="342900" indent="-342900">
              <a:buFont typeface="Arial" panose="020B0604020202020204" pitchFamily="34" charset="0"/>
              <a:buChar char="•"/>
            </a:pPr>
            <a:r>
              <a:rPr lang="en-US" sz="1800" dirty="0">
                <a:latin typeface="+mn-lt"/>
              </a:rPr>
              <a:t>manage private interests – officials </a:t>
            </a:r>
            <a:r>
              <a:rPr lang="en-US" sz="1800" b="1" dirty="0">
                <a:latin typeface="+mn-lt"/>
              </a:rPr>
              <a:t>must</a:t>
            </a:r>
            <a:r>
              <a:rPr lang="en-US" sz="1800" dirty="0">
                <a:latin typeface="+mn-lt"/>
              </a:rPr>
              <a:t> develop a plan for managing conflicts</a:t>
            </a:r>
          </a:p>
          <a:p>
            <a:pPr marL="342900" indent="-342900">
              <a:buFont typeface="Arial" panose="020B0604020202020204" pitchFamily="34" charset="0"/>
              <a:buChar char="•"/>
            </a:pPr>
            <a:endParaRPr lang="en-US" dirty="0">
              <a:latin typeface="+mn-lt"/>
            </a:endParaRPr>
          </a:p>
        </p:txBody>
      </p:sp>
      <p:pic>
        <p:nvPicPr>
          <p:cNvPr id="6" name="Picture 5" descr="Pen pointing to a graph on a screen">
            <a:extLst>
              <a:ext uri="{FF2B5EF4-FFF2-40B4-BE49-F238E27FC236}">
                <a16:creationId xmlns:a16="http://schemas.microsoft.com/office/drawing/2014/main" id="{1513E791-B40C-49C4-8C58-C5C775BF1D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468000" y="1798580"/>
            <a:ext cx="5532001" cy="4351339"/>
          </a:xfrm>
          <a:prstGeom prst="rect">
            <a:avLst/>
          </a:prstGeom>
          <a:noFill/>
        </p:spPr>
      </p:pic>
      <p:sp>
        <p:nvSpPr>
          <p:cNvPr id="4" name="Slide Number Placeholder 3">
            <a:extLst>
              <a:ext uri="{FF2B5EF4-FFF2-40B4-BE49-F238E27FC236}">
                <a16:creationId xmlns:a16="http://schemas.microsoft.com/office/drawing/2014/main" id="{4CB5EDDD-4ADB-4B76-BCE0-CFEDE677A66C}"/>
              </a:ext>
            </a:extLst>
          </p:cNvPr>
          <p:cNvSpPr>
            <a:spLocks noGrp="1"/>
          </p:cNvSpPr>
          <p:nvPr>
            <p:ph type="sldNum" sz="quarter" idx="12"/>
          </p:nvPr>
        </p:nvSpPr>
        <p:spPr>
          <a:xfrm>
            <a:off x="11317458" y="6516000"/>
            <a:ext cx="490542"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23</a:t>
            </a:fld>
            <a:endParaRPr lang="en-AU"/>
          </a:p>
        </p:txBody>
      </p:sp>
      <p:sp>
        <p:nvSpPr>
          <p:cNvPr id="5" name="Content Placeholder 2">
            <a:extLst>
              <a:ext uri="{FF2B5EF4-FFF2-40B4-BE49-F238E27FC236}">
                <a16:creationId xmlns:a16="http://schemas.microsoft.com/office/drawing/2014/main" id="{DAFD603E-4128-4FB0-B4B0-EABE01804678}"/>
              </a:ext>
            </a:extLst>
          </p:cNvPr>
          <p:cNvSpPr txBox="1">
            <a:spLocks/>
          </p:cNvSpPr>
          <p:nvPr/>
        </p:nvSpPr>
        <p:spPr>
          <a:xfrm>
            <a:off x="360000" y="1284514"/>
            <a:ext cx="11472000" cy="4866825"/>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1657071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659F-23FC-44FB-8DE6-2312C68DEE7E}"/>
              </a:ext>
            </a:extLst>
          </p:cNvPr>
          <p:cNvSpPr>
            <a:spLocks noGrp="1"/>
          </p:cNvSpPr>
          <p:nvPr>
            <p:ph type="title"/>
          </p:nvPr>
        </p:nvSpPr>
        <p:spPr>
          <a:xfrm>
            <a:off x="360000" y="360000"/>
            <a:ext cx="9720000" cy="1009652"/>
          </a:xfrm>
        </p:spPr>
        <p:txBody>
          <a:bodyPr anchor="t">
            <a:normAutofit/>
          </a:bodyPr>
          <a:lstStyle/>
          <a:p>
            <a:r>
              <a:rPr lang="en-AU" dirty="0">
                <a:solidFill>
                  <a:schemeClr val="bg2"/>
                </a:solidFill>
                <a:latin typeface="+mj-lt"/>
              </a:rPr>
              <a:t>The public interest </a:t>
            </a:r>
          </a:p>
        </p:txBody>
      </p:sp>
      <p:sp>
        <p:nvSpPr>
          <p:cNvPr id="11" name="Content Placeholder 2">
            <a:extLst>
              <a:ext uri="{FF2B5EF4-FFF2-40B4-BE49-F238E27FC236}">
                <a16:creationId xmlns:a16="http://schemas.microsoft.com/office/drawing/2014/main" id="{AEC87761-5EEA-DE5D-24CF-2AD0CB9D92FD}"/>
              </a:ext>
            </a:extLst>
          </p:cNvPr>
          <p:cNvSpPr>
            <a:spLocks noGrp="1"/>
          </p:cNvSpPr>
          <p:nvPr>
            <p:ph sz="half" idx="1"/>
          </p:nvPr>
        </p:nvSpPr>
        <p:spPr>
          <a:xfrm>
            <a:off x="240002" y="2484120"/>
            <a:ext cx="5712000" cy="3301459"/>
          </a:xfrm>
        </p:spPr>
        <p:txBody>
          <a:bodyPr/>
          <a:lstStyle/>
          <a:p>
            <a:r>
              <a:rPr lang="en-US" dirty="0">
                <a:solidFill>
                  <a:schemeClr val="tx2"/>
                </a:solidFill>
                <a:latin typeface="+mn-lt"/>
              </a:rPr>
              <a:t>The allocation of grants may at times have a political benefit – but it should </a:t>
            </a:r>
            <a:r>
              <a:rPr lang="en-US" b="1" dirty="0">
                <a:solidFill>
                  <a:schemeClr val="tx2"/>
                </a:solidFill>
                <a:latin typeface="+mn-lt"/>
              </a:rPr>
              <a:t>always</a:t>
            </a:r>
            <a:r>
              <a:rPr lang="en-US" dirty="0">
                <a:solidFill>
                  <a:schemeClr val="tx2"/>
                </a:solidFill>
                <a:latin typeface="+mn-lt"/>
              </a:rPr>
              <a:t> serve a public purpose. </a:t>
            </a:r>
          </a:p>
          <a:p>
            <a:r>
              <a:rPr lang="en-US" dirty="0">
                <a:latin typeface="+mn-lt"/>
              </a:rPr>
              <a:t>The allocation of grants which benefit private interests over the public interest may result in a breach of public trust or amount to unlawful or improper conduct. </a:t>
            </a:r>
          </a:p>
          <a:p>
            <a:endParaRPr lang="en-US" dirty="0">
              <a:latin typeface="+mn-lt"/>
            </a:endParaRPr>
          </a:p>
          <a:p>
            <a:endParaRPr lang="en-US" dirty="0">
              <a:latin typeface="+mn-lt"/>
            </a:endParaRPr>
          </a:p>
          <a:p>
            <a:r>
              <a:rPr lang="en-US" sz="1000" dirty="0">
                <a:latin typeface="+mn-lt"/>
              </a:rPr>
              <a:t>The public interest and grants administration Fact S</a:t>
            </a:r>
            <a:r>
              <a:rPr lang="en-US" sz="1000" dirty="0">
                <a:latin typeface="+mn-lt"/>
                <a:hlinkClick r:id="rId3"/>
              </a:rPr>
              <a:t>h</a:t>
            </a:r>
            <a:r>
              <a:rPr lang="en-US" sz="1000" dirty="0">
                <a:latin typeface="+mn-lt"/>
              </a:rPr>
              <a:t>eet is available to download: </a:t>
            </a:r>
            <a:r>
              <a:rPr lang="en-US" sz="1000" dirty="0">
                <a:latin typeface="+mn-lt"/>
                <a:hlinkClick r:id="rId3"/>
              </a:rPr>
              <a:t>https://www.nsw.gov.au/grants-and-funding/grants-administration-guide/public-interest-and-grants-administration</a:t>
            </a:r>
            <a:r>
              <a:rPr lang="en-US" sz="1000" dirty="0">
                <a:latin typeface="+mn-lt"/>
              </a:rPr>
              <a:t> </a:t>
            </a:r>
          </a:p>
        </p:txBody>
      </p:sp>
      <p:pic>
        <p:nvPicPr>
          <p:cNvPr id="6" name="Picture 5" descr="City lights focused in magnifying glass">
            <a:extLst>
              <a:ext uri="{FF2B5EF4-FFF2-40B4-BE49-F238E27FC236}">
                <a16:creationId xmlns:a16="http://schemas.microsoft.com/office/drawing/2014/main" id="{1513E791-B40C-49C4-8C58-C5C775BF1DA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239999" y="1584826"/>
            <a:ext cx="5532001" cy="4351339"/>
          </a:xfrm>
          <a:prstGeom prst="rect">
            <a:avLst/>
          </a:prstGeom>
          <a:noFill/>
        </p:spPr>
      </p:pic>
      <p:sp>
        <p:nvSpPr>
          <p:cNvPr id="4" name="Slide Number Placeholder 3">
            <a:extLst>
              <a:ext uri="{FF2B5EF4-FFF2-40B4-BE49-F238E27FC236}">
                <a16:creationId xmlns:a16="http://schemas.microsoft.com/office/drawing/2014/main" id="{4CB5EDDD-4ADB-4B76-BCE0-CFEDE677A66C}"/>
              </a:ext>
            </a:extLst>
          </p:cNvPr>
          <p:cNvSpPr>
            <a:spLocks noGrp="1"/>
          </p:cNvSpPr>
          <p:nvPr>
            <p:ph type="sldNum" sz="quarter" idx="12"/>
          </p:nvPr>
        </p:nvSpPr>
        <p:spPr>
          <a:xfrm>
            <a:off x="11317458" y="6516000"/>
            <a:ext cx="490542"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24</a:t>
            </a:fld>
            <a:endParaRPr lang="en-AU"/>
          </a:p>
        </p:txBody>
      </p:sp>
      <p:sp>
        <p:nvSpPr>
          <p:cNvPr id="5" name="Content Placeholder 2">
            <a:extLst>
              <a:ext uri="{FF2B5EF4-FFF2-40B4-BE49-F238E27FC236}">
                <a16:creationId xmlns:a16="http://schemas.microsoft.com/office/drawing/2014/main" id="{DAFD603E-4128-4FB0-B4B0-EABE01804678}"/>
              </a:ext>
            </a:extLst>
          </p:cNvPr>
          <p:cNvSpPr txBox="1">
            <a:spLocks/>
          </p:cNvSpPr>
          <p:nvPr/>
        </p:nvSpPr>
        <p:spPr>
          <a:xfrm>
            <a:off x="360000" y="1284514"/>
            <a:ext cx="11472000" cy="4866825"/>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262342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5119-8071-4F9F-9CF6-2661D3302EC8}"/>
              </a:ext>
            </a:extLst>
          </p:cNvPr>
          <p:cNvSpPr>
            <a:spLocks noGrp="1"/>
          </p:cNvSpPr>
          <p:nvPr>
            <p:ph type="title"/>
          </p:nvPr>
        </p:nvSpPr>
        <p:spPr>
          <a:xfrm>
            <a:off x="360000" y="360000"/>
            <a:ext cx="9720000" cy="1009652"/>
          </a:xfrm>
        </p:spPr>
        <p:txBody>
          <a:bodyPr anchor="t">
            <a:normAutofit fontScale="90000"/>
          </a:bodyPr>
          <a:lstStyle/>
          <a:p>
            <a:r>
              <a:rPr lang="en-AU" dirty="0">
                <a:solidFill>
                  <a:schemeClr val="bg2"/>
                </a:solidFill>
                <a:latin typeface="+mj-lt"/>
              </a:rPr>
              <a:t>Reducing the risk of unlawful or improper conduct in the context of grants administration </a:t>
            </a:r>
          </a:p>
        </p:txBody>
      </p:sp>
      <p:pic>
        <p:nvPicPr>
          <p:cNvPr id="7" name="Content Placeholder 6" descr="Pen placed on top of a signature line">
            <a:extLst>
              <a:ext uri="{FF2B5EF4-FFF2-40B4-BE49-F238E27FC236}">
                <a16:creationId xmlns:a16="http://schemas.microsoft.com/office/drawing/2014/main" id="{DCF528A9-868F-4924-995E-16A032529967}"/>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r="-1" b="-1"/>
          <a:stretch/>
        </p:blipFill>
        <p:spPr>
          <a:xfrm>
            <a:off x="360000" y="1800000"/>
            <a:ext cx="5616000" cy="4351339"/>
          </a:xfrm>
          <a:noFill/>
        </p:spPr>
      </p:pic>
      <p:sp>
        <p:nvSpPr>
          <p:cNvPr id="4" name="Content Placeholder 3">
            <a:extLst>
              <a:ext uri="{FF2B5EF4-FFF2-40B4-BE49-F238E27FC236}">
                <a16:creationId xmlns:a16="http://schemas.microsoft.com/office/drawing/2014/main" id="{90550D4F-49DB-46B7-8774-62D0AE0DDA95}"/>
              </a:ext>
            </a:extLst>
          </p:cNvPr>
          <p:cNvSpPr>
            <a:spLocks noGrp="1"/>
          </p:cNvSpPr>
          <p:nvPr>
            <p:ph sz="half" idx="2"/>
          </p:nvPr>
        </p:nvSpPr>
        <p:spPr>
          <a:xfrm>
            <a:off x="6216000" y="1800000"/>
            <a:ext cx="5616000" cy="4351339"/>
          </a:xfrm>
        </p:spPr>
        <p:txBody>
          <a:bodyPr>
            <a:normAutofit lnSpcReduction="10000"/>
          </a:bodyPr>
          <a:lstStyle/>
          <a:p>
            <a:r>
              <a:rPr lang="en-AU" dirty="0">
                <a:latin typeface="+mn-lt"/>
              </a:rPr>
              <a:t>Practical measures:</a:t>
            </a:r>
          </a:p>
          <a:p>
            <a:pPr marL="342900" indent="-342900">
              <a:buFont typeface="Arial" panose="020B0604020202020204" pitchFamily="34" charset="0"/>
              <a:buChar char="•"/>
            </a:pPr>
            <a:r>
              <a:rPr lang="en-AU" dirty="0">
                <a:latin typeface="+mn-lt"/>
              </a:rPr>
              <a:t>record-keeping requirements – recording recommendations and grant decisions in writing</a:t>
            </a:r>
          </a:p>
          <a:p>
            <a:pPr marL="342900" indent="-342900">
              <a:buFont typeface="Arial" panose="020B0604020202020204" pitchFamily="34" charset="0"/>
              <a:buChar char="•"/>
            </a:pPr>
            <a:r>
              <a:rPr lang="en-AU" dirty="0">
                <a:latin typeface="+mn-lt"/>
              </a:rPr>
              <a:t>mandatory requirement to manage conflicts of interest when designing the assessment process for grants</a:t>
            </a:r>
          </a:p>
          <a:p>
            <a:pPr marL="342900" indent="-342900">
              <a:buFont typeface="Arial" panose="020B0604020202020204" pitchFamily="34" charset="0"/>
              <a:buChar char="•"/>
            </a:pPr>
            <a:r>
              <a:rPr lang="en-AU" dirty="0">
                <a:latin typeface="+mn-lt"/>
              </a:rPr>
              <a:t>fraud controls</a:t>
            </a:r>
          </a:p>
          <a:p>
            <a:pPr marL="342900" indent="-342900">
              <a:buFont typeface="Arial" panose="020B0604020202020204" pitchFamily="34" charset="0"/>
              <a:buChar char="•"/>
            </a:pPr>
            <a:r>
              <a:rPr lang="en-AU" dirty="0">
                <a:latin typeface="+mn-lt"/>
              </a:rPr>
              <a:t>publishing grant information and decisions online.</a:t>
            </a:r>
          </a:p>
          <a:p>
            <a:r>
              <a:rPr lang="en-AU" dirty="0">
                <a:solidFill>
                  <a:schemeClr val="tx2"/>
                </a:solidFill>
                <a:latin typeface="+mn-lt"/>
              </a:rPr>
              <a:t>Probity and transparency should be prioritised in all aspects of grants administration.</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
        <p:nvSpPr>
          <p:cNvPr id="5" name="Slide Number Placeholder 4">
            <a:extLst>
              <a:ext uri="{FF2B5EF4-FFF2-40B4-BE49-F238E27FC236}">
                <a16:creationId xmlns:a16="http://schemas.microsoft.com/office/drawing/2014/main" id="{530224E7-CC4E-4BCE-9868-9F72AD47CA31}"/>
              </a:ext>
            </a:extLst>
          </p:cNvPr>
          <p:cNvSpPr>
            <a:spLocks noGrp="1"/>
          </p:cNvSpPr>
          <p:nvPr>
            <p:ph type="sldNum" sz="quarter" idx="12"/>
          </p:nvPr>
        </p:nvSpPr>
        <p:spPr>
          <a:xfrm>
            <a:off x="11317458" y="6516000"/>
            <a:ext cx="490542"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25</a:t>
            </a:fld>
            <a:endParaRPr lang="en-AU"/>
          </a:p>
        </p:txBody>
      </p:sp>
    </p:spTree>
    <p:extLst>
      <p:ext uri="{BB962C8B-B14F-4D97-AF65-F5344CB8AC3E}">
        <p14:creationId xmlns:p14="http://schemas.microsoft.com/office/powerpoint/2010/main" val="1087632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0599-BD7B-41E0-AF12-CED3BFB5EC21}"/>
              </a:ext>
            </a:extLst>
          </p:cNvPr>
          <p:cNvSpPr>
            <a:spLocks noGrp="1"/>
          </p:cNvSpPr>
          <p:nvPr>
            <p:ph type="ctrTitle"/>
          </p:nvPr>
        </p:nvSpPr>
        <p:spPr/>
        <p:txBody>
          <a:bodyPr/>
          <a:lstStyle/>
          <a:p>
            <a:r>
              <a:rPr lang="en-AU" dirty="0"/>
              <a:t>Process of grants administration</a:t>
            </a:r>
          </a:p>
        </p:txBody>
      </p:sp>
      <p:sp>
        <p:nvSpPr>
          <p:cNvPr id="4" name="Footer Placeholder 3">
            <a:extLst>
              <a:ext uri="{FF2B5EF4-FFF2-40B4-BE49-F238E27FC236}">
                <a16:creationId xmlns:a16="http://schemas.microsoft.com/office/drawing/2014/main" id="{479BF401-7196-49A0-BB7E-16982DC33ED6}"/>
              </a:ext>
            </a:extLst>
          </p:cNvPr>
          <p:cNvSpPr>
            <a:spLocks noGrp="1"/>
          </p:cNvSpPr>
          <p:nvPr>
            <p:ph type="ftr" sz="quarter" idx="3"/>
          </p:nvPr>
        </p:nvSpPr>
        <p:spPr/>
        <p:txBody>
          <a:bodyPr/>
          <a:lstStyle/>
          <a:p>
            <a:r>
              <a:rPr lang="en-US" dirty="0"/>
              <a:t>Grants Administration Guide</a:t>
            </a:r>
            <a:endParaRPr lang="en-AU" dirty="0"/>
          </a:p>
        </p:txBody>
      </p:sp>
      <p:sp>
        <p:nvSpPr>
          <p:cNvPr id="5" name="Text Placeholder 4">
            <a:extLst>
              <a:ext uri="{FF2B5EF4-FFF2-40B4-BE49-F238E27FC236}">
                <a16:creationId xmlns:a16="http://schemas.microsoft.com/office/drawing/2014/main" id="{BE0444DE-22D7-4B72-AC2B-9FEA2704B780}"/>
              </a:ext>
            </a:extLst>
          </p:cNvPr>
          <p:cNvSpPr>
            <a:spLocks noGrp="1"/>
          </p:cNvSpPr>
          <p:nvPr>
            <p:ph type="body" sz="quarter" idx="11"/>
          </p:nvPr>
        </p:nvSpPr>
        <p:spPr/>
        <p:txBody>
          <a:bodyPr/>
          <a:lstStyle/>
          <a:p>
            <a:r>
              <a:rPr lang="en-AU" dirty="0"/>
              <a:t>5</a:t>
            </a:r>
          </a:p>
        </p:txBody>
      </p:sp>
    </p:spTree>
    <p:extLst>
      <p:ext uri="{BB962C8B-B14F-4D97-AF65-F5344CB8AC3E}">
        <p14:creationId xmlns:p14="http://schemas.microsoft.com/office/powerpoint/2010/main" val="377385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9FF1-588E-46CE-A671-F0F459660301}"/>
              </a:ext>
            </a:extLst>
          </p:cNvPr>
          <p:cNvSpPr>
            <a:spLocks noGrp="1"/>
          </p:cNvSpPr>
          <p:nvPr>
            <p:ph type="title"/>
          </p:nvPr>
        </p:nvSpPr>
        <p:spPr>
          <a:xfrm>
            <a:off x="442348" y="566365"/>
            <a:ext cx="9720000" cy="1009652"/>
          </a:xfrm>
        </p:spPr>
        <p:txBody>
          <a:bodyPr/>
          <a:lstStyle/>
          <a:p>
            <a:r>
              <a:rPr lang="en-AU" dirty="0">
                <a:solidFill>
                  <a:schemeClr val="bg2"/>
                </a:solidFill>
                <a:latin typeface="+mj-lt"/>
              </a:rPr>
              <a:t>Planning and designing the grant opportunity</a:t>
            </a:r>
          </a:p>
        </p:txBody>
      </p:sp>
      <p:sp>
        <p:nvSpPr>
          <p:cNvPr id="4" name="Slide Number Placeholder 3">
            <a:extLst>
              <a:ext uri="{FF2B5EF4-FFF2-40B4-BE49-F238E27FC236}">
                <a16:creationId xmlns:a16="http://schemas.microsoft.com/office/drawing/2014/main" id="{AE15A735-C9F0-4CC4-B712-0546C0BACDC0}"/>
              </a:ext>
            </a:extLst>
          </p:cNvPr>
          <p:cNvSpPr>
            <a:spLocks noGrp="1"/>
          </p:cNvSpPr>
          <p:nvPr>
            <p:ph type="sldNum" sz="quarter" idx="12"/>
          </p:nvPr>
        </p:nvSpPr>
        <p:spPr/>
        <p:txBody>
          <a:bodyPr/>
          <a:lstStyle/>
          <a:p>
            <a:fld id="{10A01DC5-1685-4615-8240-15192985C6A2}" type="slidenum">
              <a:rPr lang="en-AU" smtClean="0"/>
              <a:t>27</a:t>
            </a:fld>
            <a:endParaRPr lang="en-AU"/>
          </a:p>
        </p:txBody>
      </p:sp>
      <p:sp>
        <p:nvSpPr>
          <p:cNvPr id="3" name="Rectangle 2">
            <a:extLst>
              <a:ext uri="{FF2B5EF4-FFF2-40B4-BE49-F238E27FC236}">
                <a16:creationId xmlns:a16="http://schemas.microsoft.com/office/drawing/2014/main" id="{B97BEE4E-F1A7-2174-57D2-59F1CE9B4334}"/>
              </a:ext>
            </a:extLst>
          </p:cNvPr>
          <p:cNvSpPr/>
          <p:nvPr/>
        </p:nvSpPr>
        <p:spPr>
          <a:xfrm>
            <a:off x="407714" y="1505326"/>
            <a:ext cx="258457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300" b="1" dirty="0"/>
              <a:t>Considering objectives and initial planning</a:t>
            </a:r>
          </a:p>
        </p:txBody>
      </p:sp>
      <p:sp>
        <p:nvSpPr>
          <p:cNvPr id="5" name="Rectangle 4">
            <a:extLst>
              <a:ext uri="{FF2B5EF4-FFF2-40B4-BE49-F238E27FC236}">
                <a16:creationId xmlns:a16="http://schemas.microsoft.com/office/drawing/2014/main" id="{F75D902F-DC23-6445-D4CA-ACF2A0DE2894}"/>
              </a:ext>
            </a:extLst>
          </p:cNvPr>
          <p:cNvSpPr/>
          <p:nvPr/>
        </p:nvSpPr>
        <p:spPr>
          <a:xfrm>
            <a:off x="3350965" y="1505327"/>
            <a:ext cx="257356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sz="1300" b="1" dirty="0"/>
              <a:t>Assess and manage risk  - program risk, grantee risk, governance risk</a:t>
            </a:r>
          </a:p>
        </p:txBody>
      </p:sp>
      <p:sp>
        <p:nvSpPr>
          <p:cNvPr id="6" name="Rectangle 5">
            <a:extLst>
              <a:ext uri="{FF2B5EF4-FFF2-40B4-BE49-F238E27FC236}">
                <a16:creationId xmlns:a16="http://schemas.microsoft.com/office/drawing/2014/main" id="{1849F328-896E-7E52-3B52-A453B210C38C}"/>
              </a:ext>
            </a:extLst>
          </p:cNvPr>
          <p:cNvSpPr/>
          <p:nvPr/>
        </p:nvSpPr>
        <p:spPr>
          <a:xfrm>
            <a:off x="6279212" y="1517030"/>
            <a:ext cx="2583817"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sz="1300" b="1" dirty="0"/>
              <a:t>Develop the key elements of a grant opportunity:</a:t>
            </a:r>
          </a:p>
        </p:txBody>
      </p:sp>
      <p:sp>
        <p:nvSpPr>
          <p:cNvPr id="25" name="Rectangle 24">
            <a:extLst>
              <a:ext uri="{FF2B5EF4-FFF2-40B4-BE49-F238E27FC236}">
                <a16:creationId xmlns:a16="http://schemas.microsoft.com/office/drawing/2014/main" id="{403DCBAE-FAA2-2F73-4705-622F7F2BD0AD}"/>
              </a:ext>
            </a:extLst>
          </p:cNvPr>
          <p:cNvSpPr/>
          <p:nvPr/>
        </p:nvSpPr>
        <p:spPr>
          <a:xfrm>
            <a:off x="411734" y="2114926"/>
            <a:ext cx="2580553" cy="2943332"/>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AU" sz="1200" dirty="0">
                <a:solidFill>
                  <a:schemeClr val="tx1"/>
                </a:solidFill>
              </a:rPr>
              <a:t>Consider any mandatory requirements and general NSW Government policy Guidance:</a:t>
            </a:r>
          </a:p>
          <a:p>
            <a:pPr marL="361950" lvl="1" indent="-171450">
              <a:buFont typeface="Courier New" panose="02070309020205020404" pitchFamily="49" charset="0"/>
              <a:buChar char="o"/>
            </a:pPr>
            <a:r>
              <a:rPr lang="en-AU" sz="1200" i="1" dirty="0">
                <a:solidFill>
                  <a:schemeClr val="tx1"/>
                </a:solidFill>
              </a:rPr>
              <a:t>TPP 18-06 NSW Government Business Case Guidelines</a:t>
            </a:r>
            <a:endParaRPr lang="en-AU" sz="1200" dirty="0">
              <a:solidFill>
                <a:schemeClr val="tx1"/>
              </a:solidFill>
            </a:endParaRPr>
          </a:p>
          <a:p>
            <a:pPr marL="361950" lvl="1" indent="-171450">
              <a:buFont typeface="Courier New" panose="02070309020205020404" pitchFamily="49" charset="0"/>
              <a:buChar char="o"/>
            </a:pPr>
            <a:r>
              <a:rPr lang="en-AU" sz="1200" i="1" dirty="0">
                <a:solidFill>
                  <a:schemeClr val="tx1"/>
                </a:solidFill>
              </a:rPr>
              <a:t>TPG 23-08 NSW Government Guide to Cost-Benefit Analysis</a:t>
            </a:r>
          </a:p>
          <a:p>
            <a:pPr marL="361950" lvl="1" indent="-171450">
              <a:buFont typeface="Courier New" panose="02070309020205020404" pitchFamily="49" charset="0"/>
              <a:buChar char="o"/>
            </a:pPr>
            <a:r>
              <a:rPr lang="en-AU" sz="1200" i="1" dirty="0">
                <a:solidFill>
                  <a:schemeClr val="tx1"/>
                </a:solidFill>
              </a:rPr>
              <a:t>TPG23-18 The Disaster Cost-Benefit Framework </a:t>
            </a:r>
          </a:p>
          <a:p>
            <a:pPr marL="436563" lvl="1" indent="-171450">
              <a:buFont typeface="Courier New" panose="02070309020205020404" pitchFamily="49" charset="0"/>
              <a:buChar char="o"/>
            </a:pPr>
            <a:endParaRPr lang="en-AU" sz="1200" i="1" dirty="0">
              <a:solidFill>
                <a:schemeClr val="tx1"/>
              </a:solidFill>
            </a:endParaRPr>
          </a:p>
          <a:p>
            <a:pPr marL="85725" indent="-85725">
              <a:buFont typeface="Arial" panose="020B0604020202020204" pitchFamily="34" charset="0"/>
              <a:buChar char="•"/>
            </a:pPr>
            <a:r>
              <a:rPr lang="en-AU" sz="1200" dirty="0">
                <a:solidFill>
                  <a:schemeClr val="tx1"/>
                </a:solidFill>
              </a:rPr>
              <a:t>Consider how the grant is to be delivered where multiple agencies are involved and the responsibilities of each agency</a:t>
            </a:r>
          </a:p>
        </p:txBody>
      </p:sp>
      <p:sp>
        <p:nvSpPr>
          <p:cNvPr id="26" name="Rectangle 25">
            <a:extLst>
              <a:ext uri="{FF2B5EF4-FFF2-40B4-BE49-F238E27FC236}">
                <a16:creationId xmlns:a16="http://schemas.microsoft.com/office/drawing/2014/main" id="{95462C98-CC2B-54D7-83C5-7DECF12DEC18}"/>
              </a:ext>
            </a:extLst>
          </p:cNvPr>
          <p:cNvSpPr/>
          <p:nvPr/>
        </p:nvSpPr>
        <p:spPr>
          <a:xfrm>
            <a:off x="3353909" y="2114926"/>
            <a:ext cx="2573561" cy="3966897"/>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AU" sz="1200" dirty="0">
                <a:solidFill>
                  <a:schemeClr val="tx1"/>
                </a:solidFill>
              </a:rPr>
              <a:t>Risk management should be proportionate to the program risk level</a:t>
            </a:r>
          </a:p>
          <a:p>
            <a:pPr marL="171450" lvl="0" indent="-171450">
              <a:buFont typeface="Arial" panose="020B0604020202020204" pitchFamily="34" charset="0"/>
              <a:buChar char="•"/>
            </a:pPr>
            <a:r>
              <a:rPr lang="en-AU" sz="1200" dirty="0">
                <a:solidFill>
                  <a:schemeClr val="tx1"/>
                </a:solidFill>
              </a:rPr>
              <a:t>Probity advice must be sought for high-risk or high value grants</a:t>
            </a:r>
          </a:p>
          <a:p>
            <a:pPr marL="171450" lvl="0" indent="-171450">
              <a:buFont typeface="Arial" panose="020B0604020202020204" pitchFamily="34" charset="0"/>
              <a:buChar char="•"/>
            </a:pPr>
            <a:r>
              <a:rPr lang="en-AU" sz="1200" dirty="0">
                <a:solidFill>
                  <a:schemeClr val="tx1"/>
                </a:solidFill>
              </a:rPr>
              <a:t>Conduct checks of the applicant must be done for complex, high-risk or  high value grants</a:t>
            </a:r>
          </a:p>
          <a:p>
            <a:pPr marL="171450" lvl="0" indent="-171450">
              <a:buFont typeface="Arial" panose="020B0604020202020204" pitchFamily="34" charset="0"/>
              <a:buChar char="•"/>
            </a:pPr>
            <a:r>
              <a:rPr lang="en-AU" sz="1200" dirty="0">
                <a:solidFill>
                  <a:schemeClr val="tx1"/>
                </a:solidFill>
              </a:rPr>
              <a:t>Resources and further guidance: </a:t>
            </a:r>
          </a:p>
          <a:p>
            <a:pPr marL="361950" lvl="1" indent="-171450">
              <a:buFont typeface="Courier New" panose="02070309020205020404" pitchFamily="49" charset="0"/>
              <a:buChar char="o"/>
            </a:pPr>
            <a:r>
              <a:rPr lang="en-AU" sz="1200" i="1" dirty="0">
                <a:solidFill>
                  <a:schemeClr val="tx1"/>
                </a:solidFill>
              </a:rPr>
              <a:t>NSW Treasury Risk Management Toolkit</a:t>
            </a:r>
            <a:endParaRPr lang="en-AU" sz="1200" dirty="0">
              <a:solidFill>
                <a:schemeClr val="tx1"/>
              </a:solidFill>
            </a:endParaRPr>
          </a:p>
          <a:p>
            <a:pPr marL="361950" lvl="1" indent="-171450">
              <a:buFont typeface="Courier New" panose="02070309020205020404" pitchFamily="49" charset="0"/>
              <a:buChar char="o"/>
            </a:pPr>
            <a:r>
              <a:rPr lang="en-AU" sz="1200" i="1" dirty="0">
                <a:solidFill>
                  <a:schemeClr val="tx1"/>
                </a:solidFill>
              </a:rPr>
              <a:t>TPP 20-08 Internal Audit and Risk Management Policy for the General Government Sector</a:t>
            </a:r>
          </a:p>
          <a:p>
            <a:pPr marL="361950" lvl="1" indent="-171450">
              <a:buFont typeface="Courier New" panose="02070309020205020404" pitchFamily="49" charset="0"/>
              <a:buChar char="o"/>
            </a:pPr>
            <a:r>
              <a:rPr lang="en-AU" sz="1200" i="1" dirty="0">
                <a:solidFill>
                  <a:schemeClr val="tx1"/>
                </a:solidFill>
              </a:rPr>
              <a:t>Supplier due diligence: a guide for NSW public sector agencies</a:t>
            </a:r>
          </a:p>
        </p:txBody>
      </p:sp>
      <p:sp>
        <p:nvSpPr>
          <p:cNvPr id="27" name="Rectangle 26">
            <a:extLst>
              <a:ext uri="{FF2B5EF4-FFF2-40B4-BE49-F238E27FC236}">
                <a16:creationId xmlns:a16="http://schemas.microsoft.com/office/drawing/2014/main" id="{29AE4B3D-2095-BD39-8845-92893F4EDD19}"/>
              </a:ext>
            </a:extLst>
          </p:cNvPr>
          <p:cNvSpPr/>
          <p:nvPr/>
        </p:nvSpPr>
        <p:spPr>
          <a:xfrm>
            <a:off x="6283634" y="2126630"/>
            <a:ext cx="2573561" cy="609600"/>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AU" sz="1200" dirty="0">
                <a:solidFill>
                  <a:schemeClr val="tx1"/>
                </a:solidFill>
              </a:rPr>
              <a:t>Method in which grants are offered (competitive, non-competitive, ad hoc)</a:t>
            </a:r>
          </a:p>
        </p:txBody>
      </p:sp>
      <p:sp>
        <p:nvSpPr>
          <p:cNvPr id="8" name="Rectangle 7">
            <a:extLst>
              <a:ext uri="{FF2B5EF4-FFF2-40B4-BE49-F238E27FC236}">
                <a16:creationId xmlns:a16="http://schemas.microsoft.com/office/drawing/2014/main" id="{6C3F2391-ACBD-6D03-5B2D-FC8F01B1AF37}"/>
              </a:ext>
            </a:extLst>
          </p:cNvPr>
          <p:cNvSpPr/>
          <p:nvPr/>
        </p:nvSpPr>
        <p:spPr>
          <a:xfrm>
            <a:off x="6295747" y="3036595"/>
            <a:ext cx="2573561" cy="618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sz="1300" b="1" dirty="0"/>
              <a:t>Determine the selection criteria:</a:t>
            </a:r>
          </a:p>
        </p:txBody>
      </p:sp>
      <p:sp>
        <p:nvSpPr>
          <p:cNvPr id="9" name="Rectangle 8">
            <a:extLst>
              <a:ext uri="{FF2B5EF4-FFF2-40B4-BE49-F238E27FC236}">
                <a16:creationId xmlns:a16="http://schemas.microsoft.com/office/drawing/2014/main" id="{0FA4DBD6-4B0C-3A49-D538-8BB1D3742599}"/>
              </a:ext>
            </a:extLst>
          </p:cNvPr>
          <p:cNvSpPr/>
          <p:nvPr/>
        </p:nvSpPr>
        <p:spPr>
          <a:xfrm>
            <a:off x="6295748" y="3655065"/>
            <a:ext cx="2572080" cy="1561340"/>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AU" sz="1200" dirty="0">
                <a:solidFill>
                  <a:schemeClr val="tx1"/>
                </a:solidFill>
              </a:rPr>
              <a:t>All grants should have clear eligibility criteria</a:t>
            </a:r>
          </a:p>
          <a:p>
            <a:pPr marL="171450" lvl="0" indent="-171450">
              <a:buFont typeface="Arial" panose="020B0604020202020204" pitchFamily="34" charset="0"/>
              <a:buChar char="•"/>
            </a:pPr>
            <a:r>
              <a:rPr lang="en-AU" sz="1200" dirty="0">
                <a:solidFill>
                  <a:schemeClr val="tx1"/>
                </a:solidFill>
              </a:rPr>
              <a:t>Competitive grants (and some non-competitive grants) should also have assessment criteria</a:t>
            </a:r>
          </a:p>
          <a:p>
            <a:pPr marL="171450" lvl="0" indent="-171450">
              <a:buFont typeface="Arial" panose="020B0604020202020204" pitchFamily="34" charset="0"/>
              <a:buChar char="•"/>
            </a:pPr>
            <a:r>
              <a:rPr lang="en-AU" sz="1200" dirty="0">
                <a:solidFill>
                  <a:schemeClr val="tx1"/>
                </a:solidFill>
              </a:rPr>
              <a:t>The Guide specifies mandatory selection criteria for one-off or ad hoc grants.</a:t>
            </a:r>
          </a:p>
        </p:txBody>
      </p:sp>
      <p:sp>
        <p:nvSpPr>
          <p:cNvPr id="10" name="Rectangle 9">
            <a:extLst>
              <a:ext uri="{FF2B5EF4-FFF2-40B4-BE49-F238E27FC236}">
                <a16:creationId xmlns:a16="http://schemas.microsoft.com/office/drawing/2014/main" id="{1C7A97C9-3570-924E-853E-C01906BF1951}"/>
              </a:ext>
            </a:extLst>
          </p:cNvPr>
          <p:cNvSpPr/>
          <p:nvPr/>
        </p:nvSpPr>
        <p:spPr>
          <a:xfrm>
            <a:off x="9231315" y="1505326"/>
            <a:ext cx="2566052"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sz="1300" b="1" dirty="0"/>
              <a:t>Select an appropriate assessment process:</a:t>
            </a:r>
          </a:p>
        </p:txBody>
      </p:sp>
      <p:sp>
        <p:nvSpPr>
          <p:cNvPr id="11" name="Rectangle 10">
            <a:extLst>
              <a:ext uri="{FF2B5EF4-FFF2-40B4-BE49-F238E27FC236}">
                <a16:creationId xmlns:a16="http://schemas.microsoft.com/office/drawing/2014/main" id="{2C74F1D1-819D-4C22-4AF3-D19188D0A3DA}"/>
              </a:ext>
            </a:extLst>
          </p:cNvPr>
          <p:cNvSpPr/>
          <p:nvPr/>
        </p:nvSpPr>
        <p:spPr>
          <a:xfrm>
            <a:off x="9228222" y="2093035"/>
            <a:ext cx="2571895" cy="2654186"/>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AU" sz="1200" dirty="0">
                <a:solidFill>
                  <a:schemeClr val="tx1"/>
                </a:solidFill>
              </a:rPr>
              <a:t>The type of assessment process will depend on the grant.</a:t>
            </a:r>
          </a:p>
          <a:p>
            <a:pPr marL="171450" lvl="0" indent="-171450">
              <a:buFont typeface="Arial" panose="020B0604020202020204" pitchFamily="34" charset="0"/>
              <a:buChar char="•"/>
            </a:pPr>
            <a:r>
              <a:rPr lang="en-AU" sz="1200" dirty="0">
                <a:solidFill>
                  <a:schemeClr val="tx1"/>
                </a:solidFill>
              </a:rPr>
              <a:t>If a method other than a competitive, merit-based selection process is used, officials must document the justification and outline the risk mitigation strategies. This must be approved by the relevant Minister (or head of agency or delegate).</a:t>
            </a:r>
          </a:p>
          <a:p>
            <a:pPr marL="171450" lvl="0" indent="-171450">
              <a:buFont typeface="Arial" panose="020B0604020202020204" pitchFamily="34" charset="0"/>
              <a:buChar char="•"/>
            </a:pPr>
            <a:r>
              <a:rPr lang="en-AU" sz="1200" dirty="0">
                <a:solidFill>
                  <a:schemeClr val="tx1"/>
                </a:solidFill>
              </a:rPr>
              <a:t>Consider and develop a plan to manage conflicts of interest. </a:t>
            </a:r>
          </a:p>
        </p:txBody>
      </p:sp>
    </p:spTree>
    <p:extLst>
      <p:ext uri="{BB962C8B-B14F-4D97-AF65-F5344CB8AC3E}">
        <p14:creationId xmlns:p14="http://schemas.microsoft.com/office/powerpoint/2010/main" val="721359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EEA3A5-644F-2DBA-9640-404A13D1681E}"/>
              </a:ext>
            </a:extLst>
          </p:cNvPr>
          <p:cNvSpPr>
            <a:spLocks noGrp="1"/>
          </p:cNvSpPr>
          <p:nvPr>
            <p:ph type="sldNum" sz="quarter" idx="12"/>
          </p:nvPr>
        </p:nvSpPr>
        <p:spPr/>
        <p:txBody>
          <a:bodyPr/>
          <a:lstStyle/>
          <a:p>
            <a:fld id="{10A01DC5-1685-4615-8240-15192985C6A2}" type="slidenum">
              <a:rPr lang="en-AU" smtClean="0"/>
              <a:t>28</a:t>
            </a:fld>
            <a:endParaRPr lang="en-AU"/>
          </a:p>
        </p:txBody>
      </p:sp>
      <p:sp>
        <p:nvSpPr>
          <p:cNvPr id="5" name="Title 1">
            <a:extLst>
              <a:ext uri="{FF2B5EF4-FFF2-40B4-BE49-F238E27FC236}">
                <a16:creationId xmlns:a16="http://schemas.microsoft.com/office/drawing/2014/main" id="{3BB3F5F6-2901-D9BC-1CF4-F3C81FEA9C2C}"/>
              </a:ext>
            </a:extLst>
          </p:cNvPr>
          <p:cNvSpPr>
            <a:spLocks noGrp="1"/>
          </p:cNvSpPr>
          <p:nvPr>
            <p:ph type="title"/>
          </p:nvPr>
        </p:nvSpPr>
        <p:spPr>
          <a:xfrm>
            <a:off x="3502625" y="342783"/>
            <a:ext cx="7262037" cy="1009650"/>
          </a:xfrm>
        </p:spPr>
        <p:txBody>
          <a:bodyPr/>
          <a:lstStyle/>
          <a:p>
            <a:r>
              <a:rPr lang="en-AU" dirty="0">
                <a:solidFill>
                  <a:schemeClr val="bg2"/>
                </a:solidFill>
                <a:latin typeface="+mj-lt"/>
              </a:rPr>
              <a:t>Planning and designing the grant opportunity</a:t>
            </a:r>
          </a:p>
        </p:txBody>
      </p:sp>
      <p:sp>
        <p:nvSpPr>
          <p:cNvPr id="6" name="Rectangle 5">
            <a:extLst>
              <a:ext uri="{FF2B5EF4-FFF2-40B4-BE49-F238E27FC236}">
                <a16:creationId xmlns:a16="http://schemas.microsoft.com/office/drawing/2014/main" id="{3CE804F9-00BC-51A4-AE96-DC5505672D2B}"/>
              </a:ext>
            </a:extLst>
          </p:cNvPr>
          <p:cNvSpPr/>
          <p:nvPr/>
        </p:nvSpPr>
        <p:spPr>
          <a:xfrm>
            <a:off x="6362789" y="2036532"/>
            <a:ext cx="2566052" cy="632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sz="1300" b="1" dirty="0"/>
              <a:t>Develop grant guidelines and associated materials:</a:t>
            </a:r>
          </a:p>
        </p:txBody>
      </p:sp>
      <p:sp>
        <p:nvSpPr>
          <p:cNvPr id="7" name="Rectangle 6">
            <a:extLst>
              <a:ext uri="{FF2B5EF4-FFF2-40B4-BE49-F238E27FC236}">
                <a16:creationId xmlns:a16="http://schemas.microsoft.com/office/drawing/2014/main" id="{15DC5FF8-884A-96F0-2C04-C010B421521A}"/>
              </a:ext>
            </a:extLst>
          </p:cNvPr>
          <p:cNvSpPr/>
          <p:nvPr/>
        </p:nvSpPr>
        <p:spPr>
          <a:xfrm>
            <a:off x="6362792" y="2669496"/>
            <a:ext cx="2566052" cy="2636152"/>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spcAft>
                <a:spcPts val="600"/>
              </a:spcAft>
              <a:buFont typeface="Arial" panose="020B0604020202020204" pitchFamily="34" charset="0"/>
              <a:buChar char="•"/>
            </a:pPr>
            <a:r>
              <a:rPr lang="en-AU" sz="1200" dirty="0">
                <a:solidFill>
                  <a:schemeClr val="tx1"/>
                </a:solidFill>
              </a:rPr>
              <a:t>The Guide specifies minimum requirements for grants guidelines.</a:t>
            </a:r>
          </a:p>
          <a:p>
            <a:pPr marL="171450" lvl="0" indent="-171450">
              <a:spcAft>
                <a:spcPts val="600"/>
              </a:spcAft>
              <a:buFont typeface="Arial" panose="020B0604020202020204" pitchFamily="34" charset="0"/>
              <a:buChar char="•"/>
            </a:pPr>
            <a:r>
              <a:rPr lang="en-AU" sz="1200" dirty="0">
                <a:solidFill>
                  <a:schemeClr val="tx1"/>
                </a:solidFill>
              </a:rPr>
              <a:t>Guidelines are not required for one-off or ad hoc grants, however, mandatory selection criteria specified in the Guide apply.</a:t>
            </a:r>
          </a:p>
          <a:p>
            <a:pPr marL="171450" lvl="0" indent="-171450">
              <a:spcAft>
                <a:spcPts val="600"/>
              </a:spcAft>
              <a:buFont typeface="Arial" panose="020B0604020202020204" pitchFamily="34" charset="0"/>
              <a:buChar char="•"/>
            </a:pPr>
            <a:r>
              <a:rPr lang="en-AU" sz="1200" dirty="0">
                <a:solidFill>
                  <a:srgbClr val="0E1817"/>
                </a:solidFill>
                <a:latin typeface="Public Sans Light" pitchFamily="2" charset="0"/>
              </a:rPr>
              <a:t>C</a:t>
            </a:r>
            <a:r>
              <a:rPr lang="en-AU" sz="1200" b="0" i="0" u="none" strike="noStrike" baseline="0" dirty="0">
                <a:solidFill>
                  <a:srgbClr val="0E1817"/>
                </a:solidFill>
                <a:latin typeface="Public Sans Light" pitchFamily="2" charset="0"/>
              </a:rPr>
              <a:t>hanges to the grant guidelines should be minimised once a grant opportunity has opened </a:t>
            </a:r>
            <a:endParaRPr lang="en-AU" sz="1200" dirty="0">
              <a:solidFill>
                <a:schemeClr val="tx1"/>
              </a:solidFill>
            </a:endParaRPr>
          </a:p>
        </p:txBody>
      </p:sp>
      <p:sp>
        <p:nvSpPr>
          <p:cNvPr id="8" name="Rectangle 7">
            <a:extLst>
              <a:ext uri="{FF2B5EF4-FFF2-40B4-BE49-F238E27FC236}">
                <a16:creationId xmlns:a16="http://schemas.microsoft.com/office/drawing/2014/main" id="{3A4646FF-01CA-F3D5-2A6D-F13882905DA3}"/>
              </a:ext>
            </a:extLst>
          </p:cNvPr>
          <p:cNvSpPr/>
          <p:nvPr/>
        </p:nvSpPr>
        <p:spPr>
          <a:xfrm>
            <a:off x="9169285" y="2059895"/>
            <a:ext cx="2566052" cy="632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sz="1300" b="1" dirty="0"/>
              <a:t>Providing support to applicants</a:t>
            </a:r>
          </a:p>
        </p:txBody>
      </p:sp>
      <p:sp>
        <p:nvSpPr>
          <p:cNvPr id="9" name="Rectangle 8">
            <a:extLst>
              <a:ext uri="{FF2B5EF4-FFF2-40B4-BE49-F238E27FC236}">
                <a16:creationId xmlns:a16="http://schemas.microsoft.com/office/drawing/2014/main" id="{887BA662-43E2-46ED-2E53-CF4FD0F48E09}"/>
              </a:ext>
            </a:extLst>
          </p:cNvPr>
          <p:cNvSpPr/>
          <p:nvPr/>
        </p:nvSpPr>
        <p:spPr>
          <a:xfrm>
            <a:off x="9169285" y="2688564"/>
            <a:ext cx="2566052" cy="2636152"/>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spcAft>
                <a:spcPts val="600"/>
              </a:spcAft>
              <a:buFont typeface="Arial" panose="020B0604020202020204" pitchFamily="34" charset="0"/>
              <a:buChar char="•"/>
            </a:pPr>
            <a:r>
              <a:rPr lang="en-AU" sz="1200" b="0" i="0" u="none" strike="noStrike" baseline="0" dirty="0">
                <a:solidFill>
                  <a:srgbClr val="0E1817"/>
                </a:solidFill>
              </a:rPr>
              <a:t>Consideration should be given as to what support, if any may be </a:t>
            </a:r>
            <a:r>
              <a:rPr lang="en-AU" sz="1200" dirty="0">
                <a:solidFill>
                  <a:srgbClr val="0E1817"/>
                </a:solidFill>
              </a:rPr>
              <a:t>provided to applicants during the grant application</a:t>
            </a:r>
          </a:p>
          <a:p>
            <a:pPr marL="171450" lvl="0" indent="-171450">
              <a:spcAft>
                <a:spcPts val="600"/>
              </a:spcAft>
              <a:buFont typeface="Arial" panose="020B0604020202020204" pitchFamily="34" charset="0"/>
              <a:buChar char="•"/>
            </a:pPr>
            <a:r>
              <a:rPr lang="en-AU" sz="1200" dirty="0">
                <a:solidFill>
                  <a:schemeClr val="tx1"/>
                </a:solidFill>
              </a:rPr>
              <a:t>The support available to applicants must be documented</a:t>
            </a:r>
          </a:p>
          <a:p>
            <a:pPr marL="171450" lvl="0" indent="-171450">
              <a:spcAft>
                <a:spcPts val="600"/>
              </a:spcAft>
              <a:buFont typeface="Arial" panose="020B0604020202020204" pitchFamily="34" charset="0"/>
              <a:buChar char="•"/>
            </a:pPr>
            <a:r>
              <a:rPr lang="en-AU" sz="1200" dirty="0">
                <a:solidFill>
                  <a:schemeClr val="tx1"/>
                </a:solidFill>
              </a:rPr>
              <a:t>Any support given to applicants and the reasons for giving the support must be documented.</a:t>
            </a:r>
          </a:p>
        </p:txBody>
      </p:sp>
      <p:pic>
        <p:nvPicPr>
          <p:cNvPr id="11" name="Picture 10" descr="Multi-colored sticky notes on a whiteboard">
            <a:extLst>
              <a:ext uri="{FF2B5EF4-FFF2-40B4-BE49-F238E27FC236}">
                <a16:creationId xmlns:a16="http://schemas.microsoft.com/office/drawing/2014/main" id="{81A07C9B-6909-0D92-7B8D-379B8EDCF9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949829" cy="6858000"/>
          </a:xfrm>
          <a:prstGeom prst="rect">
            <a:avLst/>
          </a:prstGeom>
        </p:spPr>
      </p:pic>
      <p:sp>
        <p:nvSpPr>
          <p:cNvPr id="12" name="Rectangle 11">
            <a:extLst>
              <a:ext uri="{FF2B5EF4-FFF2-40B4-BE49-F238E27FC236}">
                <a16:creationId xmlns:a16="http://schemas.microsoft.com/office/drawing/2014/main" id="{5B29A4E7-1423-D573-BAB7-BBE8FAFBFD2F}"/>
              </a:ext>
            </a:extLst>
          </p:cNvPr>
          <p:cNvSpPr/>
          <p:nvPr/>
        </p:nvSpPr>
        <p:spPr>
          <a:xfrm>
            <a:off x="3504105" y="2059895"/>
            <a:ext cx="2564572"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sz="1300" b="1" dirty="0"/>
              <a:t>Identify the designated decision-maker:</a:t>
            </a:r>
          </a:p>
        </p:txBody>
      </p:sp>
      <p:sp>
        <p:nvSpPr>
          <p:cNvPr id="13" name="Rectangle 12">
            <a:extLst>
              <a:ext uri="{FF2B5EF4-FFF2-40B4-BE49-F238E27FC236}">
                <a16:creationId xmlns:a16="http://schemas.microsoft.com/office/drawing/2014/main" id="{ED5D6905-01A8-E4C2-7CE0-BF4CC39451FE}"/>
              </a:ext>
            </a:extLst>
          </p:cNvPr>
          <p:cNvSpPr/>
          <p:nvPr/>
        </p:nvSpPr>
        <p:spPr>
          <a:xfrm>
            <a:off x="3502625" y="2669495"/>
            <a:ext cx="2566052" cy="2636151"/>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Aft>
                <a:spcPts val="600"/>
              </a:spcAft>
              <a:buFont typeface="Arial" panose="020B0604020202020204" pitchFamily="34" charset="0"/>
              <a:buChar char="•"/>
            </a:pPr>
            <a:r>
              <a:rPr lang="en-AU" sz="1200" dirty="0">
                <a:solidFill>
                  <a:schemeClr val="tx1"/>
                </a:solidFill>
              </a:rPr>
              <a:t>This may be a Minister or an official.</a:t>
            </a:r>
          </a:p>
          <a:p>
            <a:pPr marL="171450" indent="-171450">
              <a:spcAft>
                <a:spcPts val="600"/>
              </a:spcAft>
              <a:buFont typeface="Arial" panose="020B0604020202020204" pitchFamily="34" charset="0"/>
              <a:buChar char="•"/>
            </a:pPr>
            <a:r>
              <a:rPr lang="en-AU" sz="1200" dirty="0">
                <a:solidFill>
                  <a:schemeClr val="tx1"/>
                </a:solidFill>
              </a:rPr>
              <a:t>This will be influenced by the administrative burden of the grant assessment process as well as the potential for conflicts of interest to arise</a:t>
            </a:r>
          </a:p>
          <a:p>
            <a:pPr marL="171450" indent="-171450">
              <a:spcAft>
                <a:spcPts val="600"/>
              </a:spcAft>
              <a:buFont typeface="Arial" panose="020B0604020202020204" pitchFamily="34" charset="0"/>
              <a:buChar char="•"/>
            </a:pPr>
            <a:r>
              <a:rPr lang="en-AU" sz="1200" dirty="0">
                <a:solidFill>
                  <a:schemeClr val="tx1"/>
                </a:solidFill>
              </a:rPr>
              <a:t>Ensure the decision-maker has the appropriate financial delegation to expend funds for each grant</a:t>
            </a:r>
          </a:p>
        </p:txBody>
      </p:sp>
    </p:spTree>
    <p:extLst>
      <p:ext uri="{BB962C8B-B14F-4D97-AF65-F5344CB8AC3E}">
        <p14:creationId xmlns:p14="http://schemas.microsoft.com/office/powerpoint/2010/main" val="893697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lls of Newspaper">
            <a:extLst>
              <a:ext uri="{FF2B5EF4-FFF2-40B4-BE49-F238E27FC236}">
                <a16:creationId xmlns:a16="http://schemas.microsoft.com/office/drawing/2014/main" id="{E3802336-B42D-4A25-A245-3096D5621B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0"/>
          <a:stretch/>
        </p:blipFill>
        <p:spPr>
          <a:xfrm>
            <a:off x="6933529" y="1445274"/>
            <a:ext cx="4752753" cy="4814551"/>
          </a:xfrm>
          <a:prstGeom prst="rect">
            <a:avLst/>
          </a:prstGeom>
          <a:noFill/>
        </p:spPr>
      </p:pic>
      <p:sp>
        <p:nvSpPr>
          <p:cNvPr id="2" name="Title 1">
            <a:extLst>
              <a:ext uri="{FF2B5EF4-FFF2-40B4-BE49-F238E27FC236}">
                <a16:creationId xmlns:a16="http://schemas.microsoft.com/office/drawing/2014/main" id="{39D59FF1-588E-46CE-A671-F0F459660301}"/>
              </a:ext>
            </a:extLst>
          </p:cNvPr>
          <p:cNvSpPr>
            <a:spLocks noGrp="1"/>
          </p:cNvSpPr>
          <p:nvPr>
            <p:ph type="title"/>
          </p:nvPr>
        </p:nvSpPr>
        <p:spPr/>
        <p:txBody>
          <a:bodyPr vert="horz" lIns="0" tIns="0" rIns="0" bIns="0" rtlCol="0" anchor="t">
            <a:normAutofit/>
          </a:bodyPr>
          <a:lstStyle/>
          <a:p>
            <a:r>
              <a:rPr lang="en-US" kern="1200" dirty="0">
                <a:solidFill>
                  <a:schemeClr val="bg2"/>
                </a:solidFill>
                <a:latin typeface="+mj-lt"/>
                <a:ea typeface="+mj-ea"/>
                <a:cs typeface="+mj-cs"/>
              </a:rPr>
              <a:t>Promoting the grant opportunity</a:t>
            </a:r>
          </a:p>
        </p:txBody>
      </p:sp>
      <p:sp>
        <p:nvSpPr>
          <p:cNvPr id="4" name="Slide Number Placeholder 3">
            <a:extLst>
              <a:ext uri="{FF2B5EF4-FFF2-40B4-BE49-F238E27FC236}">
                <a16:creationId xmlns:a16="http://schemas.microsoft.com/office/drawing/2014/main" id="{AE15A735-C9F0-4CC4-B712-0546C0BACDC0}"/>
              </a:ext>
            </a:extLst>
          </p:cNvPr>
          <p:cNvSpPr>
            <a:spLocks noGrp="1"/>
          </p:cNvSpPr>
          <p:nvPr>
            <p:ph type="sldNum" sz="quarter" idx="12"/>
          </p:nvPr>
        </p:nvSpPr>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29</a:t>
            </a:fld>
            <a:endParaRPr lang="en-AU"/>
          </a:p>
        </p:txBody>
      </p:sp>
      <p:sp>
        <p:nvSpPr>
          <p:cNvPr id="7" name="TextBox 6">
            <a:extLst>
              <a:ext uri="{FF2B5EF4-FFF2-40B4-BE49-F238E27FC236}">
                <a16:creationId xmlns:a16="http://schemas.microsoft.com/office/drawing/2014/main" id="{AC183CDB-F2CC-4BF4-8D7F-297358BFC766}"/>
              </a:ext>
            </a:extLst>
          </p:cNvPr>
          <p:cNvSpPr txBox="1"/>
          <p:nvPr/>
        </p:nvSpPr>
        <p:spPr>
          <a:xfrm>
            <a:off x="505718" y="1612405"/>
            <a:ext cx="6232366" cy="4647420"/>
          </a:xfrm>
          <a:prstGeom prst="rect">
            <a:avLst/>
          </a:prstGeom>
        </p:spPr>
        <p:txBody>
          <a:bodyPr vert="horz" lIns="0" tIns="0" rIns="0" bIns="0" rtlCol="0">
            <a:normAutofit fontScale="92500" lnSpcReduction="20000"/>
          </a:bodyPr>
          <a:lstStyle/>
          <a:p>
            <a:pPr marL="342900" indent="-342900" defTabSz="914377">
              <a:lnSpc>
                <a:spcPct val="90000"/>
              </a:lnSpc>
              <a:spcAft>
                <a:spcPts val="1200"/>
              </a:spcAft>
              <a:buFont typeface="Arial" panose="020B0604020202020204" pitchFamily="34" charset="0"/>
              <a:buChar char="•"/>
            </a:pPr>
            <a:r>
              <a:rPr lang="en-US" sz="2000" dirty="0"/>
              <a:t>Promote grant opportunities in a way that supports open, transparent and equitable access to grants.</a:t>
            </a:r>
          </a:p>
          <a:p>
            <a:pPr marL="342900" indent="-342900" defTabSz="914377">
              <a:lnSpc>
                <a:spcPct val="90000"/>
              </a:lnSpc>
              <a:spcAft>
                <a:spcPts val="1200"/>
              </a:spcAft>
              <a:buFont typeface="Arial" panose="020B0604020202020204" pitchFamily="34" charset="0"/>
              <a:buChar char="•"/>
            </a:pPr>
            <a:r>
              <a:rPr lang="en-US" sz="2000" dirty="0"/>
              <a:t>Greater awareness of grant opportunities may lead to higher caliber of grant applicants. </a:t>
            </a:r>
          </a:p>
          <a:p>
            <a:pPr marL="342900" indent="-342900" defTabSz="914377">
              <a:lnSpc>
                <a:spcPct val="90000"/>
              </a:lnSpc>
              <a:spcAft>
                <a:spcPts val="1200"/>
              </a:spcAft>
              <a:buFont typeface="Arial" panose="020B0604020202020204" pitchFamily="34" charset="0"/>
              <a:buChar char="•"/>
            </a:pPr>
            <a:r>
              <a:rPr lang="en-US" sz="2000" dirty="0"/>
              <a:t>Open grant opportunities must be published on the NSW Government Grants and Funding Finder.</a:t>
            </a:r>
          </a:p>
          <a:p>
            <a:pPr marL="342900" indent="-342900" defTabSz="914377">
              <a:lnSpc>
                <a:spcPct val="90000"/>
              </a:lnSpc>
              <a:spcAft>
                <a:spcPts val="1200"/>
              </a:spcAft>
              <a:buFont typeface="Arial" panose="020B0604020202020204" pitchFamily="34" charset="0"/>
              <a:buChar char="•"/>
            </a:pPr>
            <a:r>
              <a:rPr lang="en-AU" sz="2000" dirty="0"/>
              <a:t>Notifications or announcements of anticipated grant outcomes should not generally be made before the assessment process for that grant opportunity has concluded. The only circumstances in which this might occur are:</a:t>
            </a:r>
          </a:p>
          <a:p>
            <a:pPr marL="952485" lvl="1" indent="-342900" defTabSz="914377">
              <a:lnSpc>
                <a:spcPct val="90000"/>
              </a:lnSpc>
              <a:spcAft>
                <a:spcPts val="1200"/>
              </a:spcAft>
              <a:buFont typeface="Arial" panose="020B0604020202020204" pitchFamily="34" charset="0"/>
              <a:buChar char="•"/>
            </a:pPr>
            <a:r>
              <a:rPr lang="en-AU" sz="2000" dirty="0"/>
              <a:t>in the case of an election commitment</a:t>
            </a:r>
          </a:p>
          <a:p>
            <a:pPr marL="952485" lvl="1" indent="-342900" defTabSz="914377">
              <a:lnSpc>
                <a:spcPct val="90000"/>
              </a:lnSpc>
              <a:spcAft>
                <a:spcPts val="1200"/>
              </a:spcAft>
              <a:buFont typeface="Arial" panose="020B0604020202020204" pitchFamily="34" charset="0"/>
              <a:buChar char="•"/>
            </a:pPr>
            <a:r>
              <a:rPr lang="en-AU" sz="2000" dirty="0"/>
              <a:t>where the timing of the project or matter for which funding is sought is such that the prospective grant recipient requires an indication of whether funding might be available before it is possible to complete the grant assessment. </a:t>
            </a:r>
            <a:endParaRPr lang="en-US" sz="2000" dirty="0"/>
          </a:p>
        </p:txBody>
      </p:sp>
    </p:spTree>
    <p:extLst>
      <p:ext uri="{BB962C8B-B14F-4D97-AF65-F5344CB8AC3E}">
        <p14:creationId xmlns:p14="http://schemas.microsoft.com/office/powerpoint/2010/main" val="125711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414F-F4B6-2DAA-A440-24E5E528CE6F}"/>
              </a:ext>
            </a:extLst>
          </p:cNvPr>
          <p:cNvSpPr>
            <a:spLocks noGrp="1"/>
          </p:cNvSpPr>
          <p:nvPr>
            <p:ph type="ctrTitle"/>
          </p:nvPr>
        </p:nvSpPr>
        <p:spPr/>
        <p:txBody>
          <a:bodyPr/>
          <a:lstStyle/>
          <a:p>
            <a:r>
              <a:rPr lang="en-US" dirty="0"/>
              <a:t>Overview</a:t>
            </a:r>
            <a:endParaRPr lang="en-AU" dirty="0"/>
          </a:p>
        </p:txBody>
      </p:sp>
      <p:sp>
        <p:nvSpPr>
          <p:cNvPr id="4" name="Footer Placeholder 3">
            <a:extLst>
              <a:ext uri="{FF2B5EF4-FFF2-40B4-BE49-F238E27FC236}">
                <a16:creationId xmlns:a16="http://schemas.microsoft.com/office/drawing/2014/main" id="{EC9E4F11-D241-CF0C-C4E3-38506C51F392}"/>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Grants Administration Guide</a:t>
            </a:r>
            <a:endParaRPr lang="en-AU" dirty="0"/>
          </a:p>
        </p:txBody>
      </p:sp>
      <p:sp>
        <p:nvSpPr>
          <p:cNvPr id="5" name="Text Placeholder 4">
            <a:extLst>
              <a:ext uri="{FF2B5EF4-FFF2-40B4-BE49-F238E27FC236}">
                <a16:creationId xmlns:a16="http://schemas.microsoft.com/office/drawing/2014/main" id="{46663A16-6102-2FFB-9FCE-58D7706CC2F1}"/>
              </a:ext>
            </a:extLst>
          </p:cNvPr>
          <p:cNvSpPr>
            <a:spLocks noGrp="1"/>
          </p:cNvSpPr>
          <p:nvPr>
            <p:ph type="body" sz="quarter" idx="11"/>
          </p:nvPr>
        </p:nvSpPr>
        <p:spPr/>
        <p:txBody>
          <a:bodyPr/>
          <a:lstStyle/>
          <a:p>
            <a:r>
              <a:rPr lang="en-AU" dirty="0"/>
              <a:t>1</a:t>
            </a:r>
          </a:p>
        </p:txBody>
      </p:sp>
    </p:spTree>
    <p:extLst>
      <p:ext uri="{BB962C8B-B14F-4D97-AF65-F5344CB8AC3E}">
        <p14:creationId xmlns:p14="http://schemas.microsoft.com/office/powerpoint/2010/main" val="393455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DC62FCF-B88F-4B62-8661-21C3E539F7EF}"/>
              </a:ext>
            </a:extLst>
          </p:cNvPr>
          <p:cNvGraphicFramePr/>
          <p:nvPr>
            <p:extLst>
              <p:ext uri="{D42A27DB-BD31-4B8C-83A1-F6EECF244321}">
                <p14:modId xmlns:p14="http://schemas.microsoft.com/office/powerpoint/2010/main" val="3980911976"/>
              </p:ext>
            </p:extLst>
          </p:nvPr>
        </p:nvGraphicFramePr>
        <p:xfrm>
          <a:off x="71919" y="0"/>
          <a:ext cx="1212008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9D59FF1-588E-46CE-A671-F0F459660301}"/>
              </a:ext>
            </a:extLst>
          </p:cNvPr>
          <p:cNvSpPr>
            <a:spLocks noGrp="1"/>
          </p:cNvSpPr>
          <p:nvPr>
            <p:ph type="title"/>
          </p:nvPr>
        </p:nvSpPr>
        <p:spPr/>
        <p:txBody>
          <a:bodyPr/>
          <a:lstStyle/>
          <a:p>
            <a:r>
              <a:rPr lang="en-AU" dirty="0">
                <a:solidFill>
                  <a:schemeClr val="bg2"/>
                </a:solidFill>
                <a:latin typeface="+mj-lt"/>
              </a:rPr>
              <a:t>Receiving and assessing grant applications</a:t>
            </a:r>
          </a:p>
        </p:txBody>
      </p:sp>
      <p:sp>
        <p:nvSpPr>
          <p:cNvPr id="4" name="Slide Number Placeholder 3">
            <a:extLst>
              <a:ext uri="{FF2B5EF4-FFF2-40B4-BE49-F238E27FC236}">
                <a16:creationId xmlns:a16="http://schemas.microsoft.com/office/drawing/2014/main" id="{AE15A735-C9F0-4CC4-B712-0546C0BACDC0}"/>
              </a:ext>
            </a:extLst>
          </p:cNvPr>
          <p:cNvSpPr>
            <a:spLocks noGrp="1"/>
          </p:cNvSpPr>
          <p:nvPr>
            <p:ph type="sldNum" sz="quarter" idx="12"/>
          </p:nvPr>
        </p:nvSpPr>
        <p:spPr/>
        <p:txBody>
          <a:bodyPr/>
          <a:lstStyle/>
          <a:p>
            <a:fld id="{10A01DC5-1685-4615-8240-15192985C6A2}" type="slidenum">
              <a:rPr lang="en-AU" smtClean="0"/>
              <a:t>30</a:t>
            </a:fld>
            <a:endParaRPr lang="en-AU"/>
          </a:p>
        </p:txBody>
      </p:sp>
      <p:sp>
        <p:nvSpPr>
          <p:cNvPr id="7" name="TextBox 6">
            <a:extLst>
              <a:ext uri="{FF2B5EF4-FFF2-40B4-BE49-F238E27FC236}">
                <a16:creationId xmlns:a16="http://schemas.microsoft.com/office/drawing/2014/main" id="{AC183CDB-F2CC-4BF4-8D7F-297358BFC766}"/>
              </a:ext>
            </a:extLst>
          </p:cNvPr>
          <p:cNvSpPr txBox="1"/>
          <p:nvPr/>
        </p:nvSpPr>
        <p:spPr>
          <a:xfrm>
            <a:off x="1370093" y="1752552"/>
            <a:ext cx="10957458" cy="461665"/>
          </a:xfrm>
          <a:prstGeom prst="rect">
            <a:avLst/>
          </a:prstGeom>
          <a:noFill/>
        </p:spPr>
        <p:txBody>
          <a:bodyPr wrap="square" rtlCol="0">
            <a:spAutoFit/>
          </a:bodyPr>
          <a:lstStyle/>
          <a:p>
            <a:r>
              <a:rPr lang="en-AU" dirty="0"/>
              <a:t>Grants must be administered in accordance with the grant guidelines. </a:t>
            </a:r>
          </a:p>
        </p:txBody>
      </p:sp>
      <p:sp>
        <p:nvSpPr>
          <p:cNvPr id="6" name="TextBox 5">
            <a:extLst>
              <a:ext uri="{FF2B5EF4-FFF2-40B4-BE49-F238E27FC236}">
                <a16:creationId xmlns:a16="http://schemas.microsoft.com/office/drawing/2014/main" id="{E712F9CD-8D70-4C74-BB3E-1C8CDE59761B}"/>
              </a:ext>
            </a:extLst>
          </p:cNvPr>
          <p:cNvSpPr txBox="1"/>
          <p:nvPr/>
        </p:nvSpPr>
        <p:spPr>
          <a:xfrm>
            <a:off x="653230" y="4305276"/>
            <a:ext cx="10957458" cy="461665"/>
          </a:xfrm>
          <a:prstGeom prst="rect">
            <a:avLst/>
          </a:prstGeom>
          <a:noFill/>
        </p:spPr>
        <p:txBody>
          <a:bodyPr wrap="square" rtlCol="0">
            <a:spAutoFit/>
          </a:bodyPr>
          <a:lstStyle/>
          <a:p>
            <a:pPr algn="ctr"/>
            <a:r>
              <a:rPr lang="en-AU" i="1" dirty="0"/>
              <a:t>General process of receiving and assessing applications.</a:t>
            </a:r>
          </a:p>
        </p:txBody>
      </p:sp>
      <p:sp>
        <p:nvSpPr>
          <p:cNvPr id="5" name="TextBox 4">
            <a:extLst>
              <a:ext uri="{FF2B5EF4-FFF2-40B4-BE49-F238E27FC236}">
                <a16:creationId xmlns:a16="http://schemas.microsoft.com/office/drawing/2014/main" id="{7CCFE47E-2CA7-4D1D-BD22-222C92FF2B2D}"/>
              </a:ext>
            </a:extLst>
          </p:cNvPr>
          <p:cNvSpPr txBox="1"/>
          <p:nvPr/>
        </p:nvSpPr>
        <p:spPr>
          <a:xfrm>
            <a:off x="1206706" y="5671435"/>
            <a:ext cx="10601294" cy="461665"/>
          </a:xfrm>
          <a:prstGeom prst="rect">
            <a:avLst/>
          </a:prstGeom>
          <a:noFill/>
        </p:spPr>
        <p:txBody>
          <a:bodyPr wrap="square" rtlCol="0">
            <a:spAutoFit/>
          </a:bodyPr>
          <a:lstStyle/>
          <a:p>
            <a:pPr algn="ctr"/>
            <a:r>
              <a:rPr lang="en-AU" dirty="0"/>
              <a:t>All decisions in the selection process </a:t>
            </a:r>
            <a:r>
              <a:rPr lang="en-AU" b="1" dirty="0"/>
              <a:t>must</a:t>
            </a:r>
            <a:r>
              <a:rPr lang="en-AU" dirty="0"/>
              <a:t> be documented</a:t>
            </a:r>
          </a:p>
        </p:txBody>
      </p:sp>
    </p:spTree>
    <p:extLst>
      <p:ext uri="{BB962C8B-B14F-4D97-AF65-F5344CB8AC3E}">
        <p14:creationId xmlns:p14="http://schemas.microsoft.com/office/powerpoint/2010/main" val="1285711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5DB0F-23BD-4165-87E8-102E15B94921}"/>
              </a:ext>
            </a:extLst>
          </p:cNvPr>
          <p:cNvSpPr>
            <a:spLocks noGrp="1"/>
          </p:cNvSpPr>
          <p:nvPr>
            <p:ph type="title"/>
          </p:nvPr>
        </p:nvSpPr>
        <p:spPr>
          <a:xfrm>
            <a:off x="4836307" y="449262"/>
            <a:ext cx="6051433" cy="657892"/>
          </a:xfrm>
        </p:spPr>
        <p:txBody>
          <a:bodyPr/>
          <a:lstStyle/>
          <a:p>
            <a:r>
              <a:rPr lang="en-AU" dirty="0">
                <a:solidFill>
                  <a:schemeClr val="bg2"/>
                </a:solidFill>
              </a:rPr>
              <a:t>Briefing the decision-maker</a:t>
            </a:r>
            <a:endParaRPr lang="en-AU" dirty="0"/>
          </a:p>
        </p:txBody>
      </p:sp>
      <p:sp>
        <p:nvSpPr>
          <p:cNvPr id="5" name="Slide Number Placeholder 4">
            <a:extLst>
              <a:ext uri="{FF2B5EF4-FFF2-40B4-BE49-F238E27FC236}">
                <a16:creationId xmlns:a16="http://schemas.microsoft.com/office/drawing/2014/main" id="{317C23CC-C205-4035-B01D-03B2AF2D69EB}"/>
              </a:ext>
            </a:extLst>
          </p:cNvPr>
          <p:cNvSpPr>
            <a:spLocks noGrp="1"/>
          </p:cNvSpPr>
          <p:nvPr>
            <p:ph type="sldNum" sz="quarter" idx="12"/>
          </p:nvPr>
        </p:nvSpPr>
        <p:spPr/>
        <p:txBody>
          <a:bodyPr/>
          <a:lstStyle/>
          <a:p>
            <a:fld id="{10A01DC5-1685-4615-8240-15192985C6A2}" type="slidenum">
              <a:rPr lang="en-AU" smtClean="0"/>
              <a:t>31</a:t>
            </a:fld>
            <a:endParaRPr lang="en-AU"/>
          </a:p>
        </p:txBody>
      </p:sp>
      <p:sp>
        <p:nvSpPr>
          <p:cNvPr id="4" name="Content Placeholder 3">
            <a:extLst>
              <a:ext uri="{FF2B5EF4-FFF2-40B4-BE49-F238E27FC236}">
                <a16:creationId xmlns:a16="http://schemas.microsoft.com/office/drawing/2014/main" id="{FDC65407-13AB-45DD-893D-E5AFE54F8132}"/>
              </a:ext>
            </a:extLst>
          </p:cNvPr>
          <p:cNvSpPr>
            <a:spLocks noGrp="1"/>
          </p:cNvSpPr>
          <p:nvPr>
            <p:ph sz="half" idx="4294967295"/>
          </p:nvPr>
        </p:nvSpPr>
        <p:spPr>
          <a:xfrm>
            <a:off x="4836307" y="1043781"/>
            <a:ext cx="5888038" cy="4770438"/>
          </a:xfrm>
        </p:spPr>
        <p:txBody>
          <a:bodyPr/>
          <a:lstStyle/>
          <a:p>
            <a:r>
              <a:rPr lang="en-AU" sz="1600" dirty="0">
                <a:latin typeface="Public Sans (NSW) SemiBold" pitchFamily="2" charset="0"/>
              </a:rPr>
              <a:t>Where the decision-maker is a Minister</a:t>
            </a:r>
          </a:p>
          <a:p>
            <a:r>
              <a:rPr lang="en-AU" sz="1400" i="1" dirty="0">
                <a:latin typeface="+mn-lt"/>
              </a:rPr>
              <a:t>At a minimum, officials must provide the following written advice:</a:t>
            </a:r>
          </a:p>
          <a:p>
            <a:pPr marL="285750" lvl="1" indent="-285750">
              <a:buFont typeface="Arial" panose="020B0604020202020204" pitchFamily="34" charset="0"/>
              <a:buChar char="•"/>
            </a:pPr>
            <a:r>
              <a:rPr lang="en-AU" sz="1200" b="0" dirty="0"/>
              <a:t>Application and selection process</a:t>
            </a:r>
          </a:p>
          <a:p>
            <a:pPr marL="285750" lvl="1" indent="-285750">
              <a:buFont typeface="Arial" panose="020B0604020202020204" pitchFamily="34" charset="0"/>
              <a:buChar char="•"/>
            </a:pPr>
            <a:r>
              <a:rPr lang="en-AU" sz="1200" b="0" dirty="0">
                <a:latin typeface="+mn-lt"/>
              </a:rPr>
              <a:t>Eligibility and assessment criteria</a:t>
            </a:r>
          </a:p>
          <a:p>
            <a:pPr marL="285750" lvl="1" indent="-285750">
              <a:buFont typeface="Arial" panose="020B0604020202020204" pitchFamily="34" charset="0"/>
              <a:buChar char="•"/>
            </a:pPr>
            <a:r>
              <a:rPr lang="en-AU" sz="1200" b="0" dirty="0"/>
              <a:t>Merits of the proposed grant having regard to the grant guidelines (if any), the selection criteria and value for money</a:t>
            </a:r>
          </a:p>
          <a:p>
            <a:pPr marL="285750" lvl="1" indent="-285750">
              <a:buFont typeface="Arial" panose="020B0604020202020204" pitchFamily="34" charset="0"/>
              <a:buChar char="•"/>
            </a:pPr>
            <a:r>
              <a:rPr lang="en-AU" sz="1200" b="0" dirty="0"/>
              <a:t>Recommended grantees and proposed funding amounts for each</a:t>
            </a:r>
          </a:p>
          <a:p>
            <a:pPr marL="285750" lvl="1" indent="-285750">
              <a:buFont typeface="Arial" panose="020B0604020202020204" pitchFamily="34" charset="0"/>
              <a:buChar char="•"/>
            </a:pPr>
            <a:r>
              <a:rPr lang="en-AU" sz="1200" b="0" dirty="0"/>
              <a:t>That funds have been approved and are available to be spent</a:t>
            </a:r>
          </a:p>
          <a:p>
            <a:pPr marL="285750" lvl="1" indent="-285750">
              <a:buFont typeface="Arial" panose="020B0604020202020204" pitchFamily="34" charset="0"/>
              <a:buChar char="•"/>
            </a:pPr>
            <a:r>
              <a:rPr lang="en-AU" sz="1200" b="0" dirty="0">
                <a:latin typeface="+mn-lt"/>
              </a:rPr>
              <a:t>Consideration of input provided from key stakeholders (e.g. MPs, responsible Minister, Ministerial staff and other Ministers)</a:t>
            </a:r>
            <a:endParaRPr lang="en-AU" sz="1200" b="0" i="1" dirty="0"/>
          </a:p>
          <a:p>
            <a:pPr lvl="1"/>
            <a:r>
              <a:rPr lang="en-AU" sz="1600" b="0" dirty="0">
                <a:latin typeface="Public Sans (NSW) SemiBold" pitchFamily="2" charset="0"/>
              </a:rPr>
              <a:t>Meeting the assessment criteria </a:t>
            </a:r>
          </a:p>
          <a:p>
            <a:pPr lvl="1"/>
            <a:r>
              <a:rPr lang="en-AU" sz="1400" b="0" i="1" dirty="0"/>
              <a:t>Officials should at a minimum indicate which grant applications:</a:t>
            </a:r>
          </a:p>
          <a:p>
            <a:pPr marL="266700" lvl="1" indent="-266700">
              <a:buFont typeface="Arial" panose="020B0604020202020204" pitchFamily="34" charset="0"/>
              <a:buChar char="•"/>
            </a:pPr>
            <a:r>
              <a:rPr lang="en-AU" sz="1200" b="0" dirty="0">
                <a:latin typeface="+mn-lt"/>
              </a:rPr>
              <a:t>Fully meet assessment criteria</a:t>
            </a:r>
          </a:p>
          <a:p>
            <a:pPr marL="266700" lvl="1" indent="-266700">
              <a:buFont typeface="Arial" panose="020B0604020202020204" pitchFamily="34" charset="0"/>
              <a:buChar char="•"/>
            </a:pPr>
            <a:r>
              <a:rPr lang="en-AU" sz="1200" b="0" dirty="0"/>
              <a:t>Partially meet assessment criteria</a:t>
            </a:r>
          </a:p>
          <a:p>
            <a:pPr marL="266700" lvl="1" indent="-266700">
              <a:buFont typeface="Arial" panose="020B0604020202020204" pitchFamily="34" charset="0"/>
              <a:buChar char="•"/>
            </a:pPr>
            <a:r>
              <a:rPr lang="en-AU" sz="1200" b="0" dirty="0">
                <a:latin typeface="+mn-lt"/>
              </a:rPr>
              <a:t>Do not meet any of the assessment criteri</a:t>
            </a:r>
            <a:r>
              <a:rPr lang="en-AU" sz="1200" b="0" i="1" dirty="0">
                <a:latin typeface="+mn-lt"/>
              </a:rPr>
              <a:t>a</a:t>
            </a:r>
            <a:endParaRPr lang="en-AU" sz="1200" b="0" i="1" dirty="0"/>
          </a:p>
          <a:p>
            <a:pPr lvl="1"/>
            <a:r>
              <a:rPr lang="en-AU" sz="1600" b="0" dirty="0">
                <a:latin typeface="Public Sans (NSW) SemiBold" pitchFamily="2" charset="0"/>
              </a:rPr>
              <a:t>Probity Advice</a:t>
            </a:r>
          </a:p>
          <a:p>
            <a:pPr lvl="1"/>
            <a:r>
              <a:rPr lang="en-AU" sz="1600" b="0" dirty="0">
                <a:latin typeface="Public Sans (NSW) SemiBold" pitchFamily="2" charset="0"/>
              </a:rPr>
              <a:t>Assessment team recommendations</a:t>
            </a:r>
          </a:p>
          <a:p>
            <a:pPr marL="171450" lvl="1" indent="-171450">
              <a:buFontTx/>
              <a:buChar char="-"/>
            </a:pPr>
            <a:endParaRPr lang="en-AU" sz="1200" i="1" dirty="0">
              <a:latin typeface="+mn-lt"/>
            </a:endParaRPr>
          </a:p>
          <a:p>
            <a:endParaRPr lang="en-AU" sz="1400" dirty="0">
              <a:latin typeface="+mn-lt"/>
            </a:endParaRPr>
          </a:p>
          <a:p>
            <a:endParaRPr lang="en-AU" sz="1600" dirty="0">
              <a:latin typeface="+mn-lt"/>
            </a:endParaRPr>
          </a:p>
        </p:txBody>
      </p:sp>
      <p:pic>
        <p:nvPicPr>
          <p:cNvPr id="7" name="Picture 6">
            <a:extLst>
              <a:ext uri="{FF2B5EF4-FFF2-40B4-BE49-F238E27FC236}">
                <a16:creationId xmlns:a16="http://schemas.microsoft.com/office/drawing/2014/main" id="{A7772277-6D22-31CD-D2EC-7D2F39D61C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137" y="86626"/>
            <a:ext cx="4276170" cy="6067191"/>
          </a:xfrm>
          <a:prstGeom prst="rect">
            <a:avLst/>
          </a:prstGeom>
        </p:spPr>
      </p:pic>
    </p:spTree>
    <p:extLst>
      <p:ext uri="{BB962C8B-B14F-4D97-AF65-F5344CB8AC3E}">
        <p14:creationId xmlns:p14="http://schemas.microsoft.com/office/powerpoint/2010/main" val="1281302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3CE8D3-B7EA-42C4-B30A-225EB8D71418}"/>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32</a:t>
            </a:fld>
            <a:endParaRPr lang="en-AU"/>
          </a:p>
        </p:txBody>
      </p:sp>
      <p:pic>
        <p:nvPicPr>
          <p:cNvPr id="13" name="Content Placeholder 12" descr="Colored paperclips on layered pages">
            <a:extLst>
              <a:ext uri="{FF2B5EF4-FFF2-40B4-BE49-F238E27FC236}">
                <a16:creationId xmlns:a16="http://schemas.microsoft.com/office/drawing/2014/main" id="{1EC2F51A-71CC-424E-AD55-FCD3420ECBAA}"/>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b="-1"/>
          <a:stretch/>
        </p:blipFill>
        <p:spPr>
          <a:xfrm>
            <a:off x="0" y="0"/>
            <a:ext cx="5040313" cy="6858000"/>
          </a:xfrm>
          <a:noFill/>
        </p:spPr>
      </p:pic>
      <p:sp>
        <p:nvSpPr>
          <p:cNvPr id="2" name="Title 1">
            <a:extLst>
              <a:ext uri="{FF2B5EF4-FFF2-40B4-BE49-F238E27FC236}">
                <a16:creationId xmlns:a16="http://schemas.microsoft.com/office/drawing/2014/main" id="{DF7A6701-BF29-4FC3-B34A-E5D975A622D5}"/>
              </a:ext>
            </a:extLst>
          </p:cNvPr>
          <p:cNvSpPr>
            <a:spLocks noGrp="1"/>
          </p:cNvSpPr>
          <p:nvPr>
            <p:ph type="title" idx="4294967295"/>
          </p:nvPr>
        </p:nvSpPr>
        <p:spPr>
          <a:xfrm>
            <a:off x="5271274" y="360363"/>
            <a:ext cx="5489575" cy="1009650"/>
          </a:xfrm>
        </p:spPr>
        <p:txBody>
          <a:bodyPr anchor="t">
            <a:normAutofit/>
          </a:bodyPr>
          <a:lstStyle/>
          <a:p>
            <a:r>
              <a:rPr lang="en-AU" dirty="0">
                <a:solidFill>
                  <a:schemeClr val="bg2"/>
                </a:solidFill>
              </a:rPr>
              <a:t>Requirements for decision-makers</a:t>
            </a:r>
          </a:p>
        </p:txBody>
      </p:sp>
      <p:sp>
        <p:nvSpPr>
          <p:cNvPr id="3" name="Content Placeholder 2">
            <a:extLst>
              <a:ext uri="{FF2B5EF4-FFF2-40B4-BE49-F238E27FC236}">
                <a16:creationId xmlns:a16="http://schemas.microsoft.com/office/drawing/2014/main" id="{FBBBC0FE-4499-4071-9163-AD1642E5EF1F}"/>
              </a:ext>
            </a:extLst>
          </p:cNvPr>
          <p:cNvSpPr>
            <a:spLocks noGrp="1"/>
          </p:cNvSpPr>
          <p:nvPr>
            <p:ph type="body" sz="quarter" idx="4294967295"/>
          </p:nvPr>
        </p:nvSpPr>
        <p:spPr>
          <a:xfrm>
            <a:off x="5271274" y="1545022"/>
            <a:ext cx="6920726" cy="5150978"/>
          </a:xfrm>
        </p:spPr>
        <p:txBody>
          <a:bodyPr>
            <a:normAutofit fontScale="92500" lnSpcReduction="10000"/>
          </a:bodyPr>
          <a:lstStyle/>
          <a:p>
            <a:pPr marL="342900" indent="-342900">
              <a:lnSpc>
                <a:spcPct val="90000"/>
              </a:lnSpc>
              <a:buFont typeface="Arial" panose="020B0604020202020204" pitchFamily="34" charset="0"/>
              <a:buChar char="•"/>
            </a:pPr>
            <a:r>
              <a:rPr lang="en-AU" sz="2000" dirty="0"/>
              <a:t>A decision-maker must not approve or decline a grant without first receiving written advice from officials on the merits of the proposed grant</a:t>
            </a:r>
          </a:p>
          <a:p>
            <a:pPr marL="342900" indent="-342900">
              <a:lnSpc>
                <a:spcPct val="90000"/>
              </a:lnSpc>
              <a:buFont typeface="Arial" panose="020B0604020202020204" pitchFamily="34" charset="0"/>
              <a:buChar char="•"/>
            </a:pPr>
            <a:r>
              <a:rPr lang="en-AU" sz="2000" dirty="0"/>
              <a:t>A decision-maker who approves or declines a grant must record the decision in writing, including the reasons for the decision (and any departure from the recommendation of officials), having regard to the grant guidelines (if any), the selection criteria and the key principle of achieving value for money</a:t>
            </a:r>
          </a:p>
          <a:p>
            <a:pPr marL="342900" indent="-342900">
              <a:lnSpc>
                <a:spcPct val="90000"/>
              </a:lnSpc>
              <a:buFont typeface="Arial" panose="020B0604020202020204" pitchFamily="34" charset="0"/>
              <a:buChar char="•"/>
            </a:pPr>
            <a:r>
              <a:rPr lang="en-AU" sz="2000" dirty="0"/>
              <a:t>Records must be managed in accordance with the </a:t>
            </a:r>
            <a:r>
              <a:rPr lang="en-AU" sz="2000" i="1" dirty="0"/>
              <a:t>State Records Act 1998</a:t>
            </a:r>
          </a:p>
          <a:p>
            <a:pPr marL="342900" indent="-342900">
              <a:lnSpc>
                <a:spcPct val="90000"/>
              </a:lnSpc>
              <a:buFont typeface="Arial" panose="020B0604020202020204" pitchFamily="34" charset="0"/>
              <a:buChar char="•"/>
            </a:pPr>
            <a:r>
              <a:rPr lang="en-AU" sz="2000" dirty="0"/>
              <a:t>Decision-makers must not approve a grant that has been assessed as ineligible, unless they have decided to waive eligibility criteria in accordance with </a:t>
            </a:r>
            <a:r>
              <a:rPr lang="en-AU" dirty="0"/>
              <a:t>the </a:t>
            </a:r>
            <a:r>
              <a:rPr lang="en-AU" sz="2000" dirty="0"/>
              <a:t>requirements in the Guide.</a:t>
            </a:r>
          </a:p>
          <a:p>
            <a:pPr marL="342900" indent="-342900">
              <a:lnSpc>
                <a:spcPct val="90000"/>
              </a:lnSpc>
              <a:buFont typeface="Arial" panose="020B0604020202020204" pitchFamily="34" charset="0"/>
              <a:buChar char="•"/>
            </a:pPr>
            <a:r>
              <a:rPr lang="en-AU" sz="2000" dirty="0"/>
              <a:t>Decision-makers should also be aware of other requirements that apply to them, including under section 10.3A(2) and (3) of the GSF Act</a:t>
            </a:r>
          </a:p>
        </p:txBody>
      </p:sp>
    </p:spTree>
    <p:extLst>
      <p:ext uri="{BB962C8B-B14F-4D97-AF65-F5344CB8AC3E}">
        <p14:creationId xmlns:p14="http://schemas.microsoft.com/office/powerpoint/2010/main" val="132054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15A735-C9F0-4CC4-B712-0546C0BACDC0}"/>
              </a:ext>
            </a:extLst>
          </p:cNvPr>
          <p:cNvSpPr>
            <a:spLocks noGrp="1"/>
          </p:cNvSpPr>
          <p:nvPr>
            <p:ph type="sldNum" sz="quarter" idx="12"/>
          </p:nvPr>
        </p:nvSpPr>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33</a:t>
            </a:fld>
            <a:endParaRPr lang="en-AU"/>
          </a:p>
        </p:txBody>
      </p:sp>
      <p:sp>
        <p:nvSpPr>
          <p:cNvPr id="2" name="Title 1">
            <a:extLst>
              <a:ext uri="{FF2B5EF4-FFF2-40B4-BE49-F238E27FC236}">
                <a16:creationId xmlns:a16="http://schemas.microsoft.com/office/drawing/2014/main" id="{39D59FF1-588E-46CE-A671-F0F459660301}"/>
              </a:ext>
            </a:extLst>
          </p:cNvPr>
          <p:cNvSpPr>
            <a:spLocks noGrp="1"/>
          </p:cNvSpPr>
          <p:nvPr>
            <p:ph type="title" idx="4294967295"/>
          </p:nvPr>
        </p:nvSpPr>
        <p:spPr>
          <a:xfrm>
            <a:off x="4963566" y="450304"/>
            <a:ext cx="5214755" cy="1009650"/>
          </a:xfrm>
        </p:spPr>
        <p:txBody>
          <a:bodyPr vert="horz" lIns="0" tIns="0" rIns="0" bIns="0" rtlCol="0" anchor="t">
            <a:normAutofit/>
          </a:bodyPr>
          <a:lstStyle/>
          <a:p>
            <a:r>
              <a:rPr lang="en-US" kern="1200" dirty="0">
                <a:solidFill>
                  <a:schemeClr val="bg2"/>
                </a:solidFill>
                <a:latin typeface="+mj-lt"/>
                <a:ea typeface="+mj-ea"/>
                <a:cs typeface="+mj-cs"/>
              </a:rPr>
              <a:t>Assessment of non-competitive grants</a:t>
            </a:r>
          </a:p>
        </p:txBody>
      </p:sp>
      <p:sp>
        <p:nvSpPr>
          <p:cNvPr id="7" name="TextBox 6">
            <a:extLst>
              <a:ext uri="{FF2B5EF4-FFF2-40B4-BE49-F238E27FC236}">
                <a16:creationId xmlns:a16="http://schemas.microsoft.com/office/drawing/2014/main" id="{AC183CDB-F2CC-4BF4-8D7F-297358BFC766}"/>
              </a:ext>
            </a:extLst>
          </p:cNvPr>
          <p:cNvSpPr txBox="1"/>
          <p:nvPr/>
        </p:nvSpPr>
        <p:spPr>
          <a:xfrm>
            <a:off x="4963566" y="2030955"/>
            <a:ext cx="6478588" cy="4185578"/>
          </a:xfrm>
          <a:prstGeom prst="rect">
            <a:avLst/>
          </a:prstGeom>
        </p:spPr>
        <p:txBody>
          <a:bodyPr vert="horz" lIns="0" tIns="0" rIns="0" bIns="0" rtlCol="0">
            <a:normAutofit/>
          </a:bodyPr>
          <a:lstStyle/>
          <a:p>
            <a:r>
              <a:rPr lang="en-AU" dirty="0">
                <a:latin typeface="Public Sans (NSW) SemiBold" pitchFamily="2" charset="0"/>
              </a:rPr>
              <a:t>Agencies need to identify</a:t>
            </a:r>
          </a:p>
          <a:p>
            <a:pPr marL="285750" lvl="1" indent="-285750">
              <a:buFont typeface="Arial" panose="020B0604020202020204" pitchFamily="34" charset="0"/>
              <a:buChar char="•"/>
            </a:pPr>
            <a:r>
              <a:rPr lang="en-AU" sz="1600" b="0" dirty="0"/>
              <a:t>the designated decision-maker who must be satisfied that f</a:t>
            </a:r>
            <a:r>
              <a:rPr lang="en-AU" sz="1600" b="0" dirty="0">
                <a:latin typeface="+mn-lt"/>
              </a:rPr>
              <a:t>unds are being assessed and administered appropriately</a:t>
            </a:r>
          </a:p>
          <a:p>
            <a:pPr marL="285750" lvl="1" indent="-285750">
              <a:buFont typeface="Arial" panose="020B0604020202020204" pitchFamily="34" charset="0"/>
              <a:buChar char="•"/>
            </a:pPr>
            <a:endParaRPr lang="en-AU" sz="1600" b="0" dirty="0">
              <a:latin typeface="+mn-lt"/>
            </a:endParaRPr>
          </a:p>
          <a:p>
            <a:pPr marL="285750" lvl="1" indent="-285750">
              <a:buFont typeface="Arial" panose="020B0604020202020204" pitchFamily="34" charset="0"/>
              <a:buChar char="•"/>
            </a:pPr>
            <a:r>
              <a:rPr lang="en-AU" sz="1600" b="0" dirty="0">
                <a:latin typeface="+mn-lt"/>
              </a:rPr>
              <a:t>the assessor(s) responsible for ensuring grants are administered in accordance with approved criteria</a:t>
            </a:r>
            <a:endParaRPr lang="en-AU" sz="1600" i="1" dirty="0"/>
          </a:p>
          <a:p>
            <a:pPr marL="285750" lvl="1" indent="-285750">
              <a:buFont typeface="Arial" panose="020B0604020202020204" pitchFamily="34" charset="0"/>
              <a:buChar char="•"/>
            </a:pPr>
            <a:endParaRPr lang="en-AU" sz="1600" b="0" i="1" dirty="0">
              <a:latin typeface="Public Sans (NSW) SemiBold" pitchFamily="2" charset="0"/>
            </a:endParaRPr>
          </a:p>
          <a:p>
            <a:pPr marL="0" lvl="1"/>
            <a:r>
              <a:rPr lang="en-AU" sz="2000" b="0" dirty="0">
                <a:latin typeface="Public Sans (NSW) SemiBold" pitchFamily="2" charset="0"/>
              </a:rPr>
              <a:t>Automated systems</a:t>
            </a:r>
          </a:p>
          <a:p>
            <a:pPr marL="266700" lvl="1" indent="-171450">
              <a:buFont typeface="Arial" panose="020B0604020202020204" pitchFamily="34" charset="0"/>
              <a:buChar char="•"/>
            </a:pPr>
            <a:r>
              <a:rPr lang="en-AU" sz="1600" b="0" dirty="0">
                <a:latin typeface="+mn-lt"/>
              </a:rPr>
              <a:t>Records should be retained</a:t>
            </a:r>
          </a:p>
        </p:txBody>
      </p:sp>
      <p:pic>
        <p:nvPicPr>
          <p:cNvPr id="6" name="Picture 5">
            <a:extLst>
              <a:ext uri="{FF2B5EF4-FFF2-40B4-BE49-F238E27FC236}">
                <a16:creationId xmlns:a16="http://schemas.microsoft.com/office/drawing/2014/main" id="{AE21469E-0DC5-469B-98FD-E36F04FAD88A}"/>
              </a:ext>
            </a:extLst>
          </p:cNvPr>
          <p:cNvPicPr>
            <a:picLocks noChangeAspect="1"/>
          </p:cNvPicPr>
          <p:nvPr/>
        </p:nvPicPr>
        <p:blipFill>
          <a:blip r:embed="rId3"/>
          <a:stretch>
            <a:fillRect/>
          </a:stretch>
        </p:blipFill>
        <p:spPr>
          <a:xfrm>
            <a:off x="0" y="12700"/>
            <a:ext cx="4592160" cy="6818755"/>
          </a:xfrm>
          <a:prstGeom prst="rect">
            <a:avLst/>
          </a:prstGeom>
          <a:ln>
            <a:noFill/>
          </a:ln>
        </p:spPr>
      </p:pic>
    </p:spTree>
    <p:extLst>
      <p:ext uri="{BB962C8B-B14F-4D97-AF65-F5344CB8AC3E}">
        <p14:creationId xmlns:p14="http://schemas.microsoft.com/office/powerpoint/2010/main" val="3618087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n signing a document">
            <a:extLst>
              <a:ext uri="{FF2B5EF4-FFF2-40B4-BE49-F238E27FC236}">
                <a16:creationId xmlns:a16="http://schemas.microsoft.com/office/drawing/2014/main" id="{25C89648-7D32-4897-81DD-8300E67420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67"/>
          <a:stretch/>
        </p:blipFill>
        <p:spPr>
          <a:xfrm>
            <a:off x="7214013" y="1487804"/>
            <a:ext cx="4348716" cy="4733056"/>
          </a:xfrm>
          <a:prstGeom prst="rect">
            <a:avLst/>
          </a:prstGeom>
          <a:noFill/>
        </p:spPr>
      </p:pic>
      <p:sp>
        <p:nvSpPr>
          <p:cNvPr id="2" name="Title 1">
            <a:extLst>
              <a:ext uri="{FF2B5EF4-FFF2-40B4-BE49-F238E27FC236}">
                <a16:creationId xmlns:a16="http://schemas.microsoft.com/office/drawing/2014/main" id="{39D59FF1-588E-46CE-A671-F0F459660301}"/>
              </a:ext>
            </a:extLst>
          </p:cNvPr>
          <p:cNvSpPr>
            <a:spLocks noGrp="1"/>
          </p:cNvSpPr>
          <p:nvPr>
            <p:ph type="title"/>
          </p:nvPr>
        </p:nvSpPr>
        <p:spPr/>
        <p:txBody>
          <a:bodyPr vert="horz" lIns="0" tIns="0" rIns="0" bIns="0" rtlCol="0" anchor="t">
            <a:normAutofit/>
          </a:bodyPr>
          <a:lstStyle/>
          <a:p>
            <a:r>
              <a:rPr lang="en-US" kern="1200" dirty="0">
                <a:solidFill>
                  <a:schemeClr val="bg2"/>
                </a:solidFill>
                <a:latin typeface="+mj-lt"/>
                <a:ea typeface="+mj-ea"/>
                <a:cs typeface="+mj-cs"/>
              </a:rPr>
              <a:t>Providing grants</a:t>
            </a:r>
          </a:p>
        </p:txBody>
      </p:sp>
      <p:sp>
        <p:nvSpPr>
          <p:cNvPr id="4" name="Slide Number Placeholder 3">
            <a:extLst>
              <a:ext uri="{FF2B5EF4-FFF2-40B4-BE49-F238E27FC236}">
                <a16:creationId xmlns:a16="http://schemas.microsoft.com/office/drawing/2014/main" id="{AE15A735-C9F0-4CC4-B712-0546C0BACDC0}"/>
              </a:ext>
            </a:extLst>
          </p:cNvPr>
          <p:cNvSpPr>
            <a:spLocks noGrp="1"/>
          </p:cNvSpPr>
          <p:nvPr>
            <p:ph type="sldNum" sz="quarter" idx="12"/>
          </p:nvPr>
        </p:nvSpPr>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34</a:t>
            </a:fld>
            <a:endParaRPr lang="en-AU"/>
          </a:p>
        </p:txBody>
      </p:sp>
      <p:sp>
        <p:nvSpPr>
          <p:cNvPr id="7" name="TextBox 6">
            <a:extLst>
              <a:ext uri="{FF2B5EF4-FFF2-40B4-BE49-F238E27FC236}">
                <a16:creationId xmlns:a16="http://schemas.microsoft.com/office/drawing/2014/main" id="{AC183CDB-F2CC-4BF4-8D7F-297358BFC766}"/>
              </a:ext>
            </a:extLst>
          </p:cNvPr>
          <p:cNvSpPr txBox="1"/>
          <p:nvPr/>
        </p:nvSpPr>
        <p:spPr>
          <a:xfrm>
            <a:off x="519655" y="1761543"/>
            <a:ext cx="6478588" cy="4185578"/>
          </a:xfrm>
          <a:prstGeom prst="rect">
            <a:avLst/>
          </a:prstGeom>
        </p:spPr>
        <p:txBody>
          <a:bodyPr vert="horz" lIns="0" tIns="0" rIns="0" bIns="0" rtlCol="0">
            <a:normAutofit fontScale="92500" lnSpcReduction="20000"/>
          </a:bodyPr>
          <a:lstStyle/>
          <a:p>
            <a:pPr defTabSz="914377">
              <a:lnSpc>
                <a:spcPct val="90000"/>
              </a:lnSpc>
              <a:spcAft>
                <a:spcPts val="600"/>
              </a:spcAft>
            </a:pPr>
            <a:r>
              <a:rPr lang="en-US" sz="1800" dirty="0">
                <a:solidFill>
                  <a:schemeClr val="tx2"/>
                </a:solidFill>
              </a:rPr>
              <a:t>A grant agreement should </a:t>
            </a:r>
            <a:r>
              <a:rPr lang="en-US" sz="1800" dirty="0" err="1">
                <a:solidFill>
                  <a:schemeClr val="tx2"/>
                </a:solidFill>
              </a:rPr>
              <a:t>formalise</a:t>
            </a:r>
            <a:r>
              <a:rPr lang="en-US" sz="1800" dirty="0">
                <a:solidFill>
                  <a:schemeClr val="tx2"/>
                </a:solidFill>
              </a:rPr>
              <a:t> terms and conditions.</a:t>
            </a:r>
          </a:p>
          <a:p>
            <a:pPr defTabSz="914377">
              <a:lnSpc>
                <a:spcPct val="90000"/>
              </a:lnSpc>
              <a:spcAft>
                <a:spcPts val="600"/>
              </a:spcAft>
            </a:pPr>
            <a:endParaRPr lang="en-US" sz="1800" dirty="0">
              <a:solidFill>
                <a:schemeClr val="tx2"/>
              </a:solidFill>
            </a:endParaRPr>
          </a:p>
          <a:p>
            <a:pPr marL="285750" indent="-285750" defTabSz="914377">
              <a:lnSpc>
                <a:spcPct val="90000"/>
              </a:lnSpc>
              <a:spcAft>
                <a:spcPts val="600"/>
              </a:spcAft>
              <a:buFont typeface="Arial" panose="020B0604020202020204" pitchFamily="34" charset="0"/>
              <a:buChar char="•"/>
            </a:pPr>
            <a:r>
              <a:rPr lang="en-US" sz="1800" dirty="0"/>
              <a:t>Grantees must be subject to clear and specific terms and conditions and a clear understanding between the parties on required outcomes.</a:t>
            </a:r>
          </a:p>
          <a:p>
            <a:pPr marL="285750" indent="-285750" defTabSz="914377">
              <a:lnSpc>
                <a:spcPct val="90000"/>
              </a:lnSpc>
              <a:spcAft>
                <a:spcPts val="600"/>
              </a:spcAft>
              <a:buFont typeface="Arial" panose="020B0604020202020204" pitchFamily="34" charset="0"/>
              <a:buChar char="•"/>
            </a:pPr>
            <a:endParaRPr lang="en-US" sz="1800" dirty="0"/>
          </a:p>
          <a:p>
            <a:pPr marL="285750" indent="-285750" defTabSz="914377">
              <a:lnSpc>
                <a:spcPct val="90000"/>
              </a:lnSpc>
              <a:spcAft>
                <a:spcPts val="600"/>
              </a:spcAft>
              <a:buFont typeface="Arial" panose="020B0604020202020204" pitchFamily="34" charset="0"/>
              <a:buChar char="•"/>
            </a:pPr>
            <a:r>
              <a:rPr lang="en-US" sz="1800" dirty="0"/>
              <a:t>Agreements must be legally enforceable and include clarity as to termination rights and appropriate accountability for grant money (including monitoring and acquittal requirements and how unspent funds may be dealt with).</a:t>
            </a:r>
          </a:p>
          <a:p>
            <a:pPr marL="285750" indent="-285750" defTabSz="914377">
              <a:lnSpc>
                <a:spcPct val="90000"/>
              </a:lnSpc>
              <a:spcAft>
                <a:spcPts val="600"/>
              </a:spcAft>
              <a:buFont typeface="Arial" panose="020B0604020202020204" pitchFamily="34" charset="0"/>
              <a:buChar char="•"/>
            </a:pPr>
            <a:endParaRPr lang="en-US" sz="1800" dirty="0"/>
          </a:p>
          <a:p>
            <a:pPr marL="285750" indent="-285750" defTabSz="914377">
              <a:lnSpc>
                <a:spcPct val="90000"/>
              </a:lnSpc>
              <a:spcAft>
                <a:spcPts val="600"/>
              </a:spcAft>
              <a:buFont typeface="Arial" panose="020B0604020202020204" pitchFamily="34" charset="0"/>
              <a:buChar char="•"/>
            </a:pPr>
            <a:r>
              <a:rPr lang="en-US" sz="1800" dirty="0"/>
              <a:t>If it is not practical to provide each individual with a grant agreement (e.g. emergency relief and high-volume grants), grantees must still be bound by specific terms and conditions.</a:t>
            </a:r>
          </a:p>
          <a:p>
            <a:pPr marL="285750" indent="-285750" defTabSz="914377">
              <a:lnSpc>
                <a:spcPct val="90000"/>
              </a:lnSpc>
              <a:spcAft>
                <a:spcPts val="600"/>
              </a:spcAft>
              <a:buFont typeface="Arial" panose="020B0604020202020204" pitchFamily="34" charset="0"/>
              <a:buChar char="•"/>
            </a:pPr>
            <a:endParaRPr lang="en-US" sz="1800" dirty="0"/>
          </a:p>
          <a:p>
            <a:pPr marL="285750" indent="-285750" defTabSz="914377">
              <a:lnSpc>
                <a:spcPct val="90000"/>
              </a:lnSpc>
              <a:spcAft>
                <a:spcPts val="600"/>
              </a:spcAft>
              <a:buFont typeface="Arial" panose="020B0604020202020204" pitchFamily="34" charset="0"/>
              <a:buChar char="•"/>
            </a:pPr>
            <a:r>
              <a:rPr lang="en-US" sz="1800" dirty="0"/>
              <a:t>All written agreements must require a grantee to acknowledge the financial support provided by the NSW Government.  </a:t>
            </a:r>
          </a:p>
          <a:p>
            <a:pPr defTabSz="914377">
              <a:lnSpc>
                <a:spcPct val="90000"/>
              </a:lnSpc>
            </a:pPr>
            <a:endParaRPr lang="en-US" sz="2000" dirty="0"/>
          </a:p>
        </p:txBody>
      </p:sp>
    </p:spTree>
    <p:extLst>
      <p:ext uri="{BB962C8B-B14F-4D97-AF65-F5344CB8AC3E}">
        <p14:creationId xmlns:p14="http://schemas.microsoft.com/office/powerpoint/2010/main" val="1051288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53C5C5-10FA-5D29-1C17-329D42846DC6}"/>
              </a:ext>
            </a:extLst>
          </p:cNvPr>
          <p:cNvSpPr>
            <a:spLocks noGrp="1"/>
          </p:cNvSpPr>
          <p:nvPr>
            <p:ph type="sldNum" sz="quarter" idx="12"/>
          </p:nvPr>
        </p:nvSpPr>
        <p:spPr/>
        <p:txBody>
          <a:bodyPr/>
          <a:lstStyle/>
          <a:p>
            <a:fld id="{10A01DC5-1685-4615-8240-15192985C6A2}" type="slidenum">
              <a:rPr lang="en-AU" smtClean="0"/>
              <a:t>35</a:t>
            </a:fld>
            <a:endParaRPr lang="en-AU"/>
          </a:p>
        </p:txBody>
      </p:sp>
      <p:sp>
        <p:nvSpPr>
          <p:cNvPr id="3" name="Title 1">
            <a:extLst>
              <a:ext uri="{FF2B5EF4-FFF2-40B4-BE49-F238E27FC236}">
                <a16:creationId xmlns:a16="http://schemas.microsoft.com/office/drawing/2014/main" id="{632CEC78-F7F8-9C47-084A-02D581FE037A}"/>
              </a:ext>
            </a:extLst>
          </p:cNvPr>
          <p:cNvSpPr txBox="1">
            <a:spLocks/>
          </p:cNvSpPr>
          <p:nvPr/>
        </p:nvSpPr>
        <p:spPr>
          <a:xfrm>
            <a:off x="5400000" y="408077"/>
            <a:ext cx="5489575" cy="1009650"/>
          </a:xfrm>
          <a:prstGeom prst="rect">
            <a:avLst/>
          </a:prstGeom>
        </p:spPr>
        <p:txBody>
          <a:bodyPr vert="horz" lIns="0" tIns="0" rIns="0" bIns="0" rtlCol="0" anchor="t">
            <a:normAutofit/>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US" dirty="0">
                <a:solidFill>
                  <a:schemeClr val="bg2"/>
                </a:solidFill>
                <a:latin typeface="+mj-lt"/>
              </a:rPr>
              <a:t>Variations requested after a grant is decided</a:t>
            </a:r>
          </a:p>
        </p:txBody>
      </p:sp>
      <p:sp>
        <p:nvSpPr>
          <p:cNvPr id="4" name="TextBox 3">
            <a:extLst>
              <a:ext uri="{FF2B5EF4-FFF2-40B4-BE49-F238E27FC236}">
                <a16:creationId xmlns:a16="http://schemas.microsoft.com/office/drawing/2014/main" id="{E2AD0BC8-4E12-3C98-C66B-1610559E458A}"/>
              </a:ext>
            </a:extLst>
          </p:cNvPr>
          <p:cNvSpPr txBox="1"/>
          <p:nvPr/>
        </p:nvSpPr>
        <p:spPr>
          <a:xfrm>
            <a:off x="5400000" y="1336211"/>
            <a:ext cx="6478588" cy="4185578"/>
          </a:xfrm>
          <a:prstGeom prst="rect">
            <a:avLst/>
          </a:prstGeom>
        </p:spPr>
        <p:txBody>
          <a:bodyPr vert="horz" lIns="0" tIns="0" rIns="0" bIns="0" rtlCol="0">
            <a:normAutofit/>
          </a:bodyPr>
          <a:lstStyle/>
          <a:p>
            <a:pPr defTabSz="914377">
              <a:lnSpc>
                <a:spcPct val="90000"/>
              </a:lnSpc>
            </a:pPr>
            <a:endParaRPr lang="en-US" sz="2000" dirty="0"/>
          </a:p>
        </p:txBody>
      </p:sp>
      <p:sp>
        <p:nvSpPr>
          <p:cNvPr id="8" name="TextBox 7">
            <a:extLst>
              <a:ext uri="{FF2B5EF4-FFF2-40B4-BE49-F238E27FC236}">
                <a16:creationId xmlns:a16="http://schemas.microsoft.com/office/drawing/2014/main" id="{CCB8C11D-0CD3-6365-E79C-DE364A572A5C}"/>
              </a:ext>
            </a:extLst>
          </p:cNvPr>
          <p:cNvSpPr txBox="1"/>
          <p:nvPr/>
        </p:nvSpPr>
        <p:spPr>
          <a:xfrm>
            <a:off x="5329413" y="1499242"/>
            <a:ext cx="6478588" cy="5016758"/>
          </a:xfrm>
          <a:prstGeom prst="rect">
            <a:avLst/>
          </a:prstGeom>
          <a:noFill/>
        </p:spPr>
        <p:txBody>
          <a:bodyPr wrap="square">
            <a:spAutoFit/>
          </a:bodyPr>
          <a:lstStyle/>
          <a:p>
            <a:r>
              <a:rPr lang="en-AU" sz="2000" dirty="0">
                <a:solidFill>
                  <a:schemeClr val="tx2"/>
                </a:solidFill>
                <a:latin typeface="+mj-lt"/>
              </a:rPr>
              <a:t>Occasionally, a successful grant recipient may, after the grant has been approved, request a change to the funded project.</a:t>
            </a:r>
          </a:p>
          <a:p>
            <a:endParaRPr lang="en-AU" sz="2000" dirty="0">
              <a:solidFill>
                <a:schemeClr val="tx2"/>
              </a:solidFill>
              <a:latin typeface="+mj-lt"/>
            </a:endParaRPr>
          </a:p>
          <a:p>
            <a:pPr marL="285750" indent="-285750">
              <a:buFont typeface="Arial" panose="020B0604020202020204" pitchFamily="34" charset="0"/>
              <a:buChar char="•"/>
            </a:pPr>
            <a:r>
              <a:rPr lang="en-AU" sz="2000" dirty="0"/>
              <a:t>If the change is such that the grant recipient is essentially requesting a new grant (e.g. for additional funds for an existing program, or the use of the same funds for a different, unapproved purpose), then the change in scope should be treated as a new grant</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A minor change to an approved project that does not substantively impact the approved purpose or change the timing or conditions of the approved grant would not generally need to be treated as a new grant. </a:t>
            </a:r>
          </a:p>
        </p:txBody>
      </p:sp>
      <p:pic>
        <p:nvPicPr>
          <p:cNvPr id="10" name="Picture 9" descr="A person reaching for a paper on a table full of paper and sticky notes">
            <a:extLst>
              <a:ext uri="{FF2B5EF4-FFF2-40B4-BE49-F238E27FC236}">
                <a16:creationId xmlns:a16="http://schemas.microsoft.com/office/drawing/2014/main" id="{5F582719-5DB4-C5EC-43E6-6A2BAC4D7F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329414" cy="6858000"/>
          </a:xfrm>
          <a:prstGeom prst="rect">
            <a:avLst/>
          </a:prstGeom>
        </p:spPr>
      </p:pic>
    </p:spTree>
    <p:extLst>
      <p:ext uri="{BB962C8B-B14F-4D97-AF65-F5344CB8AC3E}">
        <p14:creationId xmlns:p14="http://schemas.microsoft.com/office/powerpoint/2010/main" val="3368357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9FF1-588E-46CE-A671-F0F459660301}"/>
              </a:ext>
            </a:extLst>
          </p:cNvPr>
          <p:cNvSpPr>
            <a:spLocks noGrp="1"/>
          </p:cNvSpPr>
          <p:nvPr>
            <p:ph type="title"/>
          </p:nvPr>
        </p:nvSpPr>
        <p:spPr/>
        <p:txBody>
          <a:bodyPr/>
          <a:lstStyle/>
          <a:p>
            <a:r>
              <a:rPr lang="en-AU" dirty="0">
                <a:solidFill>
                  <a:schemeClr val="bg2"/>
                </a:solidFill>
                <a:latin typeface="+mj-lt"/>
              </a:rPr>
              <a:t>Publishing grant information </a:t>
            </a:r>
          </a:p>
        </p:txBody>
      </p:sp>
      <p:sp>
        <p:nvSpPr>
          <p:cNvPr id="4" name="Slide Number Placeholder 3">
            <a:extLst>
              <a:ext uri="{FF2B5EF4-FFF2-40B4-BE49-F238E27FC236}">
                <a16:creationId xmlns:a16="http://schemas.microsoft.com/office/drawing/2014/main" id="{AE15A735-C9F0-4CC4-B712-0546C0BACDC0}"/>
              </a:ext>
            </a:extLst>
          </p:cNvPr>
          <p:cNvSpPr>
            <a:spLocks noGrp="1"/>
          </p:cNvSpPr>
          <p:nvPr>
            <p:ph type="sldNum" sz="quarter" idx="12"/>
          </p:nvPr>
        </p:nvSpPr>
        <p:spPr/>
        <p:txBody>
          <a:bodyPr/>
          <a:lstStyle/>
          <a:p>
            <a:fld id="{10A01DC5-1685-4615-8240-15192985C6A2}" type="slidenum">
              <a:rPr lang="en-AU" smtClean="0"/>
              <a:t>36</a:t>
            </a:fld>
            <a:endParaRPr lang="en-AU"/>
          </a:p>
        </p:txBody>
      </p:sp>
      <p:sp>
        <p:nvSpPr>
          <p:cNvPr id="7" name="TextBox 6">
            <a:extLst>
              <a:ext uri="{FF2B5EF4-FFF2-40B4-BE49-F238E27FC236}">
                <a16:creationId xmlns:a16="http://schemas.microsoft.com/office/drawing/2014/main" id="{AC183CDB-F2CC-4BF4-8D7F-297358BFC766}"/>
              </a:ext>
            </a:extLst>
          </p:cNvPr>
          <p:cNvSpPr txBox="1"/>
          <p:nvPr/>
        </p:nvSpPr>
        <p:spPr>
          <a:xfrm>
            <a:off x="360000" y="1483156"/>
            <a:ext cx="5465321" cy="4524315"/>
          </a:xfrm>
          <a:prstGeom prst="rect">
            <a:avLst/>
          </a:prstGeom>
          <a:noFill/>
        </p:spPr>
        <p:txBody>
          <a:bodyPr wrap="square" rtlCol="0">
            <a:spAutoFit/>
          </a:bodyPr>
          <a:lstStyle/>
          <a:p>
            <a:r>
              <a:rPr lang="en-AU" sz="1800" dirty="0"/>
              <a:t>The following information about grants must be published:</a:t>
            </a:r>
          </a:p>
          <a:p>
            <a:pPr marL="342900" indent="-342900">
              <a:buFont typeface="Arial" panose="020B0604020202020204" pitchFamily="34" charset="0"/>
              <a:buChar char="•"/>
            </a:pPr>
            <a:r>
              <a:rPr lang="en-AU" sz="1800" dirty="0"/>
              <a:t>upcoming grant opportunities </a:t>
            </a:r>
          </a:p>
          <a:p>
            <a:pPr marL="342900" indent="-342900">
              <a:buFont typeface="Arial" panose="020B0604020202020204" pitchFamily="34" charset="0"/>
              <a:buChar char="•"/>
            </a:pPr>
            <a:r>
              <a:rPr lang="en-AU" sz="1800" dirty="0"/>
              <a:t>open grant opportunity guidelines</a:t>
            </a:r>
          </a:p>
          <a:p>
            <a:pPr marL="342900" indent="-342900">
              <a:buFont typeface="Arial" panose="020B0604020202020204" pitchFamily="34" charset="0"/>
              <a:buChar char="•"/>
            </a:pPr>
            <a:r>
              <a:rPr lang="en-AU" sz="1800" dirty="0"/>
              <a:t>all grants awarded</a:t>
            </a:r>
          </a:p>
          <a:p>
            <a:pPr marL="342900" indent="-342900">
              <a:buFont typeface="Arial" panose="020B0604020202020204" pitchFamily="34" charset="0"/>
              <a:buChar char="•"/>
            </a:pPr>
            <a:r>
              <a:rPr lang="en-AU" sz="1800" dirty="0"/>
              <a:t>the exercise of Ministerial discretion </a:t>
            </a:r>
          </a:p>
          <a:p>
            <a:pPr marL="342900" indent="-342900">
              <a:buFont typeface="Arial" panose="020B0604020202020204" pitchFamily="34" charset="0"/>
              <a:buChar char="•"/>
            </a:pPr>
            <a:r>
              <a:rPr lang="en-AU" sz="1800" dirty="0"/>
              <a:t>program evaluations.</a:t>
            </a:r>
          </a:p>
          <a:p>
            <a:endParaRPr lang="en-AU" sz="1800" dirty="0"/>
          </a:p>
          <a:p>
            <a:r>
              <a:rPr lang="en-AU" sz="1800" dirty="0"/>
              <a:t>Specific publishing requirements are set out at Appendix A to the Guide.</a:t>
            </a:r>
          </a:p>
          <a:p>
            <a:endParaRPr lang="en-AU" sz="1800" dirty="0"/>
          </a:p>
          <a:p>
            <a:r>
              <a:rPr lang="en-AU" sz="1800" dirty="0"/>
              <a:t>Information about grants awarded must be published </a:t>
            </a:r>
            <a:r>
              <a:rPr lang="en-AU" sz="1800" b="1" dirty="0"/>
              <a:t>within 45 days.</a:t>
            </a:r>
            <a:endParaRPr lang="en-AU" sz="1800" dirty="0"/>
          </a:p>
          <a:p>
            <a:pPr marL="342900" indent="-342900">
              <a:buFont typeface="Arial" panose="020B0604020202020204" pitchFamily="34" charset="0"/>
              <a:buChar char="•"/>
            </a:pPr>
            <a:endParaRPr lang="en-AU" sz="1800" dirty="0"/>
          </a:p>
          <a:p>
            <a:r>
              <a:rPr lang="en-AU" sz="1800" dirty="0"/>
              <a:t>Some legal and policy exceptions to publication may apply.</a:t>
            </a:r>
          </a:p>
        </p:txBody>
      </p:sp>
      <p:pic>
        <p:nvPicPr>
          <p:cNvPr id="5" name="Picture 4">
            <a:extLst>
              <a:ext uri="{FF2B5EF4-FFF2-40B4-BE49-F238E27FC236}">
                <a16:creationId xmlns:a16="http://schemas.microsoft.com/office/drawing/2014/main" id="{399AE65E-8520-46C9-8707-8DEAD63F61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446"/>
          <a:stretch/>
        </p:blipFill>
        <p:spPr>
          <a:xfrm>
            <a:off x="6186642" y="1608224"/>
            <a:ext cx="5465321" cy="4274177"/>
          </a:xfrm>
          <a:prstGeom prst="rect">
            <a:avLst/>
          </a:prstGeom>
        </p:spPr>
      </p:pic>
    </p:spTree>
    <p:extLst>
      <p:ext uri="{BB962C8B-B14F-4D97-AF65-F5344CB8AC3E}">
        <p14:creationId xmlns:p14="http://schemas.microsoft.com/office/powerpoint/2010/main" val="442261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4CF87-05A4-7891-FF35-FEE7B8241D05}"/>
              </a:ext>
            </a:extLst>
          </p:cNvPr>
          <p:cNvSpPr>
            <a:spLocks noGrp="1"/>
          </p:cNvSpPr>
          <p:nvPr>
            <p:ph type="title"/>
          </p:nvPr>
        </p:nvSpPr>
        <p:spPr>
          <a:xfrm>
            <a:off x="5635745" y="307501"/>
            <a:ext cx="5681713" cy="1009652"/>
          </a:xfrm>
        </p:spPr>
        <p:txBody>
          <a:bodyPr/>
          <a:lstStyle/>
          <a:p>
            <a:r>
              <a:rPr lang="en-AU" sz="2800" dirty="0">
                <a:solidFill>
                  <a:schemeClr val="accent1"/>
                </a:solidFill>
                <a:latin typeface="+mj-lt"/>
              </a:rPr>
              <a:t>Provision of Emergency Relief Grant Information to the Auditor-General</a:t>
            </a:r>
          </a:p>
        </p:txBody>
      </p:sp>
      <p:sp>
        <p:nvSpPr>
          <p:cNvPr id="4" name="Slide Number Placeholder 3">
            <a:extLst>
              <a:ext uri="{FF2B5EF4-FFF2-40B4-BE49-F238E27FC236}">
                <a16:creationId xmlns:a16="http://schemas.microsoft.com/office/drawing/2014/main" id="{8D94D428-FEC4-93AD-E802-9B538DFC4EC5}"/>
              </a:ext>
            </a:extLst>
          </p:cNvPr>
          <p:cNvSpPr>
            <a:spLocks noGrp="1"/>
          </p:cNvSpPr>
          <p:nvPr>
            <p:ph type="sldNum" sz="quarter" idx="12"/>
          </p:nvPr>
        </p:nvSpPr>
        <p:spPr/>
        <p:txBody>
          <a:bodyPr/>
          <a:lstStyle/>
          <a:p>
            <a:fld id="{10A01DC5-1685-4615-8240-15192985C6A2}" type="slidenum">
              <a:rPr lang="en-AU" smtClean="0"/>
              <a:t>37</a:t>
            </a:fld>
            <a:endParaRPr lang="en-AU"/>
          </a:p>
        </p:txBody>
      </p:sp>
      <p:sp>
        <p:nvSpPr>
          <p:cNvPr id="8" name="TextBox 7">
            <a:extLst>
              <a:ext uri="{FF2B5EF4-FFF2-40B4-BE49-F238E27FC236}">
                <a16:creationId xmlns:a16="http://schemas.microsoft.com/office/drawing/2014/main" id="{7193C276-E2D0-1A72-7603-03E9C4D62777}"/>
              </a:ext>
            </a:extLst>
          </p:cNvPr>
          <p:cNvSpPr txBox="1"/>
          <p:nvPr/>
        </p:nvSpPr>
        <p:spPr>
          <a:xfrm>
            <a:off x="5635745" y="1562086"/>
            <a:ext cx="6460646" cy="4708981"/>
          </a:xfrm>
          <a:prstGeom prst="rect">
            <a:avLst/>
          </a:prstGeom>
          <a:noFill/>
        </p:spPr>
        <p:txBody>
          <a:bodyPr wrap="square">
            <a:spAutoFit/>
          </a:bodyPr>
          <a:lstStyle/>
          <a:p>
            <a:r>
              <a:rPr lang="en-AU" sz="2000" dirty="0"/>
              <a:t>Officials must provide emergency relief grants information to the Auditor-General within three months of the grant agreement taking effect, or, if there is no grant agreement, no later than three months after the first payment is paid to the grantee. </a:t>
            </a:r>
          </a:p>
          <a:p>
            <a:endParaRPr lang="en-AU" sz="2000" dirty="0"/>
          </a:p>
          <a:p>
            <a:r>
              <a:rPr lang="en-AU" sz="2000" dirty="0"/>
              <a:t>The information about emergency relief grants that must be provided to the Auditor-General includes:</a:t>
            </a:r>
          </a:p>
          <a:p>
            <a:endParaRPr lang="en-AU" sz="2000" dirty="0"/>
          </a:p>
          <a:p>
            <a:pPr marL="342900" indent="-342900">
              <a:buFont typeface="Arial" panose="020B0604020202020204" pitchFamily="34" charset="0"/>
              <a:buChar char="•"/>
            </a:pPr>
            <a:r>
              <a:rPr lang="en-AU" sz="2000" dirty="0"/>
              <a:t>the grants information required to be published on the NSW Government Grants and Funding Finder under section 6.5 of this Guide</a:t>
            </a:r>
          </a:p>
          <a:p>
            <a:pPr marL="342900" indent="-342900">
              <a:buFont typeface="Arial" panose="020B0604020202020204" pitchFamily="34" charset="0"/>
              <a:buChar char="•"/>
            </a:pPr>
            <a:r>
              <a:rPr lang="en-AU" sz="2000" dirty="0"/>
              <a:t>grants information required to be reported by NSW agencies to the Commonwealth under the Disaster Recovery Funding Arrangements 2018.</a:t>
            </a:r>
          </a:p>
        </p:txBody>
      </p:sp>
      <p:pic>
        <p:nvPicPr>
          <p:cNvPr id="10" name="Picture 9" descr="Spreadsheet and calculator">
            <a:extLst>
              <a:ext uri="{FF2B5EF4-FFF2-40B4-BE49-F238E27FC236}">
                <a16:creationId xmlns:a16="http://schemas.microsoft.com/office/drawing/2014/main" id="{311BEDD5-EB1F-00FD-7F1A-BEF758EFF7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477354" cy="6858000"/>
          </a:xfrm>
          <a:prstGeom prst="rect">
            <a:avLst/>
          </a:prstGeom>
        </p:spPr>
      </p:pic>
    </p:spTree>
    <p:extLst>
      <p:ext uri="{BB962C8B-B14F-4D97-AF65-F5344CB8AC3E}">
        <p14:creationId xmlns:p14="http://schemas.microsoft.com/office/powerpoint/2010/main" val="1413340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9FF1-588E-46CE-A671-F0F459660301}"/>
              </a:ext>
            </a:extLst>
          </p:cNvPr>
          <p:cNvSpPr>
            <a:spLocks noGrp="1"/>
          </p:cNvSpPr>
          <p:nvPr>
            <p:ph type="title"/>
          </p:nvPr>
        </p:nvSpPr>
        <p:spPr>
          <a:xfrm>
            <a:off x="360000" y="519488"/>
            <a:ext cx="9720000" cy="1009652"/>
          </a:xfrm>
        </p:spPr>
        <p:txBody>
          <a:bodyPr vert="horz" lIns="0" tIns="0" rIns="0" bIns="0" rtlCol="0" anchor="t">
            <a:normAutofit/>
          </a:bodyPr>
          <a:lstStyle/>
          <a:p>
            <a:r>
              <a:rPr lang="en-US" kern="1200" dirty="0">
                <a:solidFill>
                  <a:schemeClr val="bg2"/>
                </a:solidFill>
                <a:latin typeface="+mj-lt"/>
                <a:ea typeface="+mj-ea"/>
                <a:cs typeface="+mj-cs"/>
              </a:rPr>
              <a:t>Monitoring and acquitting grants</a:t>
            </a:r>
          </a:p>
        </p:txBody>
      </p:sp>
      <p:sp>
        <p:nvSpPr>
          <p:cNvPr id="7" name="TextBox 6">
            <a:extLst>
              <a:ext uri="{FF2B5EF4-FFF2-40B4-BE49-F238E27FC236}">
                <a16:creationId xmlns:a16="http://schemas.microsoft.com/office/drawing/2014/main" id="{AC183CDB-F2CC-4BF4-8D7F-297358BFC766}"/>
              </a:ext>
            </a:extLst>
          </p:cNvPr>
          <p:cNvSpPr txBox="1"/>
          <p:nvPr/>
        </p:nvSpPr>
        <p:spPr>
          <a:xfrm>
            <a:off x="360000" y="1800000"/>
            <a:ext cx="5616000" cy="4351339"/>
          </a:xfrm>
          <a:prstGeom prst="rect">
            <a:avLst/>
          </a:prstGeom>
        </p:spPr>
        <p:txBody>
          <a:bodyPr vert="horz" lIns="0" tIns="0" rIns="0" bIns="0" rtlCol="0">
            <a:normAutofit/>
          </a:bodyPr>
          <a:lstStyle/>
          <a:p>
            <a:pPr defTabSz="914377">
              <a:spcAft>
                <a:spcPts val="600"/>
              </a:spcAft>
            </a:pPr>
            <a:r>
              <a:rPr lang="en-US" sz="1800" dirty="0"/>
              <a:t>Officials should monitor both individual grants and the overall grant opportunity:</a:t>
            </a:r>
          </a:p>
          <a:p>
            <a:pPr marL="342900" indent="-342900" defTabSz="914377">
              <a:spcAft>
                <a:spcPts val="600"/>
              </a:spcAft>
              <a:buFont typeface="Arial" panose="020B0604020202020204" pitchFamily="34" charset="0"/>
              <a:buChar char="•"/>
            </a:pPr>
            <a:r>
              <a:rPr lang="en-US" sz="1800" dirty="0"/>
              <a:t>track the progress of grant activities</a:t>
            </a:r>
          </a:p>
          <a:p>
            <a:pPr marL="342900" indent="-342900" defTabSz="914377">
              <a:spcAft>
                <a:spcPts val="600"/>
              </a:spcAft>
              <a:buFont typeface="Arial" panose="020B0604020202020204" pitchFamily="34" charset="0"/>
              <a:buChar char="•"/>
            </a:pPr>
            <a:r>
              <a:rPr lang="en-US" sz="1800" dirty="0"/>
              <a:t>establish if funds were dispersed correctly and used as intended</a:t>
            </a:r>
          </a:p>
          <a:p>
            <a:pPr marL="342900" indent="-342900" defTabSz="914377">
              <a:spcAft>
                <a:spcPts val="600"/>
              </a:spcAft>
              <a:buFont typeface="Arial" panose="020B0604020202020204" pitchFamily="34" charset="0"/>
              <a:buChar char="•"/>
            </a:pPr>
            <a:r>
              <a:rPr lang="en-US" sz="1800" dirty="0"/>
              <a:t>assess outcomes, benefits and value for money. </a:t>
            </a:r>
          </a:p>
          <a:p>
            <a:pPr marL="342900" indent="-342900" defTabSz="914377">
              <a:spcAft>
                <a:spcPts val="600"/>
              </a:spcAft>
              <a:buFont typeface="Arial" panose="020B0604020202020204" pitchFamily="34" charset="0"/>
              <a:buChar char="•"/>
            </a:pPr>
            <a:endParaRPr lang="en-US" sz="1800" dirty="0"/>
          </a:p>
          <a:p>
            <a:pPr defTabSz="914377">
              <a:spcAft>
                <a:spcPts val="600"/>
              </a:spcAft>
            </a:pPr>
            <a:r>
              <a:rPr lang="en-US" sz="1800" dirty="0"/>
              <a:t>An acquittals process is also a key element of continuous financial monitoring. Officials should conduct an acquittal for individual grants to account for how funds have been spent and compliance with the grant terms and conditions. </a:t>
            </a:r>
          </a:p>
          <a:p>
            <a:pPr defTabSz="914377">
              <a:spcAft>
                <a:spcPts val="600"/>
              </a:spcAft>
            </a:pPr>
            <a:endParaRPr lang="en-US" sz="1800" dirty="0"/>
          </a:p>
          <a:p>
            <a:pPr defTabSz="914377">
              <a:spcAft>
                <a:spcPts val="600"/>
              </a:spcAft>
            </a:pPr>
            <a:endParaRPr lang="en-US" sz="2000" dirty="0"/>
          </a:p>
        </p:txBody>
      </p:sp>
      <p:pic>
        <p:nvPicPr>
          <p:cNvPr id="5" name="Picture 4" descr="Graph on document with pen">
            <a:extLst>
              <a:ext uri="{FF2B5EF4-FFF2-40B4-BE49-F238E27FC236}">
                <a16:creationId xmlns:a16="http://schemas.microsoft.com/office/drawing/2014/main" id="{6E101A30-7BFA-495C-A692-3A5F4015CA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216000" y="1800000"/>
            <a:ext cx="5616000" cy="4351339"/>
          </a:xfrm>
          <a:prstGeom prst="rect">
            <a:avLst/>
          </a:prstGeom>
          <a:noFill/>
        </p:spPr>
      </p:pic>
      <p:sp>
        <p:nvSpPr>
          <p:cNvPr id="4" name="Slide Number Placeholder 3">
            <a:extLst>
              <a:ext uri="{FF2B5EF4-FFF2-40B4-BE49-F238E27FC236}">
                <a16:creationId xmlns:a16="http://schemas.microsoft.com/office/drawing/2014/main" id="{AE15A735-C9F0-4CC4-B712-0546C0BACDC0}"/>
              </a:ext>
            </a:extLst>
          </p:cNvPr>
          <p:cNvSpPr>
            <a:spLocks noGrp="1"/>
          </p:cNvSpPr>
          <p:nvPr>
            <p:ph type="sldNum" sz="quarter" idx="12"/>
          </p:nvPr>
        </p:nvSpPr>
        <p:spPr>
          <a:xfrm>
            <a:off x="11317458" y="6516000"/>
            <a:ext cx="490542"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38</a:t>
            </a:fld>
            <a:endParaRPr lang="en-AU"/>
          </a:p>
        </p:txBody>
      </p:sp>
    </p:spTree>
    <p:extLst>
      <p:ext uri="{BB962C8B-B14F-4D97-AF65-F5344CB8AC3E}">
        <p14:creationId xmlns:p14="http://schemas.microsoft.com/office/powerpoint/2010/main" val="3697871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9FF1-588E-46CE-A671-F0F459660301}"/>
              </a:ext>
            </a:extLst>
          </p:cNvPr>
          <p:cNvSpPr>
            <a:spLocks noGrp="1"/>
          </p:cNvSpPr>
          <p:nvPr>
            <p:ph type="title"/>
          </p:nvPr>
        </p:nvSpPr>
        <p:spPr/>
        <p:txBody>
          <a:bodyPr/>
          <a:lstStyle/>
          <a:p>
            <a:r>
              <a:rPr lang="en-AU" dirty="0">
                <a:solidFill>
                  <a:schemeClr val="bg2"/>
                </a:solidFill>
                <a:latin typeface="+mj-lt"/>
              </a:rPr>
              <a:t>Grants evaluation</a:t>
            </a:r>
          </a:p>
        </p:txBody>
      </p:sp>
      <p:sp>
        <p:nvSpPr>
          <p:cNvPr id="4" name="Slide Number Placeholder 3">
            <a:extLst>
              <a:ext uri="{FF2B5EF4-FFF2-40B4-BE49-F238E27FC236}">
                <a16:creationId xmlns:a16="http://schemas.microsoft.com/office/drawing/2014/main" id="{AE15A735-C9F0-4CC4-B712-0546C0BACDC0}"/>
              </a:ext>
            </a:extLst>
          </p:cNvPr>
          <p:cNvSpPr>
            <a:spLocks noGrp="1"/>
          </p:cNvSpPr>
          <p:nvPr>
            <p:ph type="sldNum" sz="quarter" idx="12"/>
          </p:nvPr>
        </p:nvSpPr>
        <p:spPr/>
        <p:txBody>
          <a:bodyPr/>
          <a:lstStyle/>
          <a:p>
            <a:fld id="{10A01DC5-1685-4615-8240-15192985C6A2}" type="slidenum">
              <a:rPr lang="en-AU" smtClean="0"/>
              <a:t>39</a:t>
            </a:fld>
            <a:endParaRPr lang="en-AU"/>
          </a:p>
        </p:txBody>
      </p:sp>
      <p:sp>
        <p:nvSpPr>
          <p:cNvPr id="7" name="TextBox 6">
            <a:extLst>
              <a:ext uri="{FF2B5EF4-FFF2-40B4-BE49-F238E27FC236}">
                <a16:creationId xmlns:a16="http://schemas.microsoft.com/office/drawing/2014/main" id="{AC183CDB-F2CC-4BF4-8D7F-297358BFC766}"/>
              </a:ext>
            </a:extLst>
          </p:cNvPr>
          <p:cNvSpPr txBox="1"/>
          <p:nvPr/>
        </p:nvSpPr>
        <p:spPr>
          <a:xfrm>
            <a:off x="563525" y="1697274"/>
            <a:ext cx="7025142" cy="4093428"/>
          </a:xfrm>
          <a:prstGeom prst="rect">
            <a:avLst/>
          </a:prstGeom>
          <a:noFill/>
        </p:spPr>
        <p:txBody>
          <a:bodyPr wrap="square" rtlCol="0">
            <a:spAutoFit/>
          </a:bodyPr>
          <a:lstStyle/>
          <a:p>
            <a:r>
              <a:rPr lang="en-AU" sz="2000" dirty="0"/>
              <a:t>Grants evaluation is important to determine whether a grant has met its intended outcomes and to help inform the design of future grant opportunities. </a:t>
            </a:r>
          </a:p>
          <a:p>
            <a:endParaRPr lang="en-AU" sz="2000" dirty="0"/>
          </a:p>
          <a:p>
            <a:r>
              <a:rPr lang="en-AU" sz="2000" dirty="0"/>
              <a:t>There are three main types of evaluation:</a:t>
            </a:r>
          </a:p>
          <a:p>
            <a:pPr marL="457200" indent="-457200">
              <a:buAutoNum type="arabicPeriod"/>
            </a:pPr>
            <a:r>
              <a:rPr lang="en-AU" sz="2000" dirty="0"/>
              <a:t>Process evaluation</a:t>
            </a:r>
          </a:p>
          <a:p>
            <a:pPr marL="457200" indent="-457200">
              <a:buAutoNum type="arabicPeriod"/>
            </a:pPr>
            <a:r>
              <a:rPr lang="en-AU" sz="2000" dirty="0"/>
              <a:t>Outcome evaluation</a:t>
            </a:r>
          </a:p>
          <a:p>
            <a:pPr marL="457200" indent="-457200">
              <a:buAutoNum type="arabicPeriod"/>
            </a:pPr>
            <a:r>
              <a:rPr lang="en-AU" sz="2000" dirty="0"/>
              <a:t>Economic evaluation</a:t>
            </a:r>
          </a:p>
          <a:p>
            <a:pPr marL="457200" indent="-457200">
              <a:buAutoNum type="arabicPeriod"/>
            </a:pPr>
            <a:endParaRPr lang="en-AU" sz="2000" dirty="0"/>
          </a:p>
          <a:p>
            <a:r>
              <a:rPr lang="en-AU" sz="2000" dirty="0"/>
              <a:t>The NSW Government publication ‘</a:t>
            </a:r>
            <a:r>
              <a:rPr lang="en-AU" sz="2000" i="1" dirty="0"/>
              <a:t>TPG22-22 Treasury Policy and Guidelines: Evaluation</a:t>
            </a:r>
            <a:r>
              <a:rPr lang="en-AU" sz="2000" dirty="0"/>
              <a:t>’ sets out mandatory requirements, recommendations and guidance for agencies to conduct evaluation.</a:t>
            </a:r>
          </a:p>
        </p:txBody>
      </p:sp>
      <p:pic>
        <p:nvPicPr>
          <p:cNvPr id="5" name="Picture 4" descr="Pencil and answer-sheet">
            <a:extLst>
              <a:ext uri="{FF2B5EF4-FFF2-40B4-BE49-F238E27FC236}">
                <a16:creationId xmlns:a16="http://schemas.microsoft.com/office/drawing/2014/main" id="{DCCCA3BE-0844-412B-9D8A-714F5A9250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93873" y="1572852"/>
            <a:ext cx="4264598" cy="4217850"/>
          </a:xfrm>
          <a:prstGeom prst="rect">
            <a:avLst/>
          </a:prstGeom>
        </p:spPr>
      </p:pic>
    </p:spTree>
    <p:extLst>
      <p:ext uri="{BB962C8B-B14F-4D97-AF65-F5344CB8AC3E}">
        <p14:creationId xmlns:p14="http://schemas.microsoft.com/office/powerpoint/2010/main" val="65822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6BD23-34FE-427D-81E7-96F43D180B04}"/>
              </a:ext>
            </a:extLst>
          </p:cNvPr>
          <p:cNvSpPr>
            <a:spLocks noGrp="1"/>
          </p:cNvSpPr>
          <p:nvPr>
            <p:ph type="title"/>
          </p:nvPr>
        </p:nvSpPr>
        <p:spPr/>
        <p:txBody>
          <a:bodyPr/>
          <a:lstStyle/>
          <a:p>
            <a:r>
              <a:rPr lang="en-AU" sz="4800" dirty="0">
                <a:solidFill>
                  <a:schemeClr val="accent1"/>
                </a:solidFill>
                <a:latin typeface="+mj-lt"/>
              </a:rPr>
              <a:t>Overview</a:t>
            </a:r>
          </a:p>
        </p:txBody>
      </p:sp>
      <p:sp>
        <p:nvSpPr>
          <p:cNvPr id="4" name="Slide Number Placeholder 3">
            <a:extLst>
              <a:ext uri="{FF2B5EF4-FFF2-40B4-BE49-F238E27FC236}">
                <a16:creationId xmlns:a16="http://schemas.microsoft.com/office/drawing/2014/main" id="{F4CD0419-14CB-4A25-AFAA-320CA8B35385}"/>
              </a:ext>
            </a:extLst>
          </p:cNvPr>
          <p:cNvSpPr>
            <a:spLocks noGrp="1"/>
          </p:cNvSpPr>
          <p:nvPr>
            <p:ph type="sldNum" sz="quarter" idx="12"/>
          </p:nvPr>
        </p:nvSpPr>
        <p:spPr/>
        <p:txBody>
          <a:bodyPr/>
          <a:lstStyle/>
          <a:p>
            <a:fld id="{10A01DC5-1685-4615-8240-15192985C6A2}" type="slidenum">
              <a:rPr lang="en-AU" smtClean="0"/>
              <a:t>4</a:t>
            </a:fld>
            <a:endParaRPr lang="en-AU"/>
          </a:p>
        </p:txBody>
      </p:sp>
      <p:sp>
        <p:nvSpPr>
          <p:cNvPr id="6" name="TextBox 5">
            <a:extLst>
              <a:ext uri="{FF2B5EF4-FFF2-40B4-BE49-F238E27FC236}">
                <a16:creationId xmlns:a16="http://schemas.microsoft.com/office/drawing/2014/main" id="{CFDD4A0D-8ED2-4B0A-9D69-F83A9BC3E47A}"/>
              </a:ext>
            </a:extLst>
          </p:cNvPr>
          <p:cNvSpPr txBox="1"/>
          <p:nvPr/>
        </p:nvSpPr>
        <p:spPr>
          <a:xfrm>
            <a:off x="238814" y="1449348"/>
            <a:ext cx="7940630" cy="4708981"/>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AU" sz="2000" dirty="0">
                <a:latin typeface="+mn-lt"/>
              </a:rPr>
              <a:t>The Grants Administration Guide was developed as part of the Review of Grants Administration in NSW, led by the former Department of Premier and Cabinet in partnership with the NSW Productivity Commissioner, Mr Peter Achterstraat AM. </a:t>
            </a:r>
          </a:p>
          <a:p>
            <a:pPr marL="342900" indent="-342900">
              <a:spcAft>
                <a:spcPts val="1200"/>
              </a:spcAft>
              <a:buFont typeface="Arial" panose="020B0604020202020204" pitchFamily="34" charset="0"/>
              <a:buChar char="•"/>
            </a:pPr>
            <a:r>
              <a:rPr lang="en-AU" sz="2000" dirty="0"/>
              <a:t>The Guide first came into effect when it was issued under a Premier’s Memorandum and gazetted on 19 September 2022.</a:t>
            </a:r>
          </a:p>
          <a:p>
            <a:pPr marL="342900" indent="-342900">
              <a:spcAft>
                <a:spcPts val="1200"/>
              </a:spcAft>
              <a:buFont typeface="Arial" panose="020B0604020202020204" pitchFamily="34" charset="0"/>
              <a:buChar char="•"/>
            </a:pPr>
            <a:r>
              <a:rPr lang="en-AU" sz="2000" dirty="0"/>
              <a:t>It has since been updated and was reissued on 18 March 2024.</a:t>
            </a:r>
            <a:endParaRPr lang="en-AU" sz="2000" dirty="0">
              <a:latin typeface="+mn-lt"/>
            </a:endParaRPr>
          </a:p>
          <a:p>
            <a:pPr marL="342900" indent="-342900">
              <a:spcAft>
                <a:spcPts val="1200"/>
              </a:spcAft>
              <a:buFont typeface="Arial" panose="020B0604020202020204" pitchFamily="34" charset="0"/>
              <a:buChar char="•"/>
            </a:pPr>
            <a:r>
              <a:rPr lang="en-AU" sz="2000" dirty="0">
                <a:latin typeface="+mn-lt"/>
              </a:rPr>
              <a:t>The Guide provides:</a:t>
            </a:r>
          </a:p>
          <a:p>
            <a:pPr marL="702900" lvl="4" indent="-342900">
              <a:spcAft>
                <a:spcPts val="1200"/>
              </a:spcAft>
              <a:buFont typeface="Courier New" panose="02070309020205020404" pitchFamily="49" charset="0"/>
              <a:buChar char="o"/>
            </a:pPr>
            <a:r>
              <a:rPr lang="en-AU" sz="2000" dirty="0"/>
              <a:t>an overview of the grants administration process </a:t>
            </a:r>
          </a:p>
          <a:p>
            <a:pPr marL="702900" lvl="4" indent="-342900">
              <a:spcAft>
                <a:spcPts val="1200"/>
              </a:spcAft>
              <a:buFont typeface="Courier New" panose="02070309020205020404" pitchFamily="49" charset="0"/>
              <a:buChar char="o"/>
            </a:pPr>
            <a:r>
              <a:rPr lang="en-AU" sz="2000" dirty="0"/>
              <a:t>overarching principles that apply to all NSW Government grants </a:t>
            </a:r>
          </a:p>
          <a:p>
            <a:pPr marL="684000" lvl="4" indent="-342900">
              <a:spcAft>
                <a:spcPts val="1200"/>
              </a:spcAft>
              <a:buFont typeface="Courier New" panose="02070309020205020404" pitchFamily="49" charset="0"/>
              <a:buChar char="o"/>
            </a:pPr>
            <a:r>
              <a:rPr lang="en-AU" sz="2000" dirty="0"/>
              <a:t>mandatory requirements for administering grants.</a:t>
            </a:r>
          </a:p>
        </p:txBody>
      </p:sp>
      <p:pic>
        <p:nvPicPr>
          <p:cNvPr id="5" name="Picture 4">
            <a:extLst>
              <a:ext uri="{FF2B5EF4-FFF2-40B4-BE49-F238E27FC236}">
                <a16:creationId xmlns:a16="http://schemas.microsoft.com/office/drawing/2014/main" id="{7B77FC5F-9C31-6E76-0CEE-3E3CCF7605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2233" y="1243883"/>
            <a:ext cx="3620015" cy="5119909"/>
          </a:xfrm>
          <a:prstGeom prst="rect">
            <a:avLst/>
          </a:prstGeom>
        </p:spPr>
      </p:pic>
    </p:spTree>
    <p:extLst>
      <p:ext uri="{BB962C8B-B14F-4D97-AF65-F5344CB8AC3E}">
        <p14:creationId xmlns:p14="http://schemas.microsoft.com/office/powerpoint/2010/main" val="991870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0599-BD7B-41E0-AF12-CED3BFB5EC21}"/>
              </a:ext>
            </a:extLst>
          </p:cNvPr>
          <p:cNvSpPr>
            <a:spLocks noGrp="1"/>
          </p:cNvSpPr>
          <p:nvPr>
            <p:ph type="ctrTitle"/>
          </p:nvPr>
        </p:nvSpPr>
        <p:spPr/>
        <p:txBody>
          <a:bodyPr/>
          <a:lstStyle/>
          <a:p>
            <a:r>
              <a:rPr lang="en-AU" dirty="0"/>
              <a:t>Contacts and additional resources</a:t>
            </a:r>
          </a:p>
        </p:txBody>
      </p:sp>
      <p:sp>
        <p:nvSpPr>
          <p:cNvPr id="4" name="Footer Placeholder 3">
            <a:extLst>
              <a:ext uri="{FF2B5EF4-FFF2-40B4-BE49-F238E27FC236}">
                <a16:creationId xmlns:a16="http://schemas.microsoft.com/office/drawing/2014/main" id="{479BF401-7196-49A0-BB7E-16982DC33ED6}"/>
              </a:ext>
            </a:extLst>
          </p:cNvPr>
          <p:cNvSpPr>
            <a:spLocks noGrp="1"/>
          </p:cNvSpPr>
          <p:nvPr>
            <p:ph type="ftr" sz="quarter" idx="3"/>
          </p:nvPr>
        </p:nvSpPr>
        <p:spPr/>
        <p:txBody>
          <a:bodyPr/>
          <a:lstStyle/>
          <a:p>
            <a:r>
              <a:rPr lang="en-US" dirty="0"/>
              <a:t>Grants Administration in NSW</a:t>
            </a:r>
            <a:endParaRPr lang="en-AU" dirty="0"/>
          </a:p>
        </p:txBody>
      </p:sp>
      <p:sp>
        <p:nvSpPr>
          <p:cNvPr id="5" name="Text Placeholder 4">
            <a:extLst>
              <a:ext uri="{FF2B5EF4-FFF2-40B4-BE49-F238E27FC236}">
                <a16:creationId xmlns:a16="http://schemas.microsoft.com/office/drawing/2014/main" id="{BE0444DE-22D7-4B72-AC2B-9FEA2704B780}"/>
              </a:ext>
            </a:extLst>
          </p:cNvPr>
          <p:cNvSpPr>
            <a:spLocks noGrp="1"/>
          </p:cNvSpPr>
          <p:nvPr>
            <p:ph type="body" sz="quarter" idx="11"/>
          </p:nvPr>
        </p:nvSpPr>
        <p:spPr/>
        <p:txBody>
          <a:bodyPr/>
          <a:lstStyle/>
          <a:p>
            <a:r>
              <a:rPr lang="en-AU" dirty="0"/>
              <a:t>6</a:t>
            </a:r>
          </a:p>
        </p:txBody>
      </p:sp>
    </p:spTree>
    <p:extLst>
      <p:ext uri="{BB962C8B-B14F-4D97-AF65-F5344CB8AC3E}">
        <p14:creationId xmlns:p14="http://schemas.microsoft.com/office/powerpoint/2010/main" val="2512621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olored organizers on shelves">
            <a:extLst>
              <a:ext uri="{FF2B5EF4-FFF2-40B4-BE49-F238E27FC236}">
                <a16:creationId xmlns:a16="http://schemas.microsoft.com/office/drawing/2014/main" id="{81F37EBD-AB9F-4C07-867E-78974EEC52B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982C53DC-2A6F-4C95-8858-C78BBCDBA287}"/>
              </a:ext>
            </a:extLst>
          </p:cNvPr>
          <p:cNvSpPr>
            <a:spLocks noGrp="1"/>
          </p:cNvSpPr>
          <p:nvPr>
            <p:ph type="title"/>
          </p:nvPr>
        </p:nvSpPr>
        <p:spPr/>
        <p:txBody>
          <a:bodyPr/>
          <a:lstStyle/>
          <a:p>
            <a:r>
              <a:rPr lang="en-AU" dirty="0">
                <a:solidFill>
                  <a:schemeClr val="bg2"/>
                </a:solidFill>
                <a:latin typeface="+mj-lt"/>
              </a:rPr>
              <a:t>Resources</a:t>
            </a:r>
          </a:p>
        </p:txBody>
      </p:sp>
      <p:sp>
        <p:nvSpPr>
          <p:cNvPr id="4" name="Text Placeholder 3">
            <a:extLst>
              <a:ext uri="{FF2B5EF4-FFF2-40B4-BE49-F238E27FC236}">
                <a16:creationId xmlns:a16="http://schemas.microsoft.com/office/drawing/2014/main" id="{6D582202-0F0E-4749-84E8-3511B87A3A1B}"/>
              </a:ext>
            </a:extLst>
          </p:cNvPr>
          <p:cNvSpPr>
            <a:spLocks noGrp="1"/>
          </p:cNvSpPr>
          <p:nvPr>
            <p:ph type="body" sz="quarter" idx="14"/>
          </p:nvPr>
        </p:nvSpPr>
        <p:spPr>
          <a:xfrm>
            <a:off x="5400000" y="1080112"/>
            <a:ext cx="6478588" cy="4697775"/>
          </a:xfrm>
        </p:spPr>
        <p:txBody>
          <a:bodyPr/>
          <a:lstStyle/>
          <a:p>
            <a:pPr marL="342900" indent="-342900">
              <a:buFont typeface="Arial" panose="020B0604020202020204" pitchFamily="34" charset="0"/>
              <a:buChar char="•"/>
            </a:pPr>
            <a:r>
              <a:rPr lang="en-AU" sz="2000" dirty="0"/>
              <a:t>Premier’s Memorandum </a:t>
            </a:r>
            <a:r>
              <a:rPr lang="en-AU" sz="2000" b="0" i="0" dirty="0">
                <a:effectLst/>
              </a:rPr>
              <a:t>M2024-03 Grants Administration Guide</a:t>
            </a:r>
          </a:p>
          <a:p>
            <a:pPr marL="342900" indent="-342900">
              <a:buFont typeface="Arial" panose="020B0604020202020204" pitchFamily="34" charset="0"/>
              <a:buChar char="•"/>
            </a:pPr>
            <a:r>
              <a:rPr lang="en-AU" sz="2000" dirty="0"/>
              <a:t>Grants Administration Guide, including fact sheets and templates: </a:t>
            </a:r>
            <a:r>
              <a:rPr lang="en-AU" sz="2000" dirty="0">
                <a:hlinkClick r:id="rId4"/>
              </a:rPr>
              <a:t>https://www.nsw.gov.au/grants-and-funding/grants-administration-guide</a:t>
            </a:r>
            <a:r>
              <a:rPr lang="en-AU" sz="2000" dirty="0"/>
              <a:t> </a:t>
            </a:r>
          </a:p>
          <a:p>
            <a:pPr marL="342900" indent="-342900">
              <a:buFont typeface="Arial" panose="020B0604020202020204" pitchFamily="34" charset="0"/>
              <a:buChar char="•"/>
            </a:pPr>
            <a:r>
              <a:rPr lang="en-AU" sz="2000" dirty="0"/>
              <a:t>NSW Government Grants and Funding Finder: </a:t>
            </a:r>
            <a:r>
              <a:rPr lang="en-AU" sz="2000" dirty="0">
                <a:hlinkClick r:id="rId5"/>
              </a:rPr>
              <a:t>https://www.nsw.gov.au/grants-and-funding</a:t>
            </a:r>
            <a:r>
              <a:rPr lang="en-AU" sz="2000" dirty="0"/>
              <a:t> </a:t>
            </a:r>
          </a:p>
          <a:p>
            <a:pPr marL="342900" indent="-342900">
              <a:buFont typeface="Arial" panose="020B0604020202020204" pitchFamily="34" charset="0"/>
              <a:buChar char="•"/>
            </a:pPr>
            <a:r>
              <a:rPr lang="en-AU" sz="2000" dirty="0"/>
              <a:t>TPP 18-03: NSW Government Guide to Cost-Benefit Analysis</a:t>
            </a:r>
          </a:p>
          <a:p>
            <a:pPr marL="342900" indent="-342900">
              <a:buFont typeface="Arial" panose="020B0604020202020204" pitchFamily="34" charset="0"/>
              <a:buChar char="•"/>
            </a:pPr>
            <a:r>
              <a:rPr lang="en-AU" sz="2000" dirty="0"/>
              <a:t>TPG 23-08: NSW Government Business Case Guidelines</a:t>
            </a:r>
          </a:p>
          <a:p>
            <a:pPr marL="342900" indent="-342900">
              <a:buFont typeface="Arial" panose="020B0604020202020204" pitchFamily="34" charset="0"/>
              <a:buChar char="•"/>
            </a:pPr>
            <a:r>
              <a:rPr lang="en-AU" sz="2000" dirty="0"/>
              <a:t>TPP 20-08: Internal Audit and Risk Management Policy for the General Government Sector</a:t>
            </a:r>
          </a:p>
          <a:p>
            <a:pPr marL="342900" indent="-342900">
              <a:buFont typeface="Arial" panose="020B0604020202020204" pitchFamily="34" charset="0"/>
              <a:buChar char="•"/>
            </a:pPr>
            <a:r>
              <a:rPr lang="en-AU" sz="2000" dirty="0"/>
              <a:t>TPP 22-22: Treasury Policy and Guidelines: Evaluation</a:t>
            </a:r>
          </a:p>
        </p:txBody>
      </p:sp>
      <p:sp>
        <p:nvSpPr>
          <p:cNvPr id="6" name="Slide Number Placeholder 5">
            <a:extLst>
              <a:ext uri="{FF2B5EF4-FFF2-40B4-BE49-F238E27FC236}">
                <a16:creationId xmlns:a16="http://schemas.microsoft.com/office/drawing/2014/main" id="{A67260F1-A188-4710-8763-2C75B2363E05}"/>
              </a:ext>
            </a:extLst>
          </p:cNvPr>
          <p:cNvSpPr>
            <a:spLocks noGrp="1"/>
          </p:cNvSpPr>
          <p:nvPr>
            <p:ph type="sldNum" sz="quarter" idx="12"/>
          </p:nvPr>
        </p:nvSpPr>
        <p:spPr/>
        <p:txBody>
          <a:bodyPr/>
          <a:lstStyle/>
          <a:p>
            <a:fld id="{10A01DC5-1685-4615-8240-15192985C6A2}" type="slidenum">
              <a:rPr lang="en-AU" smtClean="0"/>
              <a:t>41</a:t>
            </a:fld>
            <a:endParaRPr lang="en-AU"/>
          </a:p>
        </p:txBody>
      </p:sp>
    </p:spTree>
    <p:extLst>
      <p:ext uri="{BB962C8B-B14F-4D97-AF65-F5344CB8AC3E}">
        <p14:creationId xmlns:p14="http://schemas.microsoft.com/office/powerpoint/2010/main" val="2302781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y 3D concept art">
            <a:extLst>
              <a:ext uri="{FF2B5EF4-FFF2-40B4-BE49-F238E27FC236}">
                <a16:creationId xmlns:a16="http://schemas.microsoft.com/office/drawing/2014/main" id="{30411B80-9855-4E7D-940E-EE7231D7AB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10"/>
            <a:ext cx="5039980" cy="6857990"/>
          </a:xfrm>
          <a:prstGeom prst="rect">
            <a:avLst/>
          </a:prstGeom>
          <a:noFill/>
        </p:spPr>
      </p:pic>
      <p:sp>
        <p:nvSpPr>
          <p:cNvPr id="4" name="Slide Number Placeholder 3">
            <a:extLst>
              <a:ext uri="{FF2B5EF4-FFF2-40B4-BE49-F238E27FC236}">
                <a16:creationId xmlns:a16="http://schemas.microsoft.com/office/drawing/2014/main" id="{EE7B7131-0036-47C8-A680-A2AEDDF478FF}"/>
              </a:ext>
            </a:extLst>
          </p:cNvPr>
          <p:cNvSpPr>
            <a:spLocks noGrp="1"/>
          </p:cNvSpPr>
          <p:nvPr>
            <p:ph type="sldNum" sz="quarter" idx="12"/>
          </p:nvPr>
        </p:nvSpPr>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
        <p:nvSpPr>
          <p:cNvPr id="2" name="Title 1">
            <a:extLst>
              <a:ext uri="{FF2B5EF4-FFF2-40B4-BE49-F238E27FC236}">
                <a16:creationId xmlns:a16="http://schemas.microsoft.com/office/drawing/2014/main" id="{46456C5F-2C96-4737-8B0E-17B3928C7FB0}"/>
              </a:ext>
            </a:extLst>
          </p:cNvPr>
          <p:cNvSpPr>
            <a:spLocks noGrp="1"/>
          </p:cNvSpPr>
          <p:nvPr>
            <p:ph type="title" idx="4294967295"/>
          </p:nvPr>
        </p:nvSpPr>
        <p:spPr>
          <a:xfrm>
            <a:off x="5400000" y="367372"/>
            <a:ext cx="5489575" cy="1009650"/>
          </a:xfrm>
        </p:spPr>
        <p:txBody>
          <a:bodyPr vert="horz" lIns="0" tIns="0" rIns="0" bIns="0" rtlCol="0" anchor="t">
            <a:normAutofit/>
          </a:bodyPr>
          <a:lstStyle/>
          <a:p>
            <a:r>
              <a:rPr lang="en-US" kern="1200" dirty="0">
                <a:solidFill>
                  <a:schemeClr val="bg2"/>
                </a:solidFill>
                <a:latin typeface="+mn-lt"/>
                <a:ea typeface="+mj-ea"/>
                <a:cs typeface="+mj-cs"/>
              </a:rPr>
              <a:t>Structure of the Guide</a:t>
            </a:r>
          </a:p>
        </p:txBody>
      </p:sp>
      <p:sp>
        <p:nvSpPr>
          <p:cNvPr id="6" name="TextBox 5">
            <a:extLst>
              <a:ext uri="{FF2B5EF4-FFF2-40B4-BE49-F238E27FC236}">
                <a16:creationId xmlns:a16="http://schemas.microsoft.com/office/drawing/2014/main" id="{7BB3B729-245D-446E-B259-863044A9419B}"/>
              </a:ext>
            </a:extLst>
          </p:cNvPr>
          <p:cNvSpPr txBox="1"/>
          <p:nvPr/>
        </p:nvSpPr>
        <p:spPr>
          <a:xfrm>
            <a:off x="5400000" y="1800225"/>
            <a:ext cx="6478588" cy="4185578"/>
          </a:xfrm>
          <a:prstGeom prst="rect">
            <a:avLst/>
          </a:prstGeom>
        </p:spPr>
        <p:txBody>
          <a:bodyPr vert="horz" lIns="0" tIns="0" rIns="0" bIns="0" rtlCol="0">
            <a:normAutofit/>
          </a:bodyPr>
          <a:lstStyle/>
          <a:p>
            <a:pPr defTabSz="914377">
              <a:lnSpc>
                <a:spcPct val="90000"/>
              </a:lnSpc>
              <a:spcAft>
                <a:spcPts val="1200"/>
              </a:spcAft>
            </a:pPr>
            <a:r>
              <a:rPr lang="en-US" b="1" dirty="0"/>
              <a:t>Sections 1 and 2 </a:t>
            </a:r>
            <a:r>
              <a:rPr lang="en-US" dirty="0"/>
              <a:t>– overview and key definitions. </a:t>
            </a:r>
          </a:p>
          <a:p>
            <a:pPr defTabSz="914377">
              <a:lnSpc>
                <a:spcPct val="90000"/>
              </a:lnSpc>
              <a:spcAft>
                <a:spcPts val="1200"/>
              </a:spcAft>
            </a:pPr>
            <a:r>
              <a:rPr lang="en-US" b="1" dirty="0"/>
              <a:t>Section 3</a:t>
            </a:r>
            <a:r>
              <a:rPr lang="en-US" dirty="0"/>
              <a:t> – overview of responsibilities of Ministers, Ministerial staff and officials (these are detailed further in Sections 5 and 6)</a:t>
            </a:r>
          </a:p>
          <a:p>
            <a:pPr defTabSz="914377">
              <a:lnSpc>
                <a:spcPct val="90000"/>
              </a:lnSpc>
              <a:spcAft>
                <a:spcPts val="1200"/>
              </a:spcAft>
            </a:pPr>
            <a:r>
              <a:rPr lang="en-US" b="1" dirty="0"/>
              <a:t>Section 4 </a:t>
            </a:r>
            <a:r>
              <a:rPr lang="en-US" dirty="0"/>
              <a:t>– defines what a grant is</a:t>
            </a:r>
            <a:endParaRPr lang="en-US" b="1" dirty="0"/>
          </a:p>
          <a:p>
            <a:pPr defTabSz="914377">
              <a:lnSpc>
                <a:spcPct val="90000"/>
              </a:lnSpc>
              <a:spcAft>
                <a:spcPts val="1200"/>
              </a:spcAft>
            </a:pPr>
            <a:r>
              <a:rPr lang="en-US" b="1" dirty="0"/>
              <a:t>Section 5 – </a:t>
            </a:r>
            <a:r>
              <a:rPr lang="en-US" dirty="0"/>
              <a:t>key principles </a:t>
            </a:r>
          </a:p>
          <a:p>
            <a:pPr defTabSz="914377">
              <a:lnSpc>
                <a:spcPct val="90000"/>
              </a:lnSpc>
              <a:spcAft>
                <a:spcPts val="1200"/>
              </a:spcAft>
            </a:pPr>
            <a:r>
              <a:rPr lang="en-US" b="1" dirty="0"/>
              <a:t>Section 6 –</a:t>
            </a:r>
            <a:r>
              <a:rPr lang="en-US" dirty="0"/>
              <a:t> process for administering grants and specific requirements for Ministers, Ministerial staff and officials</a:t>
            </a:r>
          </a:p>
        </p:txBody>
      </p:sp>
    </p:spTree>
    <p:extLst>
      <p:ext uri="{BB962C8B-B14F-4D97-AF65-F5344CB8AC3E}">
        <p14:creationId xmlns:p14="http://schemas.microsoft.com/office/powerpoint/2010/main" val="10427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662FB-AF56-4A95-8567-7C5841047FA1}"/>
              </a:ext>
            </a:extLst>
          </p:cNvPr>
          <p:cNvSpPr>
            <a:spLocks noGrp="1"/>
          </p:cNvSpPr>
          <p:nvPr>
            <p:ph type="title"/>
          </p:nvPr>
        </p:nvSpPr>
        <p:spPr>
          <a:xfrm>
            <a:off x="360000" y="360000"/>
            <a:ext cx="9720000" cy="615360"/>
          </a:xfrm>
        </p:spPr>
        <p:txBody>
          <a:bodyPr vert="horz" lIns="0" tIns="0" rIns="0" bIns="0" rtlCol="0" anchor="t">
            <a:normAutofit/>
          </a:bodyPr>
          <a:lstStyle/>
          <a:p>
            <a:r>
              <a:rPr lang="en-US" kern="1200" dirty="0">
                <a:latin typeface="+mn-lt"/>
                <a:ea typeface="+mj-ea"/>
                <a:cs typeface="+mj-cs"/>
              </a:rPr>
              <a:t>Who must comply with the Guide?</a:t>
            </a:r>
          </a:p>
        </p:txBody>
      </p:sp>
      <p:sp>
        <p:nvSpPr>
          <p:cNvPr id="8" name="TextBox 7">
            <a:extLst>
              <a:ext uri="{FF2B5EF4-FFF2-40B4-BE49-F238E27FC236}">
                <a16:creationId xmlns:a16="http://schemas.microsoft.com/office/drawing/2014/main" id="{1EDB2839-B5B9-4608-B6BE-36B6423CA43C}"/>
              </a:ext>
            </a:extLst>
          </p:cNvPr>
          <p:cNvSpPr txBox="1"/>
          <p:nvPr/>
        </p:nvSpPr>
        <p:spPr>
          <a:xfrm>
            <a:off x="360000" y="1709961"/>
            <a:ext cx="6084206" cy="4503981"/>
          </a:xfrm>
          <a:prstGeom prst="rect">
            <a:avLst/>
          </a:prstGeom>
        </p:spPr>
        <p:txBody>
          <a:bodyPr vert="horz" lIns="0" tIns="0" rIns="0" bIns="0" rtlCol="0">
            <a:noAutofit/>
          </a:bodyPr>
          <a:lstStyle/>
          <a:p>
            <a:pPr marL="0" indent="0" defTabSz="914377">
              <a:lnSpc>
                <a:spcPct val="90000"/>
              </a:lnSpc>
              <a:spcAft>
                <a:spcPts val="1200"/>
              </a:spcAft>
              <a:buFont typeface="Arial" panose="020B0604020202020204" pitchFamily="34" charset="0"/>
              <a:buNone/>
            </a:pPr>
            <a:r>
              <a:rPr lang="en-US" sz="1600" dirty="0"/>
              <a:t>The Guide is published under Premier’s Memorandum </a:t>
            </a:r>
            <a:r>
              <a:rPr lang="en-US" sz="1600" b="1" dirty="0"/>
              <a:t>M2024-03 </a:t>
            </a:r>
            <a:r>
              <a:rPr lang="en-US" sz="1600" dirty="0"/>
              <a:t>and applies to:</a:t>
            </a:r>
          </a:p>
          <a:p>
            <a:pPr marL="342900" indent="-342900" defTabSz="914377">
              <a:lnSpc>
                <a:spcPct val="90000"/>
              </a:lnSpc>
              <a:spcAft>
                <a:spcPts val="1200"/>
              </a:spcAft>
              <a:buFont typeface="Arial" panose="020B0604020202020204" pitchFamily="34" charset="0"/>
              <a:buChar char="•"/>
            </a:pPr>
            <a:r>
              <a:rPr lang="en-US" sz="1600" dirty="0"/>
              <a:t>Ministers, officials (government sector employees) and Ministerial staff</a:t>
            </a:r>
          </a:p>
          <a:p>
            <a:pPr marL="342900" indent="-342900" defTabSz="914377">
              <a:lnSpc>
                <a:spcPct val="90000"/>
              </a:lnSpc>
              <a:spcAft>
                <a:spcPts val="2400"/>
              </a:spcAft>
              <a:buFont typeface="Arial" panose="020B0604020202020204" pitchFamily="34" charset="0"/>
              <a:buChar char="•"/>
            </a:pPr>
            <a:r>
              <a:rPr lang="en-US" sz="1600" dirty="0"/>
              <a:t>all grants administered by the government sector (not local government or State Owned Corporations).</a:t>
            </a:r>
          </a:p>
          <a:p>
            <a:pPr defTabSz="914377">
              <a:lnSpc>
                <a:spcPct val="90000"/>
              </a:lnSpc>
              <a:spcAft>
                <a:spcPts val="2400"/>
              </a:spcAft>
            </a:pPr>
            <a:r>
              <a:rPr lang="en-US" sz="1600" dirty="0"/>
              <a:t>If local government or another third party administers grants on behalf of NSW Government, officials must be satisfied that the administration of grants is consistent with the key principles and requirements of the Guide. </a:t>
            </a:r>
          </a:p>
          <a:p>
            <a:pPr defTabSz="914377">
              <a:lnSpc>
                <a:spcPct val="90000"/>
              </a:lnSpc>
              <a:spcAft>
                <a:spcPts val="2400"/>
              </a:spcAft>
            </a:pPr>
            <a:r>
              <a:rPr lang="en-AU" sz="1600" dirty="0"/>
              <a:t>The Guide sits alongside other requirements that apply to the expenditure of public money in NSW, as well as laws and policies that govern ethical behaviour.</a:t>
            </a:r>
            <a:endParaRPr lang="en-US" sz="1600" dirty="0"/>
          </a:p>
        </p:txBody>
      </p:sp>
      <p:sp>
        <p:nvSpPr>
          <p:cNvPr id="4" name="Slide Number Placeholder 3">
            <a:extLst>
              <a:ext uri="{FF2B5EF4-FFF2-40B4-BE49-F238E27FC236}">
                <a16:creationId xmlns:a16="http://schemas.microsoft.com/office/drawing/2014/main" id="{E9AECB96-F422-4894-9F5B-CF06AD4BEED4}"/>
              </a:ext>
            </a:extLst>
          </p:cNvPr>
          <p:cNvSpPr>
            <a:spLocks noGrp="1"/>
          </p:cNvSpPr>
          <p:nvPr>
            <p:ph type="sldNum" sz="quarter" idx="12"/>
          </p:nvPr>
        </p:nvSpPr>
        <p:spPr>
          <a:xfrm>
            <a:off x="11317458" y="6516000"/>
            <a:ext cx="490542"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pic>
        <p:nvPicPr>
          <p:cNvPr id="5" name="Picture 4">
            <a:extLst>
              <a:ext uri="{FF2B5EF4-FFF2-40B4-BE49-F238E27FC236}">
                <a16:creationId xmlns:a16="http://schemas.microsoft.com/office/drawing/2014/main" id="{6C1139DB-1736-CA38-15B0-E8B4B7C51C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4435" y="3848082"/>
            <a:ext cx="4998857" cy="2078688"/>
          </a:xfrm>
          <a:prstGeom prst="rect">
            <a:avLst/>
          </a:prstGeom>
        </p:spPr>
      </p:pic>
      <p:pic>
        <p:nvPicPr>
          <p:cNvPr id="6" name="Picture 5">
            <a:extLst>
              <a:ext uri="{FF2B5EF4-FFF2-40B4-BE49-F238E27FC236}">
                <a16:creationId xmlns:a16="http://schemas.microsoft.com/office/drawing/2014/main" id="{E99B22DF-5527-AF06-18DC-642585EAF2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9385" y="1823830"/>
            <a:ext cx="5566487" cy="2138121"/>
          </a:xfrm>
          <a:prstGeom prst="rect">
            <a:avLst/>
          </a:prstGeom>
        </p:spPr>
      </p:pic>
    </p:spTree>
    <p:extLst>
      <p:ext uri="{BB962C8B-B14F-4D97-AF65-F5344CB8AC3E}">
        <p14:creationId xmlns:p14="http://schemas.microsoft.com/office/powerpoint/2010/main" val="240601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F7BD-59E2-694F-46B6-C9DB184B6FB2}"/>
              </a:ext>
            </a:extLst>
          </p:cNvPr>
          <p:cNvSpPr>
            <a:spLocks noGrp="1"/>
          </p:cNvSpPr>
          <p:nvPr>
            <p:ph type="title"/>
          </p:nvPr>
        </p:nvSpPr>
        <p:spPr/>
        <p:txBody>
          <a:bodyPr/>
          <a:lstStyle/>
          <a:p>
            <a:r>
              <a:rPr lang="en-AU" sz="3200" dirty="0"/>
              <a:t>Legislative Requirements under the </a:t>
            </a:r>
            <a:r>
              <a:rPr lang="en-AU" sz="3200" i="1" dirty="0"/>
              <a:t>Government Sector Finance Act 2018 </a:t>
            </a:r>
            <a:r>
              <a:rPr lang="en-AU" sz="3200" dirty="0"/>
              <a:t>(NSW) (GSF Act)</a:t>
            </a:r>
          </a:p>
        </p:txBody>
      </p:sp>
      <p:sp>
        <p:nvSpPr>
          <p:cNvPr id="3" name="Content Placeholder 2">
            <a:extLst>
              <a:ext uri="{FF2B5EF4-FFF2-40B4-BE49-F238E27FC236}">
                <a16:creationId xmlns:a16="http://schemas.microsoft.com/office/drawing/2014/main" id="{B28656B9-74D3-2700-9237-755487059856}"/>
              </a:ext>
            </a:extLst>
          </p:cNvPr>
          <p:cNvSpPr>
            <a:spLocks noGrp="1"/>
          </p:cNvSpPr>
          <p:nvPr>
            <p:ph idx="1"/>
          </p:nvPr>
        </p:nvSpPr>
        <p:spPr>
          <a:xfrm>
            <a:off x="360000" y="1513490"/>
            <a:ext cx="11590262" cy="4637849"/>
          </a:xfrm>
        </p:spPr>
        <p:txBody>
          <a:bodyPr/>
          <a:lstStyle/>
          <a:p>
            <a:pPr marL="342900" indent="-342900">
              <a:buFont typeface="Arial" panose="020B0604020202020204" pitchFamily="34" charset="0"/>
              <a:buChar char="•"/>
            </a:pPr>
            <a:r>
              <a:rPr lang="en-AU" dirty="0"/>
              <a:t>Compliance with the Grants Administration Guide is a legal requirement under section 10.3A the GSF Act.</a:t>
            </a:r>
          </a:p>
          <a:p>
            <a:pPr marL="342900" indent="-342900">
              <a:buFont typeface="Arial" panose="020B0604020202020204" pitchFamily="34" charset="0"/>
              <a:buChar char="•"/>
            </a:pPr>
            <a:r>
              <a:rPr lang="en-AU" dirty="0"/>
              <a:t>Section 10.3A(1) specifies that Ministers, their staff and employees of government sector agencies must not knowingly breach a mandatory requirement contained in the Guide.</a:t>
            </a:r>
          </a:p>
          <a:p>
            <a:pPr marL="342900" indent="-342900">
              <a:buFont typeface="Arial" panose="020B0604020202020204" pitchFamily="34" charset="0"/>
              <a:buChar char="•"/>
            </a:pPr>
            <a:r>
              <a:rPr lang="en-AU" dirty="0"/>
              <a:t>Section 103A also imposes other requirements on grants decision-makers that apply in addition to the requirements set out in the Guide. </a:t>
            </a:r>
          </a:p>
          <a:p>
            <a:pPr marL="342900" indent="-342900">
              <a:buFont typeface="Arial" panose="020B0604020202020204" pitchFamily="34" charset="0"/>
              <a:buChar char="•"/>
            </a:pPr>
            <a:r>
              <a:rPr lang="en-AU" dirty="0"/>
              <a:t>Section 10.3A(2) requires that Ministers must not approve a grant to which the Guide applies unless satisfied that the grant: </a:t>
            </a:r>
          </a:p>
          <a:p>
            <a:r>
              <a:rPr lang="en-AU" dirty="0"/>
              <a:t>	—is an efficient, effective, economical and ethical use of money, and </a:t>
            </a:r>
          </a:p>
          <a:p>
            <a:r>
              <a:rPr lang="en-AU" dirty="0"/>
              <a:t>	—achieves value for money</a:t>
            </a:r>
          </a:p>
          <a:p>
            <a:pPr marL="342900" indent="-342900">
              <a:buFont typeface="Arial" panose="020B0604020202020204" pitchFamily="34" charset="0"/>
              <a:buChar char="•"/>
            </a:pPr>
            <a:r>
              <a:rPr lang="en-AU" dirty="0"/>
              <a:t>Section 10.3A(3) requires that when approving or declining a grant to which the Guide applies, a person must have regard to the key principles of grants administration specified in the Guide.</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94CFCA7E-7EC5-479B-EE08-06E0CA39724B}"/>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426936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5DB0F-23BD-4165-87E8-102E15B94921}"/>
              </a:ext>
            </a:extLst>
          </p:cNvPr>
          <p:cNvSpPr>
            <a:spLocks noGrp="1"/>
          </p:cNvSpPr>
          <p:nvPr>
            <p:ph type="title"/>
          </p:nvPr>
        </p:nvSpPr>
        <p:spPr>
          <a:xfrm>
            <a:off x="360000" y="360000"/>
            <a:ext cx="10795680" cy="1009652"/>
          </a:xfrm>
        </p:spPr>
        <p:txBody>
          <a:bodyPr/>
          <a:lstStyle/>
          <a:p>
            <a:r>
              <a:rPr lang="en-AU" dirty="0">
                <a:solidFill>
                  <a:schemeClr val="bg2"/>
                </a:solidFill>
              </a:rPr>
              <a:t>Legislative and policy framework </a:t>
            </a:r>
            <a:endParaRPr lang="en-AU" dirty="0"/>
          </a:p>
        </p:txBody>
      </p:sp>
      <p:sp>
        <p:nvSpPr>
          <p:cNvPr id="4" name="Content Placeholder 3">
            <a:extLst>
              <a:ext uri="{FF2B5EF4-FFF2-40B4-BE49-F238E27FC236}">
                <a16:creationId xmlns:a16="http://schemas.microsoft.com/office/drawing/2014/main" id="{FDC65407-13AB-45DD-893D-E5AFE54F8132}"/>
              </a:ext>
            </a:extLst>
          </p:cNvPr>
          <p:cNvSpPr>
            <a:spLocks noGrp="1"/>
          </p:cNvSpPr>
          <p:nvPr>
            <p:ph sz="half" idx="2"/>
          </p:nvPr>
        </p:nvSpPr>
        <p:spPr>
          <a:xfrm>
            <a:off x="360000" y="1602740"/>
            <a:ext cx="11448000" cy="4770120"/>
          </a:xfrm>
        </p:spPr>
        <p:txBody>
          <a:bodyPr/>
          <a:lstStyle/>
          <a:p>
            <a:r>
              <a:rPr lang="en-AU" sz="1600" b="1" dirty="0">
                <a:latin typeface="+mn-lt"/>
              </a:rPr>
              <a:t>Key Government Sector Legislation</a:t>
            </a:r>
          </a:p>
          <a:p>
            <a:pPr marL="285750" indent="-285750">
              <a:buFont typeface="Arial" panose="020B0604020202020204" pitchFamily="34" charset="0"/>
              <a:buChar char="•"/>
            </a:pPr>
            <a:r>
              <a:rPr lang="en-AU" sz="1400" i="1" dirty="0">
                <a:latin typeface="+mn-lt"/>
              </a:rPr>
              <a:t>Government Sector Finance Act 2018 </a:t>
            </a:r>
            <a:r>
              <a:rPr lang="en-AU" sz="1400" dirty="0">
                <a:latin typeface="+mn-lt"/>
              </a:rPr>
              <a:t>(NSW) (GSF Act) – principles for the expenditure of money and financial management</a:t>
            </a:r>
            <a:endParaRPr lang="en-AU" sz="1400" dirty="0">
              <a:highlight>
                <a:srgbClr val="FFFF00"/>
              </a:highlight>
              <a:latin typeface="+mn-lt"/>
            </a:endParaRPr>
          </a:p>
          <a:p>
            <a:pPr marL="285750" indent="-285750">
              <a:buFont typeface="Arial" panose="020B0604020202020204" pitchFamily="34" charset="0"/>
              <a:buChar char="•"/>
            </a:pPr>
            <a:r>
              <a:rPr lang="en-AU" sz="1400" i="1" dirty="0">
                <a:latin typeface="+mn-lt"/>
              </a:rPr>
              <a:t>Government Sector Employment Act 2013 </a:t>
            </a:r>
            <a:r>
              <a:rPr lang="en-AU" sz="1400" dirty="0">
                <a:latin typeface="+mn-lt"/>
              </a:rPr>
              <a:t>(NSW) – establishes the Ethical Framework for the NSW Government Sector</a:t>
            </a:r>
          </a:p>
          <a:p>
            <a:pPr marL="285750" indent="-285750">
              <a:buFont typeface="Arial" panose="020B0604020202020204" pitchFamily="34" charset="0"/>
              <a:buChar char="•"/>
            </a:pPr>
            <a:r>
              <a:rPr lang="en-AU" sz="1400" i="1" dirty="0">
                <a:latin typeface="+mn-lt"/>
              </a:rPr>
              <a:t>Government Information (Public Access) Act 2009 </a:t>
            </a:r>
            <a:r>
              <a:rPr lang="en-AU" sz="1400" dirty="0">
                <a:latin typeface="+mn-lt"/>
              </a:rPr>
              <a:t>(NSW) – encourages proactive release of government information</a:t>
            </a:r>
          </a:p>
          <a:p>
            <a:pPr>
              <a:spcBef>
                <a:spcPts val="1200"/>
              </a:spcBef>
            </a:pPr>
            <a:r>
              <a:rPr lang="en-AU" sz="1600" b="1" dirty="0">
                <a:latin typeface="+mn-lt"/>
              </a:rPr>
              <a:t>Integrity framework</a:t>
            </a:r>
          </a:p>
          <a:p>
            <a:pPr marL="285750" indent="-285750">
              <a:buFont typeface="Arial" panose="020B0604020202020204" pitchFamily="34" charset="0"/>
              <a:buChar char="•"/>
            </a:pPr>
            <a:r>
              <a:rPr lang="en-AU" sz="1400" i="1" dirty="0">
                <a:latin typeface="+mn-lt"/>
              </a:rPr>
              <a:t>Independent Commission Against Corruption Act 1998 </a:t>
            </a:r>
            <a:r>
              <a:rPr lang="en-AU" sz="1400" dirty="0">
                <a:latin typeface="+mn-lt"/>
              </a:rPr>
              <a:t>(NSW); Ministerial Code of Conduct; NSW Office Holder’s Staff Code of Conduct</a:t>
            </a:r>
          </a:p>
          <a:p>
            <a:pPr marL="285750" indent="-285750">
              <a:buFont typeface="Arial" panose="020B0604020202020204" pitchFamily="34" charset="0"/>
              <a:buChar char="•"/>
            </a:pPr>
            <a:r>
              <a:rPr lang="en-AU" sz="1400" dirty="0">
                <a:latin typeface="+mn-lt"/>
              </a:rPr>
              <a:t>Independent Commission Against Corruption, NSW Ombudsman and the Audit Office of NSW – investigate complaints of maladministration and serious and substantial waste of public money.</a:t>
            </a:r>
          </a:p>
          <a:p>
            <a:pPr>
              <a:spcBef>
                <a:spcPts val="1200"/>
              </a:spcBef>
            </a:pPr>
            <a:r>
              <a:rPr lang="en-AU" sz="1600" b="1" dirty="0">
                <a:latin typeface="+mn-lt"/>
              </a:rPr>
              <a:t>Financial management and investment policies</a:t>
            </a:r>
          </a:p>
          <a:p>
            <a:pPr marL="285750" indent="-285750">
              <a:buFont typeface="Arial" panose="020B0604020202020204" pitchFamily="34" charset="0"/>
              <a:buChar char="•"/>
            </a:pPr>
            <a:r>
              <a:rPr lang="en-AU" sz="1400" dirty="0">
                <a:latin typeface="+mn-lt"/>
              </a:rPr>
              <a:t>Internal Audit and Risk Management Policy for the General Government Sector (TPP 20-08) – assists agencies in fulfilling legislative obligations under the GSF Act. </a:t>
            </a:r>
          </a:p>
          <a:p>
            <a:pPr marL="285750" indent="-285750">
              <a:buFont typeface="Arial" panose="020B0604020202020204" pitchFamily="34" charset="0"/>
              <a:buChar char="•"/>
            </a:pPr>
            <a:r>
              <a:rPr lang="en-AU" sz="1400" dirty="0">
                <a:latin typeface="+mn-lt"/>
              </a:rPr>
              <a:t>NSW Government Business Case Guidelines (TPP 18-06) – assists agencies to prepare business cases. </a:t>
            </a:r>
          </a:p>
          <a:p>
            <a:pPr algn="ctr"/>
            <a:r>
              <a:rPr lang="en-AU" sz="1400" i="1" dirty="0">
                <a:latin typeface="+mn-lt"/>
              </a:rPr>
              <a:t>Compliance with the Guide is a legislative requirement under section 10.3A of the GSF Act.</a:t>
            </a:r>
          </a:p>
          <a:p>
            <a:pPr marL="285750" indent="-285750">
              <a:buFont typeface="Arial" panose="020B0604020202020204" pitchFamily="34" charset="0"/>
              <a:buChar char="•"/>
            </a:pPr>
            <a:endParaRPr lang="en-AU" sz="1400" dirty="0">
              <a:latin typeface="+mn-lt"/>
            </a:endParaRPr>
          </a:p>
          <a:p>
            <a:endParaRPr lang="en-AU" sz="1600" dirty="0">
              <a:latin typeface="+mn-lt"/>
            </a:endParaRPr>
          </a:p>
        </p:txBody>
      </p:sp>
      <p:sp>
        <p:nvSpPr>
          <p:cNvPr id="5" name="Slide Number Placeholder 4">
            <a:extLst>
              <a:ext uri="{FF2B5EF4-FFF2-40B4-BE49-F238E27FC236}">
                <a16:creationId xmlns:a16="http://schemas.microsoft.com/office/drawing/2014/main" id="{317C23CC-C205-4035-B01D-03B2AF2D69EB}"/>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42875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211C-AD08-4143-BCD1-431FA144B122}"/>
              </a:ext>
            </a:extLst>
          </p:cNvPr>
          <p:cNvSpPr>
            <a:spLocks noGrp="1"/>
          </p:cNvSpPr>
          <p:nvPr>
            <p:ph type="ctrTitle"/>
          </p:nvPr>
        </p:nvSpPr>
        <p:spPr/>
        <p:txBody>
          <a:bodyPr/>
          <a:lstStyle/>
          <a:p>
            <a:r>
              <a:rPr lang="en-AU" dirty="0"/>
              <a:t>Responsibilities under the Guide</a:t>
            </a:r>
          </a:p>
        </p:txBody>
      </p:sp>
      <p:sp>
        <p:nvSpPr>
          <p:cNvPr id="4" name="Footer Placeholder 3">
            <a:extLst>
              <a:ext uri="{FF2B5EF4-FFF2-40B4-BE49-F238E27FC236}">
                <a16:creationId xmlns:a16="http://schemas.microsoft.com/office/drawing/2014/main" id="{01907F99-A35E-4F61-AF86-67F468DB4940}"/>
              </a:ext>
            </a:extLst>
          </p:cNvPr>
          <p:cNvSpPr>
            <a:spLocks noGrp="1"/>
          </p:cNvSpPr>
          <p:nvPr>
            <p:ph type="ftr" sz="quarter" idx="3"/>
          </p:nvPr>
        </p:nvSpPr>
        <p:spPr/>
        <p:txBody>
          <a:bodyPr/>
          <a:lstStyle/>
          <a:p>
            <a:r>
              <a:rPr lang="en-US" dirty="0"/>
              <a:t>Grants Administration Guide</a:t>
            </a:r>
            <a:endParaRPr lang="en-AU" dirty="0"/>
          </a:p>
        </p:txBody>
      </p:sp>
      <p:sp>
        <p:nvSpPr>
          <p:cNvPr id="5" name="Text Placeholder 4">
            <a:extLst>
              <a:ext uri="{FF2B5EF4-FFF2-40B4-BE49-F238E27FC236}">
                <a16:creationId xmlns:a16="http://schemas.microsoft.com/office/drawing/2014/main" id="{4E55F43E-7B25-40DF-8943-DD7DD6EE6888}"/>
              </a:ext>
            </a:extLst>
          </p:cNvPr>
          <p:cNvSpPr>
            <a:spLocks noGrp="1"/>
          </p:cNvSpPr>
          <p:nvPr>
            <p:ph type="body" sz="quarter" idx="11"/>
          </p:nvPr>
        </p:nvSpPr>
        <p:spPr/>
        <p:txBody>
          <a:bodyPr/>
          <a:lstStyle/>
          <a:p>
            <a:r>
              <a:rPr lang="en-AU" dirty="0"/>
              <a:t>2</a:t>
            </a:r>
          </a:p>
        </p:txBody>
      </p:sp>
    </p:spTree>
    <p:extLst>
      <p:ext uri="{BB962C8B-B14F-4D97-AF65-F5344CB8AC3E}">
        <p14:creationId xmlns:p14="http://schemas.microsoft.com/office/powerpoint/2010/main" val="1563370687"/>
      </p:ext>
    </p:extLst>
  </p:cSld>
  <p:clrMapOvr>
    <a:masterClrMapping/>
  </p:clrMapOvr>
</p:sld>
</file>

<file path=ppt/theme/theme1.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3A_NSWGov_DCS_PowerPoint_Corporate_v2" id="{231814B5-FE8F-4F5E-AC21-F242451870FE}" vid="{44BAE2CB-F860-4964-B6F4-72826BB831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4E3871FEBC3EDC3EE0531950520A6160" version="1.0.0">
  <systemFields>
    <field name="Objective-Id">
      <value order="0">A5530173</value>
    </field>
    <field name="Objective-Title">
      <value order="0">Grants Administration Guide - training slides</value>
    </field>
    <field name="Objective-Description">
      <value order="0"/>
    </field>
    <field name="Objective-CreationStamp">
      <value order="0">2022-09-23T06:28:52Z</value>
    </field>
    <field name="Objective-IsApproved">
      <value order="0">false</value>
    </field>
    <field name="Objective-IsPublished">
      <value order="0">false</value>
    </field>
    <field name="Objective-DatePublished">
      <value order="0"/>
    </field>
    <field name="Objective-ModificationStamp">
      <value order="0">2024-03-19T01:30:26Z</value>
    </field>
    <field name="Objective-Owner">
      <value order="0">Susanna Osborne</value>
    </field>
    <field name="Objective-Path">
      <value order="0">Objective Global Folder:DPC:Office of the General Counsel:Cabinet and Governance:Projects:Governance Projects:Grants Administration:Community of Practice - Grants Administration:3. CoP Templates:Grants Administration Guide Resources:9. 2023 Grants Guide Resources Update:Published material:Updated - For Review</value>
    </field>
    <field name="Objective-Parent">
      <value order="0">Updated - For Review</value>
    </field>
    <field name="Objective-State">
      <value order="0">Being Drafted</value>
    </field>
    <field name="Objective-VersionId">
      <value order="0">vA10798253</value>
    </field>
    <field name="Objective-Version">
      <value order="0">2.10</value>
    </field>
    <field name="Objective-VersionNumber">
      <value order="0">36</value>
    </field>
    <field name="Objective-VersionComment">
      <value order="0"/>
    </field>
    <field name="Objective-FileNumber">
      <value order="0">DPC20/03205</value>
    </field>
    <field name="Objective-Classification">
      <value order="0"/>
    </field>
    <field name="Objective-Caveats">
      <value order="0"/>
    </field>
  </systemFields>
  <catalogues>
    <catalogue name="Document Type Catalogue" type="type" ori="id:cA17">
      <field name="Objective-Sensitivity Label">
        <value order="0">OFFICIAL</value>
      </field>
      <field name="Objective-Document Type">
        <value order="0">Presentation (PRES)</value>
      </field>
      <field name="Objective-Approval Status">
        <value order="0">Never Submitted</value>
      </field>
      <field name="Objective-Approval Due">
        <value order="0"/>
      </field>
      <field name="Objective-Approval Date">
        <value order="0"/>
      </field>
      <field name="Objective-Submitted By">
        <value order="0"/>
      </field>
      <field name="Objective-Current Approver">
        <value order="0"/>
      </field>
      <field name="Objective-Approval History">
        <value order="0"/>
      </field>
      <field name="Objective-Print and Dispatch Approach">
        <value order="0"/>
      </field>
      <field name="Objective-Print and Dispatch Instructions">
        <value order="0"/>
      </field>
      <field name="Objective-Document Tag(s)">
        <value order="0"/>
      </field>
      <field name="Objective-Shared By">
        <value order="0"/>
      </field>
      <field name="Objective-Connect Creator">
        <value order="0"/>
      </field>
      <field name="Objective-Bulk Update Status">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4E3871FEBC3EDC3EE0531950520A6160"/>
  </ds:schemaRefs>
</ds:datastoreItem>
</file>

<file path=docProps/app.xml><?xml version="1.0" encoding="utf-8"?>
<Properties xmlns="http://schemas.openxmlformats.org/officeDocument/2006/extended-properties" xmlns:vt="http://schemas.openxmlformats.org/officeDocument/2006/docPropsVTypes">
  <Template>NSWGov_PowerPoint_Corporate</Template>
  <TotalTime>11878</TotalTime>
  <Words>10103</Words>
  <Application>Microsoft Office PowerPoint</Application>
  <PresentationFormat>Widescreen</PresentationFormat>
  <Paragraphs>785</Paragraphs>
  <Slides>41</Slides>
  <Notes>40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Courier New</vt:lpstr>
      <vt:lpstr>Public Sans</vt:lpstr>
      <vt:lpstr>Public Sans (NSW) SemiBold</vt:lpstr>
      <vt:lpstr>Public Sans ExtraLight</vt:lpstr>
      <vt:lpstr>Public Sans Light</vt:lpstr>
      <vt:lpstr>Public Sans SemiBold</vt:lpstr>
      <vt:lpstr>Segoe UI</vt:lpstr>
      <vt:lpstr>Symbol</vt:lpstr>
      <vt:lpstr>Times New Roman</vt:lpstr>
      <vt:lpstr>NSWG Corporate</vt:lpstr>
      <vt:lpstr>Grants Administration Guide</vt:lpstr>
      <vt:lpstr>Contents </vt:lpstr>
      <vt:lpstr>Overview</vt:lpstr>
      <vt:lpstr>Overview</vt:lpstr>
      <vt:lpstr>Structure of the Guide</vt:lpstr>
      <vt:lpstr>Who must comply with the Guide?</vt:lpstr>
      <vt:lpstr>Legislative Requirements under the Government Sector Finance Act 2018 (NSW) (GSF Act)</vt:lpstr>
      <vt:lpstr>Legislative and policy framework </vt:lpstr>
      <vt:lpstr>Responsibilities under the Guide</vt:lpstr>
      <vt:lpstr>Ministers</vt:lpstr>
      <vt:lpstr>Officials</vt:lpstr>
      <vt:lpstr>Ministerial staff</vt:lpstr>
      <vt:lpstr>What is a grant?</vt:lpstr>
      <vt:lpstr>Definition</vt:lpstr>
      <vt:lpstr>Key principles of grants administration</vt:lpstr>
      <vt:lpstr>Key principles</vt:lpstr>
      <vt:lpstr>1. Robust planning and design</vt:lpstr>
      <vt:lpstr>2. Collaboration and partnership</vt:lpstr>
      <vt:lpstr>3. Proportionality</vt:lpstr>
      <vt:lpstr>4. An outcomes orientation</vt:lpstr>
      <vt:lpstr>5. Achieving value for money </vt:lpstr>
      <vt:lpstr>6. Governance and accountability </vt:lpstr>
      <vt:lpstr>7. Probity and transparency</vt:lpstr>
      <vt:lpstr>The public interest </vt:lpstr>
      <vt:lpstr>Reducing the risk of unlawful or improper conduct in the context of grants administration </vt:lpstr>
      <vt:lpstr>Process of grants administration</vt:lpstr>
      <vt:lpstr>Planning and designing the grant opportunity</vt:lpstr>
      <vt:lpstr>Planning and designing the grant opportunity</vt:lpstr>
      <vt:lpstr>Promoting the grant opportunity</vt:lpstr>
      <vt:lpstr>Receiving and assessing grant applications</vt:lpstr>
      <vt:lpstr>Briefing the decision-maker</vt:lpstr>
      <vt:lpstr>Requirements for decision-makers</vt:lpstr>
      <vt:lpstr>Assessment of non-competitive grants</vt:lpstr>
      <vt:lpstr>Providing grants</vt:lpstr>
      <vt:lpstr>PowerPoint Presentation</vt:lpstr>
      <vt:lpstr>Publishing grant information </vt:lpstr>
      <vt:lpstr>Provision of Emergency Relief Grant Information to the Auditor-General</vt:lpstr>
      <vt:lpstr>Monitoring and acquitting grants</vt:lpstr>
      <vt:lpstr>Grants evaluation</vt:lpstr>
      <vt:lpstr>Contacts and additional resources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Accessibility 1</dc:title>
  <dc:creator>Sarah Wyatt</dc:creator>
  <cp:lastModifiedBy>Diyomira De Silva</cp:lastModifiedBy>
  <cp:revision>125</cp:revision>
  <dcterms:created xsi:type="dcterms:W3CDTF">2022-09-05T04:09:51Z</dcterms:created>
  <dcterms:modified xsi:type="dcterms:W3CDTF">2024-03-22T04:06:50Z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6214476-0a12-4e5a-9f69-27718960d391_Enabled">
    <vt:lpwstr>true</vt:lpwstr>
  </property>
  <property fmtid="{D5CDD505-2E9C-101B-9397-08002B2CF9AE}" pid="3" name="MSIP_Label_a6214476-0a12-4e5a-9f69-27718960d391_SetDate">
    <vt:lpwstr>2022-09-05T04:09:51Z</vt:lpwstr>
  </property>
  <property fmtid="{D5CDD505-2E9C-101B-9397-08002B2CF9AE}" pid="4" name="MSIP_Label_a6214476-0a12-4e5a-9f69-27718960d391_Method">
    <vt:lpwstr>Standard</vt:lpwstr>
  </property>
  <property fmtid="{D5CDD505-2E9C-101B-9397-08002B2CF9AE}" pid="5" name="MSIP_Label_a6214476-0a12-4e5a-9f69-27718960d391_Name">
    <vt:lpwstr>OFFICIAL</vt:lpwstr>
  </property>
  <property fmtid="{D5CDD505-2E9C-101B-9397-08002B2CF9AE}" pid="6" name="MSIP_Label_a6214476-0a12-4e5a-9f69-27718960d391_SiteId">
    <vt:lpwstr>1ef97a68-e8ab-44ed-a16d-b579fe2d7cd8</vt:lpwstr>
  </property>
  <property fmtid="{D5CDD505-2E9C-101B-9397-08002B2CF9AE}" pid="7" name="MSIP_Label_a6214476-0a12-4e5a-9f69-27718960d391_ActionId">
    <vt:lpwstr>d85bcd62-5e4a-4519-b852-df8d59c3f8d3</vt:lpwstr>
  </property>
  <property fmtid="{D5CDD505-2E9C-101B-9397-08002B2CF9AE}" pid="8" name="MSIP_Label_a6214476-0a12-4e5a-9f69-27718960d391_ContentBits">
    <vt:lpwstr>3</vt:lpwstr>
  </property>
  <property fmtid="{D5CDD505-2E9C-101B-9397-08002B2CF9AE}" pid="9" name="ClassificationContentMarkingFooterLocations">
    <vt:lpwstr>NSWG Corporate:10</vt:lpwstr>
  </property>
  <property fmtid="{D5CDD505-2E9C-101B-9397-08002B2CF9AE}" pid="10" name="ClassificationContentMarkingFooterText">
    <vt:lpwstr>OFFICIAL</vt:lpwstr>
  </property>
  <property fmtid="{D5CDD505-2E9C-101B-9397-08002B2CF9AE}" pid="11" name="ClassificationContentMarkingHeaderLocations">
    <vt:lpwstr>NSWG Corporate:7</vt:lpwstr>
  </property>
  <property fmtid="{D5CDD505-2E9C-101B-9397-08002B2CF9AE}" pid="12" name="ClassificationContentMarkingHeaderText">
    <vt:lpwstr>OFFICIAL</vt:lpwstr>
  </property>
  <property fmtid="{D5CDD505-2E9C-101B-9397-08002B2CF9AE}" pid="13" name="Objective-Id">
    <vt:lpwstr>A5530173</vt:lpwstr>
  </property>
  <property fmtid="{D5CDD505-2E9C-101B-9397-08002B2CF9AE}" pid="14" name="Objective-Title">
    <vt:lpwstr>Grants Administration Guide - training slides</vt:lpwstr>
  </property>
  <property fmtid="{D5CDD505-2E9C-101B-9397-08002B2CF9AE}" pid="15" name="Objective-Description">
    <vt:lpwstr/>
  </property>
  <property fmtid="{D5CDD505-2E9C-101B-9397-08002B2CF9AE}" pid="16" name="Objective-CreationStamp">
    <vt:filetime>2022-09-23T06:28:52Z</vt:filetime>
  </property>
  <property fmtid="{D5CDD505-2E9C-101B-9397-08002B2CF9AE}" pid="17" name="Objective-IsApproved">
    <vt:bool>false</vt:bool>
  </property>
  <property fmtid="{D5CDD505-2E9C-101B-9397-08002B2CF9AE}" pid="18" name="Objective-IsPublished">
    <vt:bool>false</vt:bool>
  </property>
  <property fmtid="{D5CDD505-2E9C-101B-9397-08002B2CF9AE}" pid="19" name="Objective-DatePublished">
    <vt:lpwstr/>
  </property>
  <property fmtid="{D5CDD505-2E9C-101B-9397-08002B2CF9AE}" pid="20" name="Objective-ModificationStamp">
    <vt:filetime>2024-03-19T01:30:26Z</vt:filetime>
  </property>
  <property fmtid="{D5CDD505-2E9C-101B-9397-08002B2CF9AE}" pid="21" name="Objective-Owner">
    <vt:lpwstr>Susanna Osborne</vt:lpwstr>
  </property>
  <property fmtid="{D5CDD505-2E9C-101B-9397-08002B2CF9AE}" pid="22" name="Objective-Path">
    <vt:lpwstr>Objective Global Folder:DPC:Office of the General Counsel:Cabinet and Governance:Projects:Governance Projects:Grants Administration:Community of Practice - Grants Administration:3. CoP Templates:Grants Administration Guide Resources:9. 2023 Grants Guide Resources Update:Published material:Updated - For Review:</vt:lpwstr>
  </property>
  <property fmtid="{D5CDD505-2E9C-101B-9397-08002B2CF9AE}" pid="23" name="Objective-Parent">
    <vt:lpwstr>Updated - For Review</vt:lpwstr>
  </property>
  <property fmtid="{D5CDD505-2E9C-101B-9397-08002B2CF9AE}" pid="24" name="Objective-State">
    <vt:lpwstr>Being Drafted</vt:lpwstr>
  </property>
  <property fmtid="{D5CDD505-2E9C-101B-9397-08002B2CF9AE}" pid="25" name="Objective-VersionId">
    <vt:lpwstr>vA10798253</vt:lpwstr>
  </property>
  <property fmtid="{D5CDD505-2E9C-101B-9397-08002B2CF9AE}" pid="26" name="Objective-Version">
    <vt:lpwstr>2.10</vt:lpwstr>
  </property>
  <property fmtid="{D5CDD505-2E9C-101B-9397-08002B2CF9AE}" pid="27" name="Objective-VersionNumber">
    <vt:r8>36</vt:r8>
  </property>
  <property fmtid="{D5CDD505-2E9C-101B-9397-08002B2CF9AE}" pid="28" name="Objective-VersionComment">
    <vt:lpwstr/>
  </property>
  <property fmtid="{D5CDD505-2E9C-101B-9397-08002B2CF9AE}" pid="29" name="Objective-FileNumber">
    <vt:lpwstr/>
  </property>
  <property fmtid="{D5CDD505-2E9C-101B-9397-08002B2CF9AE}" pid="30" name="Objective-Classification">
    <vt:lpwstr>[Inherited - none]</vt:lpwstr>
  </property>
  <property fmtid="{D5CDD505-2E9C-101B-9397-08002B2CF9AE}" pid="31" name="Objective-Caveats">
    <vt:lpwstr/>
  </property>
  <property fmtid="{D5CDD505-2E9C-101B-9397-08002B2CF9AE}" pid="32" name="Objective-Sensitivity Label">
    <vt:lpwstr>OFFICIAL</vt:lpwstr>
  </property>
  <property fmtid="{D5CDD505-2E9C-101B-9397-08002B2CF9AE}" pid="33" name="Objective-Document Type">
    <vt:lpwstr>Presentation (PRES)</vt:lpwstr>
  </property>
  <property fmtid="{D5CDD505-2E9C-101B-9397-08002B2CF9AE}" pid="34" name="Objective-Approval Status">
    <vt:lpwstr>Never Submitted</vt:lpwstr>
  </property>
  <property fmtid="{D5CDD505-2E9C-101B-9397-08002B2CF9AE}" pid="35" name="Objective-Approval Due">
    <vt:lpwstr/>
  </property>
  <property fmtid="{D5CDD505-2E9C-101B-9397-08002B2CF9AE}" pid="36" name="Objective-Approval Date">
    <vt:lpwstr/>
  </property>
  <property fmtid="{D5CDD505-2E9C-101B-9397-08002B2CF9AE}" pid="37" name="Objective-Submitted By">
    <vt:lpwstr/>
  </property>
  <property fmtid="{D5CDD505-2E9C-101B-9397-08002B2CF9AE}" pid="38" name="Objective-Current Approver">
    <vt:lpwstr/>
  </property>
  <property fmtid="{D5CDD505-2E9C-101B-9397-08002B2CF9AE}" pid="39" name="Objective-Approval History">
    <vt:lpwstr/>
  </property>
  <property fmtid="{D5CDD505-2E9C-101B-9397-08002B2CF9AE}" pid="40" name="Objective-Print and Dispatch Approach">
    <vt:lpwstr/>
  </property>
  <property fmtid="{D5CDD505-2E9C-101B-9397-08002B2CF9AE}" pid="41" name="Objective-Print and Dispatch Instructions">
    <vt:lpwstr/>
  </property>
  <property fmtid="{D5CDD505-2E9C-101B-9397-08002B2CF9AE}" pid="42" name="Objective-Document Tag(s)">
    <vt:lpwstr/>
  </property>
  <property fmtid="{D5CDD505-2E9C-101B-9397-08002B2CF9AE}" pid="43" name="Objective-Shared By">
    <vt:lpwstr/>
  </property>
  <property fmtid="{D5CDD505-2E9C-101B-9397-08002B2CF9AE}" pid="44" name="Objective-Connect Creator">
    <vt:lpwstr/>
  </property>
  <property fmtid="{D5CDD505-2E9C-101B-9397-08002B2CF9AE}" pid="45" name="Objective-Comment">
    <vt:lpwstr/>
  </property>
  <property fmtid="{D5CDD505-2E9C-101B-9397-08002B2CF9AE}" pid="46" name="Objective-Bulk Update Status">
    <vt:lpwstr/>
  </property>
</Properties>
</file>