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60" r:id="rId7"/>
    <p:sldId id="261" r:id="rId8"/>
    <p:sldId id="263" r:id="rId9"/>
    <p:sldId id="264" r:id="rId10"/>
    <p:sldId id="259" r:id="rId11"/>
    <p:sldId id="265" r:id="rId12"/>
    <p:sldId id="269" r:id="rId13"/>
    <p:sldId id="267" r:id="rId14"/>
    <p:sldId id="270" r:id="rId15"/>
    <p:sldId id="266" r:id="rId16"/>
    <p:sldId id="276" r:id="rId17"/>
    <p:sldId id="278" r:id="rId18"/>
    <p:sldId id="280" r:id="rId19"/>
    <p:sldId id="282" r:id="rId20"/>
    <p:sldId id="272" r:id="rId21"/>
    <p:sldId id="273" r:id="rId22"/>
    <p:sldId id="274" r:id="rId23"/>
    <p:sldId id="286" r:id="rId24"/>
    <p:sldId id="287" r:id="rId25"/>
    <p:sldId id="288" r:id="rId26"/>
    <p:sldId id="289" r:id="rId27"/>
    <p:sldId id="290" r:id="rId28"/>
    <p:sldId id="291" r:id="rId29"/>
    <p:sldId id="292"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CDBA3B-AD88-0321-FB04-0E4B897D5DC7}" name="Belinda Kendall" initials="BK" userId="S::belinda.kendall@Curijo.com.au::9b2d8c43-4fd2-4490-b15c-ccf7efdbbd32" providerId="AD"/>
  <p188:author id="{E21AB550-C07A-D694-DF5B-7EFBC4CAE4C4}" name="James Finn" initials="JF" userId="S::James.Finn@aboriginalaffairs.nsw.gov.au::4fcd4b4e-153c-4e70-87f4-aa0cef1520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5D"/>
    <a:srgbClr val="065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06" autoAdjust="0"/>
  </p:normalViewPr>
  <p:slideViewPr>
    <p:cSldViewPr snapToGrid="0">
      <p:cViewPr varScale="1">
        <p:scale>
          <a:sx n="73" d="100"/>
          <a:sy n="73" d="100"/>
        </p:scale>
        <p:origin x="1188" y="5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viewProps" Target="viewProps.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presProps" Target="presProps.xml" Id="rId33" /><Relationship Type="http://schemas.microsoft.com/office/2018/10/relationships/authors" Target="authors.xml" Id="rId38"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notesMaster" Target="notesMasters/notesMaster1.xml" Id="rId32" /><Relationship Type="http://schemas.microsoft.com/office/2016/11/relationships/changesInfo" Target="changesInfos/changesInfo1.xml" Id="rId37"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tableStyles" Target="tableStyle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theme" Target="theme/theme1.xml" Id="rId35"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customXml" Target="/customXML/item4.xml" Id="Rb3c9b04e47694039"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inda Kendall" userId="9b2d8c43-4fd2-4490-b15c-ccf7efdbbd32" providerId="ADAL" clId="{9DDB0DB9-2AE9-49B1-A248-D7B2C54E338D}"/>
    <pc:docChg chg="modSld">
      <pc:chgData name="Belinda Kendall" userId="9b2d8c43-4fd2-4490-b15c-ccf7efdbbd32" providerId="ADAL" clId="{9DDB0DB9-2AE9-49B1-A248-D7B2C54E338D}" dt="2024-10-14T22:06:50.834" v="18" actId="20577"/>
      <pc:docMkLst>
        <pc:docMk/>
      </pc:docMkLst>
      <pc:sldChg chg="modSp mod modCm">
        <pc:chgData name="Belinda Kendall" userId="9b2d8c43-4fd2-4490-b15c-ccf7efdbbd32" providerId="ADAL" clId="{9DDB0DB9-2AE9-49B1-A248-D7B2C54E338D}" dt="2024-10-14T22:06:50.834" v="18" actId="20577"/>
        <pc:sldMkLst>
          <pc:docMk/>
          <pc:sldMk cId="233357360" sldId="263"/>
        </pc:sldMkLst>
        <pc:spChg chg="mod">
          <ac:chgData name="Belinda Kendall" userId="9b2d8c43-4fd2-4490-b15c-ccf7efdbbd32" providerId="ADAL" clId="{9DDB0DB9-2AE9-49B1-A248-D7B2C54E338D}" dt="2024-10-14T22:06:50.834" v="18" actId="20577"/>
          <ac:spMkLst>
            <pc:docMk/>
            <pc:sldMk cId="233357360" sldId="263"/>
            <ac:spMk id="3" creationId="{D5E3DC43-CF47-0778-483D-432DEFD92EB3}"/>
          </ac:spMkLst>
        </pc:spChg>
        <pc:extLst>
          <p:ext xmlns:p="http://schemas.openxmlformats.org/presentationml/2006/main" uri="{D6D511B9-2390-475A-947B-AFAB55BFBCF1}">
            <pc226:cmChg xmlns:pc226="http://schemas.microsoft.com/office/powerpoint/2022/06/main/command" chg="mod">
              <pc226:chgData name="Belinda Kendall" userId="9b2d8c43-4fd2-4490-b15c-ccf7efdbbd32" providerId="ADAL" clId="{9DDB0DB9-2AE9-49B1-A248-D7B2C54E338D}" dt="2024-10-14T22:06:50.834" v="18" actId="20577"/>
              <pc2:cmMkLst xmlns:pc2="http://schemas.microsoft.com/office/powerpoint/2019/9/main/command">
                <pc:docMk/>
                <pc:sldMk cId="233357360" sldId="263"/>
                <pc2:cmMk id="{30096AFB-7E20-4D2E-87E5-5818D457BD5E}"/>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0CE11-1EE4-448D-8243-1EB159F4E3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724CF3-D408-4E22-9541-B4DA0B5279B1}">
      <dgm:prSet/>
      <dgm:spPr/>
      <dgm:t>
        <a:bodyPr/>
        <a:lstStyle/>
        <a:p>
          <a:r>
            <a:rPr lang="en-US" dirty="0">
              <a:latin typeface="Public Sans Thin" panose="00000200000000000000" pitchFamily="2" charset="0"/>
            </a:rPr>
            <a:t>Basics of MEL</a:t>
          </a:r>
        </a:p>
      </dgm:t>
    </dgm:pt>
    <dgm:pt modelId="{CB173EA9-614F-4E1F-B070-D890BD591BCB}" type="parTrans" cxnId="{44819464-DF64-40F8-B66E-D2C7B5E31A99}">
      <dgm:prSet/>
      <dgm:spPr/>
      <dgm:t>
        <a:bodyPr/>
        <a:lstStyle/>
        <a:p>
          <a:endParaRPr lang="en-US"/>
        </a:p>
      </dgm:t>
    </dgm:pt>
    <dgm:pt modelId="{490A7FFE-DF09-4625-B6CE-5E448F93936F}" type="sibTrans" cxnId="{44819464-DF64-40F8-B66E-D2C7B5E31A99}">
      <dgm:prSet/>
      <dgm:spPr/>
      <dgm:t>
        <a:bodyPr/>
        <a:lstStyle/>
        <a:p>
          <a:endParaRPr lang="en-US"/>
        </a:p>
      </dgm:t>
    </dgm:pt>
    <dgm:pt modelId="{AA506F71-9626-4CBF-96D6-590BD92D96A1}">
      <dgm:prSet/>
      <dgm:spPr/>
      <dgm:t>
        <a:bodyPr/>
        <a:lstStyle/>
        <a:p>
          <a:r>
            <a:rPr lang="en-US" dirty="0">
              <a:latin typeface="Public Sans Thin" panose="00000200000000000000" pitchFamily="2" charset="0"/>
            </a:rPr>
            <a:t>Planning to reporting</a:t>
          </a:r>
        </a:p>
      </dgm:t>
    </dgm:pt>
    <dgm:pt modelId="{8C26B856-9D96-4AF5-A7D6-57D29BF43218}" type="parTrans" cxnId="{01AA23B9-2A81-4783-8E0A-A298D693024B}">
      <dgm:prSet/>
      <dgm:spPr/>
      <dgm:t>
        <a:bodyPr/>
        <a:lstStyle/>
        <a:p>
          <a:endParaRPr lang="en-US"/>
        </a:p>
      </dgm:t>
    </dgm:pt>
    <dgm:pt modelId="{934D28D4-BC4D-4AE6-A77C-5F919A75DA2C}" type="sibTrans" cxnId="{01AA23B9-2A81-4783-8E0A-A298D693024B}">
      <dgm:prSet/>
      <dgm:spPr/>
      <dgm:t>
        <a:bodyPr/>
        <a:lstStyle/>
        <a:p>
          <a:endParaRPr lang="en-US"/>
        </a:p>
      </dgm:t>
    </dgm:pt>
    <dgm:pt modelId="{31D4E40A-49D1-4349-B003-60D7E58A4FD2}">
      <dgm:prSet/>
      <dgm:spPr/>
      <dgm:t>
        <a:bodyPr/>
        <a:lstStyle/>
        <a:p>
          <a:r>
            <a:rPr lang="en-US" dirty="0">
              <a:latin typeface="Public Sans Thin" panose="00000200000000000000" pitchFamily="2" charset="0"/>
            </a:rPr>
            <a:t>Dos and Don’ts of MEL</a:t>
          </a:r>
        </a:p>
      </dgm:t>
    </dgm:pt>
    <dgm:pt modelId="{B25CF332-961A-47F9-B283-24385CCE9F74}" type="parTrans" cxnId="{03A91379-5B72-4659-A929-AC30BDA75189}">
      <dgm:prSet/>
      <dgm:spPr/>
      <dgm:t>
        <a:bodyPr/>
        <a:lstStyle/>
        <a:p>
          <a:endParaRPr lang="en-US"/>
        </a:p>
      </dgm:t>
    </dgm:pt>
    <dgm:pt modelId="{E550B43C-45E9-4E32-B186-6324E3E8BB4D}" type="sibTrans" cxnId="{03A91379-5B72-4659-A929-AC30BDA75189}">
      <dgm:prSet/>
      <dgm:spPr/>
      <dgm:t>
        <a:bodyPr/>
        <a:lstStyle/>
        <a:p>
          <a:endParaRPr lang="en-US"/>
        </a:p>
      </dgm:t>
    </dgm:pt>
    <dgm:pt modelId="{9EFDFB39-EF74-4F80-818E-2F85C9F9B9EA}">
      <dgm:prSet/>
      <dgm:spPr/>
      <dgm:t>
        <a:bodyPr/>
        <a:lstStyle/>
        <a:p>
          <a:r>
            <a:rPr lang="en-US" dirty="0">
              <a:latin typeface="Public Sans Thin" panose="00000200000000000000" pitchFamily="2" charset="0"/>
            </a:rPr>
            <a:t>Cultural safety and privacy considerations</a:t>
          </a:r>
        </a:p>
      </dgm:t>
    </dgm:pt>
    <dgm:pt modelId="{06DD88E0-7211-4A4A-9FE9-09BEF13EADB5}" type="parTrans" cxnId="{B1ECD661-2D0F-4DCF-A99B-39366CD3FAC0}">
      <dgm:prSet/>
      <dgm:spPr/>
      <dgm:t>
        <a:bodyPr/>
        <a:lstStyle/>
        <a:p>
          <a:endParaRPr lang="en-US"/>
        </a:p>
      </dgm:t>
    </dgm:pt>
    <dgm:pt modelId="{2D6B4F6C-BE28-40E0-980E-B67392CAB770}" type="sibTrans" cxnId="{B1ECD661-2D0F-4DCF-A99B-39366CD3FAC0}">
      <dgm:prSet/>
      <dgm:spPr/>
      <dgm:t>
        <a:bodyPr/>
        <a:lstStyle/>
        <a:p>
          <a:endParaRPr lang="en-US"/>
        </a:p>
      </dgm:t>
    </dgm:pt>
    <dgm:pt modelId="{A71B3286-2C2C-4B3C-B50F-91C06C378ACA}">
      <dgm:prSet/>
      <dgm:spPr/>
      <dgm:t>
        <a:bodyPr/>
        <a:lstStyle/>
        <a:p>
          <a:r>
            <a:rPr lang="en-US" dirty="0">
              <a:latin typeface="Public Sans Thin" panose="00000200000000000000" pitchFamily="2" charset="0"/>
            </a:rPr>
            <a:t>Communicating findings effectively</a:t>
          </a:r>
        </a:p>
      </dgm:t>
    </dgm:pt>
    <dgm:pt modelId="{6FE11581-19DE-4F5A-8F3A-2A520135E676}" type="parTrans" cxnId="{041FF327-245C-4911-9871-FAE586138919}">
      <dgm:prSet/>
      <dgm:spPr/>
      <dgm:t>
        <a:bodyPr/>
        <a:lstStyle/>
        <a:p>
          <a:endParaRPr lang="en-US"/>
        </a:p>
      </dgm:t>
    </dgm:pt>
    <dgm:pt modelId="{BE63C9FA-3FA1-4C2A-82ED-A3370D832FD2}" type="sibTrans" cxnId="{041FF327-245C-4911-9871-FAE586138919}">
      <dgm:prSet/>
      <dgm:spPr/>
      <dgm:t>
        <a:bodyPr/>
        <a:lstStyle/>
        <a:p>
          <a:endParaRPr lang="en-US"/>
        </a:p>
      </dgm:t>
    </dgm:pt>
    <dgm:pt modelId="{E1018D56-293D-4EFF-B290-C95D0F0DC81A}" type="pres">
      <dgm:prSet presAssocID="{0370CE11-1EE4-448D-8243-1EB159F4E374}" presName="diagram" presStyleCnt="0">
        <dgm:presLayoutVars>
          <dgm:dir/>
          <dgm:resizeHandles val="exact"/>
        </dgm:presLayoutVars>
      </dgm:prSet>
      <dgm:spPr/>
    </dgm:pt>
    <dgm:pt modelId="{16A7C053-3C8D-4AC6-86AD-361901DF1E87}" type="pres">
      <dgm:prSet presAssocID="{58724CF3-D408-4E22-9541-B4DA0B5279B1}" presName="node" presStyleLbl="node1" presStyleIdx="0" presStyleCnt="5">
        <dgm:presLayoutVars>
          <dgm:bulletEnabled val="1"/>
        </dgm:presLayoutVars>
      </dgm:prSet>
      <dgm:spPr/>
    </dgm:pt>
    <dgm:pt modelId="{A7FBB9D1-8659-4A8C-A17F-1AF6C1FB4227}" type="pres">
      <dgm:prSet presAssocID="{490A7FFE-DF09-4625-B6CE-5E448F93936F}" presName="sibTrans" presStyleCnt="0"/>
      <dgm:spPr/>
    </dgm:pt>
    <dgm:pt modelId="{7DA0856E-17C5-4A09-8AA3-890861B5AE3B}" type="pres">
      <dgm:prSet presAssocID="{AA506F71-9626-4CBF-96D6-590BD92D96A1}" presName="node" presStyleLbl="node1" presStyleIdx="1" presStyleCnt="5">
        <dgm:presLayoutVars>
          <dgm:bulletEnabled val="1"/>
        </dgm:presLayoutVars>
      </dgm:prSet>
      <dgm:spPr/>
    </dgm:pt>
    <dgm:pt modelId="{C9E6F239-AC0B-4557-BF8D-67BA08F63063}" type="pres">
      <dgm:prSet presAssocID="{934D28D4-BC4D-4AE6-A77C-5F919A75DA2C}" presName="sibTrans" presStyleCnt="0"/>
      <dgm:spPr/>
    </dgm:pt>
    <dgm:pt modelId="{1FF4330C-6B8D-47FD-A179-684E786EEBC4}" type="pres">
      <dgm:prSet presAssocID="{31D4E40A-49D1-4349-B003-60D7E58A4FD2}" presName="node" presStyleLbl="node1" presStyleIdx="2" presStyleCnt="5">
        <dgm:presLayoutVars>
          <dgm:bulletEnabled val="1"/>
        </dgm:presLayoutVars>
      </dgm:prSet>
      <dgm:spPr/>
    </dgm:pt>
    <dgm:pt modelId="{458B8CB6-237B-4099-BCEB-10B8A767F53C}" type="pres">
      <dgm:prSet presAssocID="{E550B43C-45E9-4E32-B186-6324E3E8BB4D}" presName="sibTrans" presStyleCnt="0"/>
      <dgm:spPr/>
    </dgm:pt>
    <dgm:pt modelId="{991361DB-F239-4EF3-94CA-CDD58604CD0A}" type="pres">
      <dgm:prSet presAssocID="{9EFDFB39-EF74-4F80-818E-2F85C9F9B9EA}" presName="node" presStyleLbl="node1" presStyleIdx="3" presStyleCnt="5">
        <dgm:presLayoutVars>
          <dgm:bulletEnabled val="1"/>
        </dgm:presLayoutVars>
      </dgm:prSet>
      <dgm:spPr/>
    </dgm:pt>
    <dgm:pt modelId="{5A68E1E4-6502-4173-BE86-51620DFF77F8}" type="pres">
      <dgm:prSet presAssocID="{2D6B4F6C-BE28-40E0-980E-B67392CAB770}" presName="sibTrans" presStyleCnt="0"/>
      <dgm:spPr/>
    </dgm:pt>
    <dgm:pt modelId="{67C87106-B996-4651-BEAE-7E6526BA7177}" type="pres">
      <dgm:prSet presAssocID="{A71B3286-2C2C-4B3C-B50F-91C06C378ACA}" presName="node" presStyleLbl="node1" presStyleIdx="4" presStyleCnt="5">
        <dgm:presLayoutVars>
          <dgm:bulletEnabled val="1"/>
        </dgm:presLayoutVars>
      </dgm:prSet>
      <dgm:spPr/>
    </dgm:pt>
  </dgm:ptLst>
  <dgm:cxnLst>
    <dgm:cxn modelId="{CE2F250E-B963-4132-BBF7-1F90D86B8EA8}" type="presOf" srcId="{31D4E40A-49D1-4349-B003-60D7E58A4FD2}" destId="{1FF4330C-6B8D-47FD-A179-684E786EEBC4}" srcOrd="0" destOrd="0" presId="urn:microsoft.com/office/officeart/2005/8/layout/default"/>
    <dgm:cxn modelId="{041FF327-245C-4911-9871-FAE586138919}" srcId="{0370CE11-1EE4-448D-8243-1EB159F4E374}" destId="{A71B3286-2C2C-4B3C-B50F-91C06C378ACA}" srcOrd="4" destOrd="0" parTransId="{6FE11581-19DE-4F5A-8F3A-2A520135E676}" sibTransId="{BE63C9FA-3FA1-4C2A-82ED-A3370D832FD2}"/>
    <dgm:cxn modelId="{FDFBE237-9C76-43A1-8FB4-3C273BDCDC61}" type="presOf" srcId="{0370CE11-1EE4-448D-8243-1EB159F4E374}" destId="{E1018D56-293D-4EFF-B290-C95D0F0DC81A}" srcOrd="0" destOrd="0" presId="urn:microsoft.com/office/officeart/2005/8/layout/default"/>
    <dgm:cxn modelId="{D5A7CE5F-2AAB-492D-A764-E0234056A84C}" type="presOf" srcId="{9EFDFB39-EF74-4F80-818E-2F85C9F9B9EA}" destId="{991361DB-F239-4EF3-94CA-CDD58604CD0A}" srcOrd="0" destOrd="0" presId="urn:microsoft.com/office/officeart/2005/8/layout/default"/>
    <dgm:cxn modelId="{B1ECD661-2D0F-4DCF-A99B-39366CD3FAC0}" srcId="{0370CE11-1EE4-448D-8243-1EB159F4E374}" destId="{9EFDFB39-EF74-4F80-818E-2F85C9F9B9EA}" srcOrd="3" destOrd="0" parTransId="{06DD88E0-7211-4A4A-9FE9-09BEF13EADB5}" sibTransId="{2D6B4F6C-BE28-40E0-980E-B67392CAB770}"/>
    <dgm:cxn modelId="{44819464-DF64-40F8-B66E-D2C7B5E31A99}" srcId="{0370CE11-1EE4-448D-8243-1EB159F4E374}" destId="{58724CF3-D408-4E22-9541-B4DA0B5279B1}" srcOrd="0" destOrd="0" parTransId="{CB173EA9-614F-4E1F-B070-D890BD591BCB}" sibTransId="{490A7FFE-DF09-4625-B6CE-5E448F93936F}"/>
    <dgm:cxn modelId="{DA64D847-5D60-4024-A5DC-30152740577D}" type="presOf" srcId="{A71B3286-2C2C-4B3C-B50F-91C06C378ACA}" destId="{67C87106-B996-4651-BEAE-7E6526BA7177}" srcOrd="0" destOrd="0" presId="urn:microsoft.com/office/officeart/2005/8/layout/default"/>
    <dgm:cxn modelId="{03A91379-5B72-4659-A929-AC30BDA75189}" srcId="{0370CE11-1EE4-448D-8243-1EB159F4E374}" destId="{31D4E40A-49D1-4349-B003-60D7E58A4FD2}" srcOrd="2" destOrd="0" parTransId="{B25CF332-961A-47F9-B283-24385CCE9F74}" sibTransId="{E550B43C-45E9-4E32-B186-6324E3E8BB4D}"/>
    <dgm:cxn modelId="{A0C161B5-93B6-4055-9B0E-D1C17F875DC6}" type="presOf" srcId="{AA506F71-9626-4CBF-96D6-590BD92D96A1}" destId="{7DA0856E-17C5-4A09-8AA3-890861B5AE3B}" srcOrd="0" destOrd="0" presId="urn:microsoft.com/office/officeart/2005/8/layout/default"/>
    <dgm:cxn modelId="{01AA23B9-2A81-4783-8E0A-A298D693024B}" srcId="{0370CE11-1EE4-448D-8243-1EB159F4E374}" destId="{AA506F71-9626-4CBF-96D6-590BD92D96A1}" srcOrd="1" destOrd="0" parTransId="{8C26B856-9D96-4AF5-A7D6-57D29BF43218}" sibTransId="{934D28D4-BC4D-4AE6-A77C-5F919A75DA2C}"/>
    <dgm:cxn modelId="{135EEEDC-96FD-4734-9B48-369DCCA28B2F}" type="presOf" srcId="{58724CF3-D408-4E22-9541-B4DA0B5279B1}" destId="{16A7C053-3C8D-4AC6-86AD-361901DF1E87}" srcOrd="0" destOrd="0" presId="urn:microsoft.com/office/officeart/2005/8/layout/default"/>
    <dgm:cxn modelId="{FC6197D2-E35D-4D9E-82F6-327B567D1EB3}" type="presParOf" srcId="{E1018D56-293D-4EFF-B290-C95D0F0DC81A}" destId="{16A7C053-3C8D-4AC6-86AD-361901DF1E87}" srcOrd="0" destOrd="0" presId="urn:microsoft.com/office/officeart/2005/8/layout/default"/>
    <dgm:cxn modelId="{F069B090-38D0-42EC-8DCF-647A2198BA81}" type="presParOf" srcId="{E1018D56-293D-4EFF-B290-C95D0F0DC81A}" destId="{A7FBB9D1-8659-4A8C-A17F-1AF6C1FB4227}" srcOrd="1" destOrd="0" presId="urn:microsoft.com/office/officeart/2005/8/layout/default"/>
    <dgm:cxn modelId="{4442541C-BB60-477D-91A7-4981738409FA}" type="presParOf" srcId="{E1018D56-293D-4EFF-B290-C95D0F0DC81A}" destId="{7DA0856E-17C5-4A09-8AA3-890861B5AE3B}" srcOrd="2" destOrd="0" presId="urn:microsoft.com/office/officeart/2005/8/layout/default"/>
    <dgm:cxn modelId="{1E5FB560-67A6-4330-979A-01DE9BF314CA}" type="presParOf" srcId="{E1018D56-293D-4EFF-B290-C95D0F0DC81A}" destId="{C9E6F239-AC0B-4557-BF8D-67BA08F63063}" srcOrd="3" destOrd="0" presId="urn:microsoft.com/office/officeart/2005/8/layout/default"/>
    <dgm:cxn modelId="{68E3483D-FB17-47AF-89E8-905882BE13D2}" type="presParOf" srcId="{E1018D56-293D-4EFF-B290-C95D0F0DC81A}" destId="{1FF4330C-6B8D-47FD-A179-684E786EEBC4}" srcOrd="4" destOrd="0" presId="urn:microsoft.com/office/officeart/2005/8/layout/default"/>
    <dgm:cxn modelId="{E90212AB-A645-4D3C-82E3-A5EA046369BC}" type="presParOf" srcId="{E1018D56-293D-4EFF-B290-C95D0F0DC81A}" destId="{458B8CB6-237B-4099-BCEB-10B8A767F53C}" srcOrd="5" destOrd="0" presId="urn:microsoft.com/office/officeart/2005/8/layout/default"/>
    <dgm:cxn modelId="{C01EB6D1-081A-4037-9045-2C75ABEF4496}" type="presParOf" srcId="{E1018D56-293D-4EFF-B290-C95D0F0DC81A}" destId="{991361DB-F239-4EF3-94CA-CDD58604CD0A}" srcOrd="6" destOrd="0" presId="urn:microsoft.com/office/officeart/2005/8/layout/default"/>
    <dgm:cxn modelId="{AB682F6F-2702-4F07-95B2-249051EF7D49}" type="presParOf" srcId="{E1018D56-293D-4EFF-B290-C95D0F0DC81A}" destId="{5A68E1E4-6502-4173-BE86-51620DFF77F8}" srcOrd="7" destOrd="0" presId="urn:microsoft.com/office/officeart/2005/8/layout/default"/>
    <dgm:cxn modelId="{E8678DC2-1E7D-4BCF-9DA3-BFFA13CCBAFE}" type="presParOf" srcId="{E1018D56-293D-4EFF-B290-C95D0F0DC81A}" destId="{67C87106-B996-4651-BEAE-7E6526BA717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67984-C7AB-46F9-8765-45BFD461BBF7}" type="doc">
      <dgm:prSet loTypeId="urn:microsoft.com/office/officeart/2005/8/layout/process1" loCatId="process" qsTypeId="urn:microsoft.com/office/officeart/2005/8/quickstyle/simple1" qsCatId="simple" csTypeId="urn:microsoft.com/office/officeart/2005/8/colors/accent1_2" csCatId="accent1" phldr="1"/>
      <dgm:spPr/>
    </dgm:pt>
    <dgm:pt modelId="{019FAD4C-2C23-4130-A8F9-FA08CD75086C}">
      <dgm:prSet phldrT="[Text]"/>
      <dgm:spPr/>
      <dgm:t>
        <a:bodyPr/>
        <a:lstStyle/>
        <a:p>
          <a:pPr>
            <a:buFont typeface="Arial" panose="020B0604020202020204" pitchFamily="34" charset="0"/>
            <a:buChar char="•"/>
          </a:pPr>
          <a:r>
            <a:rPr lang="en-US" b="0" dirty="0">
              <a:solidFill>
                <a:schemeClr val="bg1"/>
              </a:solidFill>
              <a:latin typeface="Public Sans Thin" panose="00000200000000000000" pitchFamily="2" charset="0"/>
            </a:rPr>
            <a:t>Allocate time and budget for MEL activities</a:t>
          </a:r>
          <a:endParaRPr lang="en-AU" b="0" dirty="0">
            <a:solidFill>
              <a:schemeClr val="bg1"/>
            </a:solidFill>
            <a:latin typeface="Public Sans Thin" panose="00000200000000000000" pitchFamily="2" charset="0"/>
          </a:endParaRPr>
        </a:p>
      </dgm:t>
    </dgm:pt>
    <dgm:pt modelId="{19B0D49B-0E37-4960-9699-55F9FE6B87E1}" type="parTrans" cxnId="{05446749-8165-4D4F-A9ED-E298FA13BAB8}">
      <dgm:prSet/>
      <dgm:spPr/>
      <dgm:t>
        <a:bodyPr/>
        <a:lstStyle/>
        <a:p>
          <a:endParaRPr lang="en-AU"/>
        </a:p>
      </dgm:t>
    </dgm:pt>
    <dgm:pt modelId="{38DC76B8-1702-4B9F-A817-BF18C790A045}" type="sibTrans" cxnId="{05446749-8165-4D4F-A9ED-E298FA13BAB8}">
      <dgm:prSet/>
      <dgm:spPr/>
      <dgm:t>
        <a:bodyPr/>
        <a:lstStyle/>
        <a:p>
          <a:endParaRPr lang="en-AU"/>
        </a:p>
      </dgm:t>
    </dgm:pt>
    <dgm:pt modelId="{7887FAED-C8B3-4071-9C24-B01D1C66E073}">
      <dgm:prSet/>
      <dgm:spPr/>
      <dgm:t>
        <a:bodyPr/>
        <a:lstStyle/>
        <a:p>
          <a:r>
            <a:rPr lang="en-US" b="0" dirty="0">
              <a:solidFill>
                <a:schemeClr val="bg1"/>
              </a:solidFill>
              <a:latin typeface="Public Sans Thin" panose="00000200000000000000" pitchFamily="2" charset="0"/>
            </a:rPr>
            <a:t>Define success using a Logic Model (inputs, activities, outputs, outcomes)</a:t>
          </a:r>
        </a:p>
      </dgm:t>
    </dgm:pt>
    <dgm:pt modelId="{6FF5D669-23C7-43E1-8D9D-E539400939ED}" type="parTrans" cxnId="{98C731E6-FE61-4D60-9942-745C7136F79D}">
      <dgm:prSet/>
      <dgm:spPr/>
      <dgm:t>
        <a:bodyPr/>
        <a:lstStyle/>
        <a:p>
          <a:endParaRPr lang="en-AU"/>
        </a:p>
      </dgm:t>
    </dgm:pt>
    <dgm:pt modelId="{BDB8279D-F1C8-468C-A593-CB747130CB0B}" type="sibTrans" cxnId="{98C731E6-FE61-4D60-9942-745C7136F79D}">
      <dgm:prSet/>
      <dgm:spPr/>
      <dgm:t>
        <a:bodyPr/>
        <a:lstStyle/>
        <a:p>
          <a:endParaRPr lang="en-AU"/>
        </a:p>
      </dgm:t>
    </dgm:pt>
    <dgm:pt modelId="{FDAA4F0D-4550-4C37-8ADC-0E31917EBB3A}">
      <dgm:prSet/>
      <dgm:spPr/>
      <dgm:t>
        <a:bodyPr/>
        <a:lstStyle/>
        <a:p>
          <a:r>
            <a:rPr lang="en-US" b="0" dirty="0">
              <a:solidFill>
                <a:schemeClr val="bg1"/>
              </a:solidFill>
              <a:latin typeface="Public Sans Thin" panose="00000200000000000000" pitchFamily="2" charset="0"/>
            </a:rPr>
            <a:t>Identify indicators to track progress</a:t>
          </a:r>
        </a:p>
      </dgm:t>
    </dgm:pt>
    <dgm:pt modelId="{A8DAFF18-D89D-426D-9F24-C51178E9F83B}" type="parTrans" cxnId="{52A8EBDD-EF5E-44C7-A352-937A3FE0DD00}">
      <dgm:prSet/>
      <dgm:spPr/>
      <dgm:t>
        <a:bodyPr/>
        <a:lstStyle/>
        <a:p>
          <a:endParaRPr lang="en-AU"/>
        </a:p>
      </dgm:t>
    </dgm:pt>
    <dgm:pt modelId="{AA70281A-2343-4786-9C94-B8E16292A104}" type="sibTrans" cxnId="{52A8EBDD-EF5E-44C7-A352-937A3FE0DD00}">
      <dgm:prSet/>
      <dgm:spPr/>
      <dgm:t>
        <a:bodyPr/>
        <a:lstStyle/>
        <a:p>
          <a:endParaRPr lang="en-AU"/>
        </a:p>
      </dgm:t>
    </dgm:pt>
    <dgm:pt modelId="{77EB7414-F580-4EDF-AC04-7F344E9DF17D}">
      <dgm:prSet/>
      <dgm:spPr/>
      <dgm:t>
        <a:bodyPr/>
        <a:lstStyle/>
        <a:p>
          <a:r>
            <a:rPr lang="en-US" b="0" dirty="0">
              <a:solidFill>
                <a:schemeClr val="bg1"/>
              </a:solidFill>
              <a:latin typeface="Public Sans Thin" panose="00000200000000000000" pitchFamily="2" charset="0"/>
            </a:rPr>
            <a:t>Choose stakeholders to involve in the evaluation process</a:t>
          </a:r>
        </a:p>
      </dgm:t>
    </dgm:pt>
    <dgm:pt modelId="{A92A6D57-B683-4242-9219-0EF485463E8E}" type="parTrans" cxnId="{47D8E625-5995-4842-A4D6-153454DB08E5}">
      <dgm:prSet/>
      <dgm:spPr/>
      <dgm:t>
        <a:bodyPr/>
        <a:lstStyle/>
        <a:p>
          <a:endParaRPr lang="en-AU"/>
        </a:p>
      </dgm:t>
    </dgm:pt>
    <dgm:pt modelId="{E02998D5-9AF3-4A8F-80F0-46283A14F050}" type="sibTrans" cxnId="{47D8E625-5995-4842-A4D6-153454DB08E5}">
      <dgm:prSet/>
      <dgm:spPr/>
      <dgm:t>
        <a:bodyPr/>
        <a:lstStyle/>
        <a:p>
          <a:endParaRPr lang="en-AU"/>
        </a:p>
      </dgm:t>
    </dgm:pt>
    <dgm:pt modelId="{1FE5F0E7-4522-49F2-B38B-027963D616F9}">
      <dgm:prSet/>
      <dgm:spPr/>
      <dgm:t>
        <a:bodyPr/>
        <a:lstStyle/>
        <a:p>
          <a:r>
            <a:rPr lang="en-US" b="0" dirty="0">
              <a:solidFill>
                <a:schemeClr val="bg1"/>
              </a:solidFill>
              <a:latin typeface="Public Sans Thin" panose="00000200000000000000" pitchFamily="2" charset="0"/>
            </a:rPr>
            <a:t>Develop evaluation questions to guide your analysis</a:t>
          </a:r>
        </a:p>
      </dgm:t>
    </dgm:pt>
    <dgm:pt modelId="{DC0B3FEA-D327-47FF-A0B0-11DD73DA6FEA}" type="parTrans" cxnId="{3C1D53C1-44EB-47A4-99DE-C8DD180D2252}">
      <dgm:prSet/>
      <dgm:spPr/>
      <dgm:t>
        <a:bodyPr/>
        <a:lstStyle/>
        <a:p>
          <a:endParaRPr lang="en-AU"/>
        </a:p>
      </dgm:t>
    </dgm:pt>
    <dgm:pt modelId="{C7A684BD-909C-4F5A-81FE-DDBEEE8CA623}" type="sibTrans" cxnId="{3C1D53C1-44EB-47A4-99DE-C8DD180D2252}">
      <dgm:prSet/>
      <dgm:spPr/>
      <dgm:t>
        <a:bodyPr/>
        <a:lstStyle/>
        <a:p>
          <a:endParaRPr lang="en-AU"/>
        </a:p>
      </dgm:t>
    </dgm:pt>
    <dgm:pt modelId="{9A5DDF00-B8B7-4814-8AFD-82CD8E7ED8BC}">
      <dgm:prSet/>
      <dgm:spPr/>
      <dgm:t>
        <a:bodyPr/>
        <a:lstStyle/>
        <a:p>
          <a:r>
            <a:rPr lang="en-US" b="0" dirty="0">
              <a:solidFill>
                <a:schemeClr val="bg1"/>
              </a:solidFill>
              <a:latin typeface="Public Sans Thin" panose="00000200000000000000" pitchFamily="2" charset="0"/>
            </a:rPr>
            <a:t>Ensure the MEL approach is culturally safe and inclusive</a:t>
          </a:r>
        </a:p>
      </dgm:t>
    </dgm:pt>
    <dgm:pt modelId="{AF76C554-55A1-486D-812F-E892858EF093}" type="parTrans" cxnId="{66F4978C-2EC7-40E0-BCB3-3B809A4612C1}">
      <dgm:prSet/>
      <dgm:spPr/>
      <dgm:t>
        <a:bodyPr/>
        <a:lstStyle/>
        <a:p>
          <a:endParaRPr lang="en-AU"/>
        </a:p>
      </dgm:t>
    </dgm:pt>
    <dgm:pt modelId="{D4830986-A6FC-4E52-8617-F68455949AB8}" type="sibTrans" cxnId="{66F4978C-2EC7-40E0-BCB3-3B809A4612C1}">
      <dgm:prSet/>
      <dgm:spPr/>
      <dgm:t>
        <a:bodyPr/>
        <a:lstStyle/>
        <a:p>
          <a:endParaRPr lang="en-AU"/>
        </a:p>
      </dgm:t>
    </dgm:pt>
    <dgm:pt modelId="{F736BEB0-0D20-42E9-9E76-F4B02A65FD7B}" type="pres">
      <dgm:prSet presAssocID="{BBB67984-C7AB-46F9-8765-45BFD461BBF7}" presName="Name0" presStyleCnt="0">
        <dgm:presLayoutVars>
          <dgm:dir/>
          <dgm:resizeHandles val="exact"/>
        </dgm:presLayoutVars>
      </dgm:prSet>
      <dgm:spPr/>
    </dgm:pt>
    <dgm:pt modelId="{7E4F0129-75D9-4011-BDDE-FFC48005AA00}" type="pres">
      <dgm:prSet presAssocID="{019FAD4C-2C23-4130-A8F9-FA08CD75086C}" presName="node" presStyleLbl="node1" presStyleIdx="0" presStyleCnt="6">
        <dgm:presLayoutVars>
          <dgm:bulletEnabled val="1"/>
        </dgm:presLayoutVars>
      </dgm:prSet>
      <dgm:spPr/>
    </dgm:pt>
    <dgm:pt modelId="{045B98B4-F431-4276-B8B9-A95BF5BEB686}" type="pres">
      <dgm:prSet presAssocID="{38DC76B8-1702-4B9F-A817-BF18C790A045}" presName="sibTrans" presStyleLbl="sibTrans2D1" presStyleIdx="0" presStyleCnt="5"/>
      <dgm:spPr/>
    </dgm:pt>
    <dgm:pt modelId="{474DA30D-C2C8-4BC3-B5E6-4714ADB90914}" type="pres">
      <dgm:prSet presAssocID="{38DC76B8-1702-4B9F-A817-BF18C790A045}" presName="connectorText" presStyleLbl="sibTrans2D1" presStyleIdx="0" presStyleCnt="5"/>
      <dgm:spPr/>
    </dgm:pt>
    <dgm:pt modelId="{C442A6C1-951D-4352-9494-9055DB1744E5}" type="pres">
      <dgm:prSet presAssocID="{7887FAED-C8B3-4071-9C24-B01D1C66E073}" presName="node" presStyleLbl="node1" presStyleIdx="1" presStyleCnt="6">
        <dgm:presLayoutVars>
          <dgm:bulletEnabled val="1"/>
        </dgm:presLayoutVars>
      </dgm:prSet>
      <dgm:spPr/>
    </dgm:pt>
    <dgm:pt modelId="{19C99CAD-0258-4932-963F-444F3953C339}" type="pres">
      <dgm:prSet presAssocID="{BDB8279D-F1C8-468C-A593-CB747130CB0B}" presName="sibTrans" presStyleLbl="sibTrans2D1" presStyleIdx="1" presStyleCnt="5"/>
      <dgm:spPr/>
    </dgm:pt>
    <dgm:pt modelId="{BDB85547-4048-4748-ACB1-91DBDD93FAD9}" type="pres">
      <dgm:prSet presAssocID="{BDB8279D-F1C8-468C-A593-CB747130CB0B}" presName="connectorText" presStyleLbl="sibTrans2D1" presStyleIdx="1" presStyleCnt="5"/>
      <dgm:spPr/>
    </dgm:pt>
    <dgm:pt modelId="{F7E5D444-E796-47DA-B491-2522B64AD941}" type="pres">
      <dgm:prSet presAssocID="{FDAA4F0D-4550-4C37-8ADC-0E31917EBB3A}" presName="node" presStyleLbl="node1" presStyleIdx="2" presStyleCnt="6">
        <dgm:presLayoutVars>
          <dgm:bulletEnabled val="1"/>
        </dgm:presLayoutVars>
      </dgm:prSet>
      <dgm:spPr/>
    </dgm:pt>
    <dgm:pt modelId="{960E60BA-7FA3-4173-ADDF-23F15164F96F}" type="pres">
      <dgm:prSet presAssocID="{AA70281A-2343-4786-9C94-B8E16292A104}" presName="sibTrans" presStyleLbl="sibTrans2D1" presStyleIdx="2" presStyleCnt="5"/>
      <dgm:spPr/>
    </dgm:pt>
    <dgm:pt modelId="{3F784921-1E89-4514-9D68-B8C25FE4BB40}" type="pres">
      <dgm:prSet presAssocID="{AA70281A-2343-4786-9C94-B8E16292A104}" presName="connectorText" presStyleLbl="sibTrans2D1" presStyleIdx="2" presStyleCnt="5"/>
      <dgm:spPr/>
    </dgm:pt>
    <dgm:pt modelId="{5D59F70A-884C-455C-9E3B-AE68ED1A721E}" type="pres">
      <dgm:prSet presAssocID="{77EB7414-F580-4EDF-AC04-7F344E9DF17D}" presName="node" presStyleLbl="node1" presStyleIdx="3" presStyleCnt="6">
        <dgm:presLayoutVars>
          <dgm:bulletEnabled val="1"/>
        </dgm:presLayoutVars>
      </dgm:prSet>
      <dgm:spPr/>
    </dgm:pt>
    <dgm:pt modelId="{26E878A8-01D3-41CD-BEE5-CEE99C68D3AD}" type="pres">
      <dgm:prSet presAssocID="{E02998D5-9AF3-4A8F-80F0-46283A14F050}" presName="sibTrans" presStyleLbl="sibTrans2D1" presStyleIdx="3" presStyleCnt="5"/>
      <dgm:spPr/>
    </dgm:pt>
    <dgm:pt modelId="{AC15652E-CB13-4212-A46C-FEB84354AA4B}" type="pres">
      <dgm:prSet presAssocID="{E02998D5-9AF3-4A8F-80F0-46283A14F050}" presName="connectorText" presStyleLbl="sibTrans2D1" presStyleIdx="3" presStyleCnt="5"/>
      <dgm:spPr/>
    </dgm:pt>
    <dgm:pt modelId="{F6335213-5B9C-48C2-977A-012914351D59}" type="pres">
      <dgm:prSet presAssocID="{1FE5F0E7-4522-49F2-B38B-027963D616F9}" presName="node" presStyleLbl="node1" presStyleIdx="4" presStyleCnt="6">
        <dgm:presLayoutVars>
          <dgm:bulletEnabled val="1"/>
        </dgm:presLayoutVars>
      </dgm:prSet>
      <dgm:spPr/>
    </dgm:pt>
    <dgm:pt modelId="{B5B6E15E-5348-4032-9DE3-C19840346354}" type="pres">
      <dgm:prSet presAssocID="{C7A684BD-909C-4F5A-81FE-DDBEEE8CA623}" presName="sibTrans" presStyleLbl="sibTrans2D1" presStyleIdx="4" presStyleCnt="5"/>
      <dgm:spPr/>
    </dgm:pt>
    <dgm:pt modelId="{98318508-FE57-4A5C-9273-6CB74A5D7D81}" type="pres">
      <dgm:prSet presAssocID="{C7A684BD-909C-4F5A-81FE-DDBEEE8CA623}" presName="connectorText" presStyleLbl="sibTrans2D1" presStyleIdx="4" presStyleCnt="5"/>
      <dgm:spPr/>
    </dgm:pt>
    <dgm:pt modelId="{EE09FE0C-8FFA-4390-B02E-A821797569B1}" type="pres">
      <dgm:prSet presAssocID="{9A5DDF00-B8B7-4814-8AFD-82CD8E7ED8BC}" presName="node" presStyleLbl="node1" presStyleIdx="5" presStyleCnt="6">
        <dgm:presLayoutVars>
          <dgm:bulletEnabled val="1"/>
        </dgm:presLayoutVars>
      </dgm:prSet>
      <dgm:spPr/>
    </dgm:pt>
  </dgm:ptLst>
  <dgm:cxnLst>
    <dgm:cxn modelId="{A82F2502-4E8B-400F-82C6-521959C58DDB}" type="presOf" srcId="{38DC76B8-1702-4B9F-A817-BF18C790A045}" destId="{474DA30D-C2C8-4BC3-B5E6-4714ADB90914}" srcOrd="1" destOrd="0" presId="urn:microsoft.com/office/officeart/2005/8/layout/process1"/>
    <dgm:cxn modelId="{5790F418-A564-45BF-8251-78D7E491CDCF}" type="presOf" srcId="{38DC76B8-1702-4B9F-A817-BF18C790A045}" destId="{045B98B4-F431-4276-B8B9-A95BF5BEB686}" srcOrd="0" destOrd="0" presId="urn:microsoft.com/office/officeart/2005/8/layout/process1"/>
    <dgm:cxn modelId="{0715451C-1DB3-4042-8324-811B4C2304A7}" type="presOf" srcId="{AA70281A-2343-4786-9C94-B8E16292A104}" destId="{3F784921-1E89-4514-9D68-B8C25FE4BB40}" srcOrd="1" destOrd="0" presId="urn:microsoft.com/office/officeart/2005/8/layout/process1"/>
    <dgm:cxn modelId="{47D8E625-5995-4842-A4D6-153454DB08E5}" srcId="{BBB67984-C7AB-46F9-8765-45BFD461BBF7}" destId="{77EB7414-F580-4EDF-AC04-7F344E9DF17D}" srcOrd="3" destOrd="0" parTransId="{A92A6D57-B683-4242-9219-0EF485463E8E}" sibTransId="{E02998D5-9AF3-4A8F-80F0-46283A14F050}"/>
    <dgm:cxn modelId="{374E302C-74CC-4E15-87DE-C5F4336E9AD4}" type="presOf" srcId="{C7A684BD-909C-4F5A-81FE-DDBEEE8CA623}" destId="{B5B6E15E-5348-4032-9DE3-C19840346354}" srcOrd="0" destOrd="0" presId="urn:microsoft.com/office/officeart/2005/8/layout/process1"/>
    <dgm:cxn modelId="{AC1A3B3E-BA0F-4137-BC3C-915368B805BA}" type="presOf" srcId="{C7A684BD-909C-4F5A-81FE-DDBEEE8CA623}" destId="{98318508-FE57-4A5C-9273-6CB74A5D7D81}" srcOrd="1" destOrd="0" presId="urn:microsoft.com/office/officeart/2005/8/layout/process1"/>
    <dgm:cxn modelId="{05446749-8165-4D4F-A9ED-E298FA13BAB8}" srcId="{BBB67984-C7AB-46F9-8765-45BFD461BBF7}" destId="{019FAD4C-2C23-4130-A8F9-FA08CD75086C}" srcOrd="0" destOrd="0" parTransId="{19B0D49B-0E37-4960-9699-55F9FE6B87E1}" sibTransId="{38DC76B8-1702-4B9F-A817-BF18C790A045}"/>
    <dgm:cxn modelId="{91E55071-4E28-40C6-8F09-244E71EDD564}" type="presOf" srcId="{E02998D5-9AF3-4A8F-80F0-46283A14F050}" destId="{AC15652E-CB13-4212-A46C-FEB84354AA4B}" srcOrd="1" destOrd="0" presId="urn:microsoft.com/office/officeart/2005/8/layout/process1"/>
    <dgm:cxn modelId="{71ABCA56-6A6E-4420-9C25-1FA5A3042F20}" type="presOf" srcId="{E02998D5-9AF3-4A8F-80F0-46283A14F050}" destId="{26E878A8-01D3-41CD-BEE5-CEE99C68D3AD}" srcOrd="0" destOrd="0" presId="urn:microsoft.com/office/officeart/2005/8/layout/process1"/>
    <dgm:cxn modelId="{A322C258-E327-4A76-964B-E1CF85D4420B}" type="presOf" srcId="{AA70281A-2343-4786-9C94-B8E16292A104}" destId="{960E60BA-7FA3-4173-ADDF-23F15164F96F}" srcOrd="0" destOrd="0" presId="urn:microsoft.com/office/officeart/2005/8/layout/process1"/>
    <dgm:cxn modelId="{B241025A-4F34-4B25-993B-B9A294A1E039}" type="presOf" srcId="{7887FAED-C8B3-4071-9C24-B01D1C66E073}" destId="{C442A6C1-951D-4352-9494-9055DB1744E5}" srcOrd="0" destOrd="0" presId="urn:microsoft.com/office/officeart/2005/8/layout/process1"/>
    <dgm:cxn modelId="{01E8EC7A-DD61-49DA-AEA5-CC05DF8E0467}" type="presOf" srcId="{FDAA4F0D-4550-4C37-8ADC-0E31917EBB3A}" destId="{F7E5D444-E796-47DA-B491-2522B64AD941}" srcOrd="0" destOrd="0" presId="urn:microsoft.com/office/officeart/2005/8/layout/process1"/>
    <dgm:cxn modelId="{66F4978C-2EC7-40E0-BCB3-3B809A4612C1}" srcId="{BBB67984-C7AB-46F9-8765-45BFD461BBF7}" destId="{9A5DDF00-B8B7-4814-8AFD-82CD8E7ED8BC}" srcOrd="5" destOrd="0" parTransId="{AF76C554-55A1-486D-812F-E892858EF093}" sibTransId="{D4830986-A6FC-4E52-8617-F68455949AB8}"/>
    <dgm:cxn modelId="{880E7AA1-B9C5-497A-82F8-534758E1B9E3}" type="presOf" srcId="{019FAD4C-2C23-4130-A8F9-FA08CD75086C}" destId="{7E4F0129-75D9-4011-BDDE-FFC48005AA00}" srcOrd="0" destOrd="0" presId="urn:microsoft.com/office/officeart/2005/8/layout/process1"/>
    <dgm:cxn modelId="{45FC5EA3-C771-41F7-AB94-A349D2D2804D}" type="presOf" srcId="{BBB67984-C7AB-46F9-8765-45BFD461BBF7}" destId="{F736BEB0-0D20-42E9-9E76-F4B02A65FD7B}" srcOrd="0" destOrd="0" presId="urn:microsoft.com/office/officeart/2005/8/layout/process1"/>
    <dgm:cxn modelId="{148ADAA8-7157-4ABA-BC4D-FAA24E372D01}" type="presOf" srcId="{BDB8279D-F1C8-468C-A593-CB747130CB0B}" destId="{BDB85547-4048-4748-ACB1-91DBDD93FAD9}" srcOrd="1" destOrd="0" presId="urn:microsoft.com/office/officeart/2005/8/layout/process1"/>
    <dgm:cxn modelId="{3C1D53C1-44EB-47A4-99DE-C8DD180D2252}" srcId="{BBB67984-C7AB-46F9-8765-45BFD461BBF7}" destId="{1FE5F0E7-4522-49F2-B38B-027963D616F9}" srcOrd="4" destOrd="0" parTransId="{DC0B3FEA-D327-47FF-A0B0-11DD73DA6FEA}" sibTransId="{C7A684BD-909C-4F5A-81FE-DDBEEE8CA623}"/>
    <dgm:cxn modelId="{0DBED9CA-F23D-4678-9F34-F9E07D5C3233}" type="presOf" srcId="{77EB7414-F580-4EDF-AC04-7F344E9DF17D}" destId="{5D59F70A-884C-455C-9E3B-AE68ED1A721E}" srcOrd="0" destOrd="0" presId="urn:microsoft.com/office/officeart/2005/8/layout/process1"/>
    <dgm:cxn modelId="{32727DD1-0FE9-475A-AE14-178C1E893F92}" type="presOf" srcId="{BDB8279D-F1C8-468C-A593-CB747130CB0B}" destId="{19C99CAD-0258-4932-963F-444F3953C339}" srcOrd="0" destOrd="0" presId="urn:microsoft.com/office/officeart/2005/8/layout/process1"/>
    <dgm:cxn modelId="{52A8EBDD-EF5E-44C7-A352-937A3FE0DD00}" srcId="{BBB67984-C7AB-46F9-8765-45BFD461BBF7}" destId="{FDAA4F0D-4550-4C37-8ADC-0E31917EBB3A}" srcOrd="2" destOrd="0" parTransId="{A8DAFF18-D89D-426D-9F24-C51178E9F83B}" sibTransId="{AA70281A-2343-4786-9C94-B8E16292A104}"/>
    <dgm:cxn modelId="{98C731E6-FE61-4D60-9942-745C7136F79D}" srcId="{BBB67984-C7AB-46F9-8765-45BFD461BBF7}" destId="{7887FAED-C8B3-4071-9C24-B01D1C66E073}" srcOrd="1" destOrd="0" parTransId="{6FF5D669-23C7-43E1-8D9D-E539400939ED}" sibTransId="{BDB8279D-F1C8-468C-A593-CB747130CB0B}"/>
    <dgm:cxn modelId="{864CB6EE-974D-4CCF-8870-E50EAE4367AD}" type="presOf" srcId="{1FE5F0E7-4522-49F2-B38B-027963D616F9}" destId="{F6335213-5B9C-48C2-977A-012914351D59}" srcOrd="0" destOrd="0" presId="urn:microsoft.com/office/officeart/2005/8/layout/process1"/>
    <dgm:cxn modelId="{4E58CDF8-0697-4754-BF01-9325F29E771F}" type="presOf" srcId="{9A5DDF00-B8B7-4814-8AFD-82CD8E7ED8BC}" destId="{EE09FE0C-8FFA-4390-B02E-A821797569B1}" srcOrd="0" destOrd="0" presId="urn:microsoft.com/office/officeart/2005/8/layout/process1"/>
    <dgm:cxn modelId="{B44348E4-34C8-49E8-95F7-6BA9C1CA0D81}" type="presParOf" srcId="{F736BEB0-0D20-42E9-9E76-F4B02A65FD7B}" destId="{7E4F0129-75D9-4011-BDDE-FFC48005AA00}" srcOrd="0" destOrd="0" presId="urn:microsoft.com/office/officeart/2005/8/layout/process1"/>
    <dgm:cxn modelId="{1E6F1E99-9A90-4884-A103-54CE9AD91E06}" type="presParOf" srcId="{F736BEB0-0D20-42E9-9E76-F4B02A65FD7B}" destId="{045B98B4-F431-4276-B8B9-A95BF5BEB686}" srcOrd="1" destOrd="0" presId="urn:microsoft.com/office/officeart/2005/8/layout/process1"/>
    <dgm:cxn modelId="{00D60E1C-8A36-4895-8D65-CD20F1B277A9}" type="presParOf" srcId="{045B98B4-F431-4276-B8B9-A95BF5BEB686}" destId="{474DA30D-C2C8-4BC3-B5E6-4714ADB90914}" srcOrd="0" destOrd="0" presId="urn:microsoft.com/office/officeart/2005/8/layout/process1"/>
    <dgm:cxn modelId="{1BABB2F0-726A-4F61-A978-460334C80CEC}" type="presParOf" srcId="{F736BEB0-0D20-42E9-9E76-F4B02A65FD7B}" destId="{C442A6C1-951D-4352-9494-9055DB1744E5}" srcOrd="2" destOrd="0" presId="urn:microsoft.com/office/officeart/2005/8/layout/process1"/>
    <dgm:cxn modelId="{37A4CF44-19B2-48C2-96EC-54FEB9F5D03F}" type="presParOf" srcId="{F736BEB0-0D20-42E9-9E76-F4B02A65FD7B}" destId="{19C99CAD-0258-4932-963F-444F3953C339}" srcOrd="3" destOrd="0" presId="urn:microsoft.com/office/officeart/2005/8/layout/process1"/>
    <dgm:cxn modelId="{FB5B667B-763A-40C5-9BCB-FF89DFC43FE8}" type="presParOf" srcId="{19C99CAD-0258-4932-963F-444F3953C339}" destId="{BDB85547-4048-4748-ACB1-91DBDD93FAD9}" srcOrd="0" destOrd="0" presId="urn:microsoft.com/office/officeart/2005/8/layout/process1"/>
    <dgm:cxn modelId="{569FCD91-571F-440E-908D-FC6BEF631B0F}" type="presParOf" srcId="{F736BEB0-0D20-42E9-9E76-F4B02A65FD7B}" destId="{F7E5D444-E796-47DA-B491-2522B64AD941}" srcOrd="4" destOrd="0" presId="urn:microsoft.com/office/officeart/2005/8/layout/process1"/>
    <dgm:cxn modelId="{DFA250E0-E081-4E07-8C83-9320C632BDD0}" type="presParOf" srcId="{F736BEB0-0D20-42E9-9E76-F4B02A65FD7B}" destId="{960E60BA-7FA3-4173-ADDF-23F15164F96F}" srcOrd="5" destOrd="0" presId="urn:microsoft.com/office/officeart/2005/8/layout/process1"/>
    <dgm:cxn modelId="{6E0376C3-122F-406F-AD9E-F2A7AF8BAC73}" type="presParOf" srcId="{960E60BA-7FA3-4173-ADDF-23F15164F96F}" destId="{3F784921-1E89-4514-9D68-B8C25FE4BB40}" srcOrd="0" destOrd="0" presId="urn:microsoft.com/office/officeart/2005/8/layout/process1"/>
    <dgm:cxn modelId="{4FD6F6D1-2EE6-4D18-8099-FEA7ACDDD295}" type="presParOf" srcId="{F736BEB0-0D20-42E9-9E76-F4B02A65FD7B}" destId="{5D59F70A-884C-455C-9E3B-AE68ED1A721E}" srcOrd="6" destOrd="0" presId="urn:microsoft.com/office/officeart/2005/8/layout/process1"/>
    <dgm:cxn modelId="{0528C31D-37CC-42C3-BB12-3A223BB51699}" type="presParOf" srcId="{F736BEB0-0D20-42E9-9E76-F4B02A65FD7B}" destId="{26E878A8-01D3-41CD-BEE5-CEE99C68D3AD}" srcOrd="7" destOrd="0" presId="urn:microsoft.com/office/officeart/2005/8/layout/process1"/>
    <dgm:cxn modelId="{8480B2A8-D021-4DC0-9F37-8B5BC1772572}" type="presParOf" srcId="{26E878A8-01D3-41CD-BEE5-CEE99C68D3AD}" destId="{AC15652E-CB13-4212-A46C-FEB84354AA4B}" srcOrd="0" destOrd="0" presId="urn:microsoft.com/office/officeart/2005/8/layout/process1"/>
    <dgm:cxn modelId="{A3093D7D-EEB5-4C83-9D45-6A1F622FA021}" type="presParOf" srcId="{F736BEB0-0D20-42E9-9E76-F4B02A65FD7B}" destId="{F6335213-5B9C-48C2-977A-012914351D59}" srcOrd="8" destOrd="0" presId="urn:microsoft.com/office/officeart/2005/8/layout/process1"/>
    <dgm:cxn modelId="{5AD7EA59-B688-4B32-B142-9B67331CF636}" type="presParOf" srcId="{F736BEB0-0D20-42E9-9E76-F4B02A65FD7B}" destId="{B5B6E15E-5348-4032-9DE3-C19840346354}" srcOrd="9" destOrd="0" presId="urn:microsoft.com/office/officeart/2005/8/layout/process1"/>
    <dgm:cxn modelId="{EA316306-E776-485A-A7B4-A7DE5075C89E}" type="presParOf" srcId="{B5B6E15E-5348-4032-9DE3-C19840346354}" destId="{98318508-FE57-4A5C-9273-6CB74A5D7D81}" srcOrd="0" destOrd="0" presId="urn:microsoft.com/office/officeart/2005/8/layout/process1"/>
    <dgm:cxn modelId="{794A13F0-23F7-4A81-8AE2-C31874EFC143}" type="presParOf" srcId="{F736BEB0-0D20-42E9-9E76-F4B02A65FD7B}" destId="{EE09FE0C-8FFA-4390-B02E-A821797569B1}"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67984-C7AB-46F9-8765-45BFD461BBF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24F4F6FB-1038-4E4B-916A-7F8A3944B0C9}">
      <dgm:prSet/>
      <dgm:spPr/>
      <dgm:t>
        <a:bodyPr/>
        <a:lstStyle/>
        <a:p>
          <a:r>
            <a:rPr lang="en-US">
              <a:latin typeface="Public sans thin"/>
            </a:rPr>
            <a:t>Organise consultation</a:t>
          </a:r>
          <a:endParaRPr lang="en-US" dirty="0">
            <a:latin typeface="Public sans thin"/>
          </a:endParaRPr>
        </a:p>
      </dgm:t>
    </dgm:pt>
    <dgm:pt modelId="{FB6B4A34-1190-406A-BC88-56D02ADF4BDD}" type="parTrans" cxnId="{23693261-042C-4952-83AE-C5A402732988}">
      <dgm:prSet/>
      <dgm:spPr/>
      <dgm:t>
        <a:bodyPr/>
        <a:lstStyle/>
        <a:p>
          <a:endParaRPr lang="en-AU"/>
        </a:p>
      </dgm:t>
    </dgm:pt>
    <dgm:pt modelId="{832CB3D7-D098-458A-9129-1E88EEF0404F}" type="sibTrans" cxnId="{23693261-042C-4952-83AE-C5A402732988}">
      <dgm:prSet/>
      <dgm:spPr/>
      <dgm:t>
        <a:bodyPr/>
        <a:lstStyle/>
        <a:p>
          <a:endParaRPr lang="en-AU"/>
        </a:p>
      </dgm:t>
    </dgm:pt>
    <dgm:pt modelId="{B9588D51-7402-47F7-8DFC-079EBC3A9E9B}">
      <dgm:prSet/>
      <dgm:spPr/>
      <dgm:t>
        <a:bodyPr/>
        <a:lstStyle/>
        <a:p>
          <a:r>
            <a:rPr lang="en-US" dirty="0">
              <a:latin typeface="Public sans thin"/>
            </a:rPr>
            <a:t>Get consent</a:t>
          </a:r>
        </a:p>
      </dgm:t>
    </dgm:pt>
    <dgm:pt modelId="{8F5A422F-07E6-4F7C-BB1F-19223DAAA620}" type="parTrans" cxnId="{84CACEDD-53F5-4FA7-BCF2-E98080C5212F}">
      <dgm:prSet/>
      <dgm:spPr/>
      <dgm:t>
        <a:bodyPr/>
        <a:lstStyle/>
        <a:p>
          <a:endParaRPr lang="en-AU"/>
        </a:p>
      </dgm:t>
    </dgm:pt>
    <dgm:pt modelId="{E99525E4-1AFF-4EE8-8432-B5062F7B57B3}" type="sibTrans" cxnId="{84CACEDD-53F5-4FA7-BCF2-E98080C5212F}">
      <dgm:prSet/>
      <dgm:spPr/>
      <dgm:t>
        <a:bodyPr/>
        <a:lstStyle/>
        <a:p>
          <a:endParaRPr lang="en-AU"/>
        </a:p>
      </dgm:t>
    </dgm:pt>
    <dgm:pt modelId="{8956ADE1-5CED-4EF0-8128-D82F3BD2DEAE}">
      <dgm:prSet/>
      <dgm:spPr/>
      <dgm:t>
        <a:bodyPr/>
        <a:lstStyle/>
        <a:p>
          <a:r>
            <a:rPr lang="en-US" dirty="0">
              <a:latin typeface="Public sans thin"/>
            </a:rPr>
            <a:t>Do the consultation and collect the data</a:t>
          </a:r>
        </a:p>
      </dgm:t>
    </dgm:pt>
    <dgm:pt modelId="{79DF03A6-1B04-4563-8AA7-3F503FDC9B3B}" type="parTrans" cxnId="{5B669556-5A1A-4156-80CB-93F27B1E822B}">
      <dgm:prSet/>
      <dgm:spPr/>
      <dgm:t>
        <a:bodyPr/>
        <a:lstStyle/>
        <a:p>
          <a:endParaRPr lang="en-AU"/>
        </a:p>
      </dgm:t>
    </dgm:pt>
    <dgm:pt modelId="{974EEDA5-1581-41C6-BDB1-22CBD6C77734}" type="sibTrans" cxnId="{5B669556-5A1A-4156-80CB-93F27B1E822B}">
      <dgm:prSet/>
      <dgm:spPr/>
      <dgm:t>
        <a:bodyPr/>
        <a:lstStyle/>
        <a:p>
          <a:endParaRPr lang="en-AU"/>
        </a:p>
      </dgm:t>
    </dgm:pt>
    <dgm:pt modelId="{F736BEB0-0D20-42E9-9E76-F4B02A65FD7B}" type="pres">
      <dgm:prSet presAssocID="{BBB67984-C7AB-46F9-8765-45BFD461BBF7}" presName="Name0" presStyleCnt="0">
        <dgm:presLayoutVars>
          <dgm:dir/>
          <dgm:resizeHandles val="exact"/>
        </dgm:presLayoutVars>
      </dgm:prSet>
      <dgm:spPr/>
    </dgm:pt>
    <dgm:pt modelId="{02447798-691F-4DB2-B666-F141797CBC86}" type="pres">
      <dgm:prSet presAssocID="{24F4F6FB-1038-4E4B-916A-7F8A3944B0C9}" presName="node" presStyleLbl="node1" presStyleIdx="0" presStyleCnt="3">
        <dgm:presLayoutVars>
          <dgm:bulletEnabled val="1"/>
        </dgm:presLayoutVars>
      </dgm:prSet>
      <dgm:spPr/>
    </dgm:pt>
    <dgm:pt modelId="{6B0AE9FE-4947-42C6-B58B-50CD82F3723D}" type="pres">
      <dgm:prSet presAssocID="{832CB3D7-D098-458A-9129-1E88EEF0404F}" presName="sibTrans" presStyleLbl="sibTrans2D1" presStyleIdx="0" presStyleCnt="2"/>
      <dgm:spPr/>
    </dgm:pt>
    <dgm:pt modelId="{D4A37605-CCA6-4EAF-8AD9-87A0DB410582}" type="pres">
      <dgm:prSet presAssocID="{832CB3D7-D098-458A-9129-1E88EEF0404F}" presName="connectorText" presStyleLbl="sibTrans2D1" presStyleIdx="0" presStyleCnt="2"/>
      <dgm:spPr/>
    </dgm:pt>
    <dgm:pt modelId="{253E480B-4348-4EBA-8EB3-63BBEF401ADE}" type="pres">
      <dgm:prSet presAssocID="{B9588D51-7402-47F7-8DFC-079EBC3A9E9B}" presName="node" presStyleLbl="node1" presStyleIdx="1" presStyleCnt="3">
        <dgm:presLayoutVars>
          <dgm:bulletEnabled val="1"/>
        </dgm:presLayoutVars>
      </dgm:prSet>
      <dgm:spPr/>
    </dgm:pt>
    <dgm:pt modelId="{AB690807-E313-4CFE-A7E3-862C3026722D}" type="pres">
      <dgm:prSet presAssocID="{E99525E4-1AFF-4EE8-8432-B5062F7B57B3}" presName="sibTrans" presStyleLbl="sibTrans2D1" presStyleIdx="1" presStyleCnt="2"/>
      <dgm:spPr/>
    </dgm:pt>
    <dgm:pt modelId="{E6FF3FD5-809A-402D-8E1B-5A26D4CB52A9}" type="pres">
      <dgm:prSet presAssocID="{E99525E4-1AFF-4EE8-8432-B5062F7B57B3}" presName="connectorText" presStyleLbl="sibTrans2D1" presStyleIdx="1" presStyleCnt="2"/>
      <dgm:spPr/>
    </dgm:pt>
    <dgm:pt modelId="{E678F445-3927-42BD-BE0D-70E4E3075BDD}" type="pres">
      <dgm:prSet presAssocID="{8956ADE1-5CED-4EF0-8128-D82F3BD2DEAE}" presName="node" presStyleLbl="node1" presStyleIdx="2" presStyleCnt="3">
        <dgm:presLayoutVars>
          <dgm:bulletEnabled val="1"/>
        </dgm:presLayoutVars>
      </dgm:prSet>
      <dgm:spPr/>
    </dgm:pt>
  </dgm:ptLst>
  <dgm:cxnLst>
    <dgm:cxn modelId="{AE572D00-0F24-466B-8729-02EE647DCF22}" type="presOf" srcId="{8956ADE1-5CED-4EF0-8128-D82F3BD2DEAE}" destId="{E678F445-3927-42BD-BE0D-70E4E3075BDD}" srcOrd="0" destOrd="0" presId="urn:microsoft.com/office/officeart/2005/8/layout/process1"/>
    <dgm:cxn modelId="{2C26A212-E875-4DC3-912B-D9B237B700CC}" type="presOf" srcId="{E99525E4-1AFF-4EE8-8432-B5062F7B57B3}" destId="{AB690807-E313-4CFE-A7E3-862C3026722D}" srcOrd="0" destOrd="0" presId="urn:microsoft.com/office/officeart/2005/8/layout/process1"/>
    <dgm:cxn modelId="{66EA5319-E602-4ADE-BED7-9914D8CD2399}" type="presOf" srcId="{B9588D51-7402-47F7-8DFC-079EBC3A9E9B}" destId="{253E480B-4348-4EBA-8EB3-63BBEF401ADE}" srcOrd="0" destOrd="0" presId="urn:microsoft.com/office/officeart/2005/8/layout/process1"/>
    <dgm:cxn modelId="{23693261-042C-4952-83AE-C5A402732988}" srcId="{BBB67984-C7AB-46F9-8765-45BFD461BBF7}" destId="{24F4F6FB-1038-4E4B-916A-7F8A3944B0C9}" srcOrd="0" destOrd="0" parTransId="{FB6B4A34-1190-406A-BC88-56D02ADF4BDD}" sibTransId="{832CB3D7-D098-458A-9129-1E88EEF0404F}"/>
    <dgm:cxn modelId="{5C67B06D-A2C2-43CC-A2FA-E05D6679577E}" type="presOf" srcId="{24F4F6FB-1038-4E4B-916A-7F8A3944B0C9}" destId="{02447798-691F-4DB2-B666-F141797CBC86}" srcOrd="0" destOrd="0" presId="urn:microsoft.com/office/officeart/2005/8/layout/process1"/>
    <dgm:cxn modelId="{5B669556-5A1A-4156-80CB-93F27B1E822B}" srcId="{BBB67984-C7AB-46F9-8765-45BFD461BBF7}" destId="{8956ADE1-5CED-4EF0-8128-D82F3BD2DEAE}" srcOrd="2" destOrd="0" parTransId="{79DF03A6-1B04-4563-8AA7-3F503FDC9B3B}" sibTransId="{974EEDA5-1581-41C6-BDB1-22CBD6C77734}"/>
    <dgm:cxn modelId="{45FC5EA3-C771-41F7-AB94-A349D2D2804D}" type="presOf" srcId="{BBB67984-C7AB-46F9-8765-45BFD461BBF7}" destId="{F736BEB0-0D20-42E9-9E76-F4B02A65FD7B}" srcOrd="0" destOrd="0" presId="urn:microsoft.com/office/officeart/2005/8/layout/process1"/>
    <dgm:cxn modelId="{DDF547B5-04F5-4A0E-910E-CE8DF6391949}" type="presOf" srcId="{E99525E4-1AFF-4EE8-8432-B5062F7B57B3}" destId="{E6FF3FD5-809A-402D-8E1B-5A26D4CB52A9}" srcOrd="1" destOrd="0" presId="urn:microsoft.com/office/officeart/2005/8/layout/process1"/>
    <dgm:cxn modelId="{1B0CD6C8-7439-458C-904B-2DD91530EEDC}" type="presOf" srcId="{832CB3D7-D098-458A-9129-1E88EEF0404F}" destId="{D4A37605-CCA6-4EAF-8AD9-87A0DB410582}" srcOrd="1" destOrd="0" presId="urn:microsoft.com/office/officeart/2005/8/layout/process1"/>
    <dgm:cxn modelId="{84CACEDD-53F5-4FA7-BCF2-E98080C5212F}" srcId="{BBB67984-C7AB-46F9-8765-45BFD461BBF7}" destId="{B9588D51-7402-47F7-8DFC-079EBC3A9E9B}" srcOrd="1" destOrd="0" parTransId="{8F5A422F-07E6-4F7C-BB1F-19223DAAA620}" sibTransId="{E99525E4-1AFF-4EE8-8432-B5062F7B57B3}"/>
    <dgm:cxn modelId="{D567E0FD-9732-4587-BCE1-BC2456617D12}" type="presOf" srcId="{832CB3D7-D098-458A-9129-1E88EEF0404F}" destId="{6B0AE9FE-4947-42C6-B58B-50CD82F3723D}" srcOrd="0" destOrd="0" presId="urn:microsoft.com/office/officeart/2005/8/layout/process1"/>
    <dgm:cxn modelId="{04E51D01-CE20-40B1-B947-CF524A5E9C34}" type="presParOf" srcId="{F736BEB0-0D20-42E9-9E76-F4B02A65FD7B}" destId="{02447798-691F-4DB2-B666-F141797CBC86}" srcOrd="0" destOrd="0" presId="urn:microsoft.com/office/officeart/2005/8/layout/process1"/>
    <dgm:cxn modelId="{DD83DB32-336C-49FE-88B7-9E6C4687676A}" type="presParOf" srcId="{F736BEB0-0D20-42E9-9E76-F4B02A65FD7B}" destId="{6B0AE9FE-4947-42C6-B58B-50CD82F3723D}" srcOrd="1" destOrd="0" presId="urn:microsoft.com/office/officeart/2005/8/layout/process1"/>
    <dgm:cxn modelId="{85A05458-6D20-4AC3-A415-4FCF1186A8FC}" type="presParOf" srcId="{6B0AE9FE-4947-42C6-B58B-50CD82F3723D}" destId="{D4A37605-CCA6-4EAF-8AD9-87A0DB410582}" srcOrd="0" destOrd="0" presId="urn:microsoft.com/office/officeart/2005/8/layout/process1"/>
    <dgm:cxn modelId="{7AB3A7FE-991B-4342-B16E-70C1CD6359A8}" type="presParOf" srcId="{F736BEB0-0D20-42E9-9E76-F4B02A65FD7B}" destId="{253E480B-4348-4EBA-8EB3-63BBEF401ADE}" srcOrd="2" destOrd="0" presId="urn:microsoft.com/office/officeart/2005/8/layout/process1"/>
    <dgm:cxn modelId="{E28A380A-E91D-46E5-AEB6-F3C9A456DD5E}" type="presParOf" srcId="{F736BEB0-0D20-42E9-9E76-F4B02A65FD7B}" destId="{AB690807-E313-4CFE-A7E3-862C3026722D}" srcOrd="3" destOrd="0" presId="urn:microsoft.com/office/officeart/2005/8/layout/process1"/>
    <dgm:cxn modelId="{48CC721B-4A86-43D4-9ECA-E2182670C2C4}" type="presParOf" srcId="{AB690807-E313-4CFE-A7E3-862C3026722D}" destId="{E6FF3FD5-809A-402D-8E1B-5A26D4CB52A9}" srcOrd="0" destOrd="0" presId="urn:microsoft.com/office/officeart/2005/8/layout/process1"/>
    <dgm:cxn modelId="{8C401AA4-B735-4153-BF69-A73B7963D9E3}" type="presParOf" srcId="{F736BEB0-0D20-42E9-9E76-F4B02A65FD7B}" destId="{E678F445-3927-42BD-BE0D-70E4E3075BD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B67984-C7AB-46F9-8765-45BFD461BBF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24F4F6FB-1038-4E4B-916A-7F8A3944B0C9}">
      <dgm:prSet custT="1"/>
      <dgm:spPr/>
      <dgm:t>
        <a:bodyPr/>
        <a:lstStyle/>
        <a:p>
          <a:r>
            <a:rPr lang="en-US" sz="3600" dirty="0">
              <a:latin typeface="Public sans thin"/>
            </a:rPr>
            <a:t>Identify trends and areas to improve</a:t>
          </a:r>
        </a:p>
      </dgm:t>
    </dgm:pt>
    <dgm:pt modelId="{FB6B4A34-1190-406A-BC88-56D02ADF4BDD}" type="parTrans" cxnId="{23693261-042C-4952-83AE-C5A402732988}">
      <dgm:prSet/>
      <dgm:spPr/>
      <dgm:t>
        <a:bodyPr/>
        <a:lstStyle/>
        <a:p>
          <a:endParaRPr lang="en-AU"/>
        </a:p>
      </dgm:t>
    </dgm:pt>
    <dgm:pt modelId="{832CB3D7-D098-458A-9129-1E88EEF0404F}" type="sibTrans" cxnId="{23693261-042C-4952-83AE-C5A402732988}">
      <dgm:prSet/>
      <dgm:spPr/>
      <dgm:t>
        <a:bodyPr/>
        <a:lstStyle/>
        <a:p>
          <a:endParaRPr lang="en-AU"/>
        </a:p>
      </dgm:t>
    </dgm:pt>
    <dgm:pt modelId="{42205654-6F6C-45FA-AED1-FCA5795682EB}">
      <dgm:prSet custT="1"/>
      <dgm:spPr/>
      <dgm:t>
        <a:bodyPr/>
        <a:lstStyle/>
        <a:p>
          <a:r>
            <a:rPr lang="en-US" sz="3600" dirty="0">
              <a:latin typeface="Public sans thin"/>
            </a:rPr>
            <a:t>Interpret findings with community</a:t>
          </a:r>
          <a:endParaRPr lang="en-US" sz="3600" dirty="0"/>
        </a:p>
      </dgm:t>
    </dgm:pt>
    <dgm:pt modelId="{55F5B831-D7BD-4F36-9ADD-9B7F2C4B209F}" type="parTrans" cxnId="{D4914AE9-8BF9-4C78-97A2-2C52BC857AA2}">
      <dgm:prSet/>
      <dgm:spPr/>
      <dgm:t>
        <a:bodyPr/>
        <a:lstStyle/>
        <a:p>
          <a:endParaRPr lang="en-AU"/>
        </a:p>
      </dgm:t>
    </dgm:pt>
    <dgm:pt modelId="{8CFDE706-8769-44D3-B20D-274FF9508020}" type="sibTrans" cxnId="{D4914AE9-8BF9-4C78-97A2-2C52BC857AA2}">
      <dgm:prSet/>
      <dgm:spPr/>
      <dgm:t>
        <a:bodyPr/>
        <a:lstStyle/>
        <a:p>
          <a:endParaRPr lang="en-AU"/>
        </a:p>
      </dgm:t>
    </dgm:pt>
    <dgm:pt modelId="{F736BEB0-0D20-42E9-9E76-F4B02A65FD7B}" type="pres">
      <dgm:prSet presAssocID="{BBB67984-C7AB-46F9-8765-45BFD461BBF7}" presName="Name0" presStyleCnt="0">
        <dgm:presLayoutVars>
          <dgm:dir/>
          <dgm:resizeHandles val="exact"/>
        </dgm:presLayoutVars>
      </dgm:prSet>
      <dgm:spPr/>
    </dgm:pt>
    <dgm:pt modelId="{02447798-691F-4DB2-B666-F141797CBC86}" type="pres">
      <dgm:prSet presAssocID="{24F4F6FB-1038-4E4B-916A-7F8A3944B0C9}" presName="node" presStyleLbl="node1" presStyleIdx="0" presStyleCnt="2">
        <dgm:presLayoutVars>
          <dgm:bulletEnabled val="1"/>
        </dgm:presLayoutVars>
      </dgm:prSet>
      <dgm:spPr/>
    </dgm:pt>
    <dgm:pt modelId="{6B0AE9FE-4947-42C6-B58B-50CD82F3723D}" type="pres">
      <dgm:prSet presAssocID="{832CB3D7-D098-458A-9129-1E88EEF0404F}" presName="sibTrans" presStyleLbl="sibTrans2D1" presStyleIdx="0" presStyleCnt="1"/>
      <dgm:spPr/>
    </dgm:pt>
    <dgm:pt modelId="{D4A37605-CCA6-4EAF-8AD9-87A0DB410582}" type="pres">
      <dgm:prSet presAssocID="{832CB3D7-D098-458A-9129-1E88EEF0404F}" presName="connectorText" presStyleLbl="sibTrans2D1" presStyleIdx="0" presStyleCnt="1"/>
      <dgm:spPr/>
    </dgm:pt>
    <dgm:pt modelId="{F8464108-F20E-4036-9AF7-29FBAF88A698}" type="pres">
      <dgm:prSet presAssocID="{42205654-6F6C-45FA-AED1-FCA5795682EB}" presName="node" presStyleLbl="node1" presStyleIdx="1" presStyleCnt="2">
        <dgm:presLayoutVars>
          <dgm:bulletEnabled val="1"/>
        </dgm:presLayoutVars>
      </dgm:prSet>
      <dgm:spPr/>
    </dgm:pt>
  </dgm:ptLst>
  <dgm:cxnLst>
    <dgm:cxn modelId="{11FD2F1F-927E-4EF6-AAE5-0DFB058042F4}" type="presOf" srcId="{42205654-6F6C-45FA-AED1-FCA5795682EB}" destId="{F8464108-F20E-4036-9AF7-29FBAF88A698}" srcOrd="0" destOrd="0" presId="urn:microsoft.com/office/officeart/2005/8/layout/process1"/>
    <dgm:cxn modelId="{23693261-042C-4952-83AE-C5A402732988}" srcId="{BBB67984-C7AB-46F9-8765-45BFD461BBF7}" destId="{24F4F6FB-1038-4E4B-916A-7F8A3944B0C9}" srcOrd="0" destOrd="0" parTransId="{FB6B4A34-1190-406A-BC88-56D02ADF4BDD}" sibTransId="{832CB3D7-D098-458A-9129-1E88EEF0404F}"/>
    <dgm:cxn modelId="{5C67B06D-A2C2-43CC-A2FA-E05D6679577E}" type="presOf" srcId="{24F4F6FB-1038-4E4B-916A-7F8A3944B0C9}" destId="{02447798-691F-4DB2-B666-F141797CBC86}" srcOrd="0" destOrd="0" presId="urn:microsoft.com/office/officeart/2005/8/layout/process1"/>
    <dgm:cxn modelId="{45FC5EA3-C771-41F7-AB94-A349D2D2804D}" type="presOf" srcId="{BBB67984-C7AB-46F9-8765-45BFD461BBF7}" destId="{F736BEB0-0D20-42E9-9E76-F4B02A65FD7B}" srcOrd="0" destOrd="0" presId="urn:microsoft.com/office/officeart/2005/8/layout/process1"/>
    <dgm:cxn modelId="{1B0CD6C8-7439-458C-904B-2DD91530EEDC}" type="presOf" srcId="{832CB3D7-D098-458A-9129-1E88EEF0404F}" destId="{D4A37605-CCA6-4EAF-8AD9-87A0DB410582}" srcOrd="1" destOrd="0" presId="urn:microsoft.com/office/officeart/2005/8/layout/process1"/>
    <dgm:cxn modelId="{D4914AE9-8BF9-4C78-97A2-2C52BC857AA2}" srcId="{BBB67984-C7AB-46F9-8765-45BFD461BBF7}" destId="{42205654-6F6C-45FA-AED1-FCA5795682EB}" srcOrd="1" destOrd="0" parTransId="{55F5B831-D7BD-4F36-9ADD-9B7F2C4B209F}" sibTransId="{8CFDE706-8769-44D3-B20D-274FF9508020}"/>
    <dgm:cxn modelId="{D567E0FD-9732-4587-BCE1-BC2456617D12}" type="presOf" srcId="{832CB3D7-D098-458A-9129-1E88EEF0404F}" destId="{6B0AE9FE-4947-42C6-B58B-50CD82F3723D}" srcOrd="0" destOrd="0" presId="urn:microsoft.com/office/officeart/2005/8/layout/process1"/>
    <dgm:cxn modelId="{04E51D01-CE20-40B1-B947-CF524A5E9C34}" type="presParOf" srcId="{F736BEB0-0D20-42E9-9E76-F4B02A65FD7B}" destId="{02447798-691F-4DB2-B666-F141797CBC86}" srcOrd="0" destOrd="0" presId="urn:microsoft.com/office/officeart/2005/8/layout/process1"/>
    <dgm:cxn modelId="{DD83DB32-336C-49FE-88B7-9E6C4687676A}" type="presParOf" srcId="{F736BEB0-0D20-42E9-9E76-F4B02A65FD7B}" destId="{6B0AE9FE-4947-42C6-B58B-50CD82F3723D}" srcOrd="1" destOrd="0" presId="urn:microsoft.com/office/officeart/2005/8/layout/process1"/>
    <dgm:cxn modelId="{85A05458-6D20-4AC3-A415-4FCF1186A8FC}" type="presParOf" srcId="{6B0AE9FE-4947-42C6-B58B-50CD82F3723D}" destId="{D4A37605-CCA6-4EAF-8AD9-87A0DB410582}" srcOrd="0" destOrd="0" presId="urn:microsoft.com/office/officeart/2005/8/layout/process1"/>
    <dgm:cxn modelId="{50E99F01-4D60-46F2-9ECC-7942CA4D5000}" type="presParOf" srcId="{F736BEB0-0D20-42E9-9E76-F4B02A65FD7B}" destId="{F8464108-F20E-4036-9AF7-29FBAF88A698}"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B67984-C7AB-46F9-8765-45BFD461BBF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24F4F6FB-1038-4E4B-916A-7F8A3944B0C9}">
      <dgm:prSet custT="1"/>
      <dgm:spPr/>
      <dgm:t>
        <a:bodyPr/>
        <a:lstStyle/>
        <a:p>
          <a:r>
            <a:rPr lang="en-US" sz="3600" dirty="0">
              <a:latin typeface="Public sans thin"/>
            </a:rPr>
            <a:t>Make the reports and visuals</a:t>
          </a:r>
        </a:p>
      </dgm:t>
    </dgm:pt>
    <dgm:pt modelId="{FB6B4A34-1190-406A-BC88-56D02ADF4BDD}" type="parTrans" cxnId="{23693261-042C-4952-83AE-C5A402732988}">
      <dgm:prSet/>
      <dgm:spPr/>
      <dgm:t>
        <a:bodyPr/>
        <a:lstStyle/>
        <a:p>
          <a:endParaRPr lang="en-AU"/>
        </a:p>
      </dgm:t>
    </dgm:pt>
    <dgm:pt modelId="{832CB3D7-D098-458A-9129-1E88EEF0404F}" type="sibTrans" cxnId="{23693261-042C-4952-83AE-C5A402732988}">
      <dgm:prSet/>
      <dgm:spPr/>
      <dgm:t>
        <a:bodyPr/>
        <a:lstStyle/>
        <a:p>
          <a:endParaRPr lang="en-AU"/>
        </a:p>
      </dgm:t>
    </dgm:pt>
    <dgm:pt modelId="{B729DC84-DD27-4870-8B27-5390A38EA9A3}">
      <dgm:prSet custT="1"/>
      <dgm:spPr/>
      <dgm:t>
        <a:bodyPr/>
        <a:lstStyle/>
        <a:p>
          <a:r>
            <a:rPr lang="en-US" sz="3600" dirty="0">
              <a:latin typeface="Public sans thin"/>
            </a:rPr>
            <a:t>Sharing the findings</a:t>
          </a:r>
        </a:p>
      </dgm:t>
    </dgm:pt>
    <dgm:pt modelId="{ACAC38AA-B1B2-48E1-A933-432480B857E9}" type="parTrans" cxnId="{5B952B7B-9DD4-420F-AA09-A40E07A921DD}">
      <dgm:prSet/>
      <dgm:spPr/>
      <dgm:t>
        <a:bodyPr/>
        <a:lstStyle/>
        <a:p>
          <a:endParaRPr lang="en-AU"/>
        </a:p>
      </dgm:t>
    </dgm:pt>
    <dgm:pt modelId="{38754A01-D521-4A09-90A4-DE31916BE536}" type="sibTrans" cxnId="{5B952B7B-9DD4-420F-AA09-A40E07A921DD}">
      <dgm:prSet/>
      <dgm:spPr/>
      <dgm:t>
        <a:bodyPr/>
        <a:lstStyle/>
        <a:p>
          <a:endParaRPr lang="en-AU"/>
        </a:p>
      </dgm:t>
    </dgm:pt>
    <dgm:pt modelId="{F736BEB0-0D20-42E9-9E76-F4B02A65FD7B}" type="pres">
      <dgm:prSet presAssocID="{BBB67984-C7AB-46F9-8765-45BFD461BBF7}" presName="Name0" presStyleCnt="0">
        <dgm:presLayoutVars>
          <dgm:dir/>
          <dgm:resizeHandles val="exact"/>
        </dgm:presLayoutVars>
      </dgm:prSet>
      <dgm:spPr/>
    </dgm:pt>
    <dgm:pt modelId="{02447798-691F-4DB2-B666-F141797CBC86}" type="pres">
      <dgm:prSet presAssocID="{24F4F6FB-1038-4E4B-916A-7F8A3944B0C9}" presName="node" presStyleLbl="node1" presStyleIdx="0" presStyleCnt="2">
        <dgm:presLayoutVars>
          <dgm:bulletEnabled val="1"/>
        </dgm:presLayoutVars>
      </dgm:prSet>
      <dgm:spPr/>
    </dgm:pt>
    <dgm:pt modelId="{6B0AE9FE-4947-42C6-B58B-50CD82F3723D}" type="pres">
      <dgm:prSet presAssocID="{832CB3D7-D098-458A-9129-1E88EEF0404F}" presName="sibTrans" presStyleLbl="sibTrans2D1" presStyleIdx="0" presStyleCnt="1"/>
      <dgm:spPr/>
    </dgm:pt>
    <dgm:pt modelId="{D4A37605-CCA6-4EAF-8AD9-87A0DB410582}" type="pres">
      <dgm:prSet presAssocID="{832CB3D7-D098-458A-9129-1E88EEF0404F}" presName="connectorText" presStyleLbl="sibTrans2D1" presStyleIdx="0" presStyleCnt="1"/>
      <dgm:spPr/>
    </dgm:pt>
    <dgm:pt modelId="{A9741A7A-AF13-4799-929B-743C69444830}" type="pres">
      <dgm:prSet presAssocID="{B729DC84-DD27-4870-8B27-5390A38EA9A3}" presName="node" presStyleLbl="node1" presStyleIdx="1" presStyleCnt="2">
        <dgm:presLayoutVars>
          <dgm:bulletEnabled val="1"/>
        </dgm:presLayoutVars>
      </dgm:prSet>
      <dgm:spPr/>
    </dgm:pt>
  </dgm:ptLst>
  <dgm:cxnLst>
    <dgm:cxn modelId="{23693261-042C-4952-83AE-C5A402732988}" srcId="{BBB67984-C7AB-46F9-8765-45BFD461BBF7}" destId="{24F4F6FB-1038-4E4B-916A-7F8A3944B0C9}" srcOrd="0" destOrd="0" parTransId="{FB6B4A34-1190-406A-BC88-56D02ADF4BDD}" sibTransId="{832CB3D7-D098-458A-9129-1E88EEF0404F}"/>
    <dgm:cxn modelId="{5C67B06D-A2C2-43CC-A2FA-E05D6679577E}" type="presOf" srcId="{24F4F6FB-1038-4E4B-916A-7F8A3944B0C9}" destId="{02447798-691F-4DB2-B666-F141797CBC86}" srcOrd="0" destOrd="0" presId="urn:microsoft.com/office/officeart/2005/8/layout/process1"/>
    <dgm:cxn modelId="{28AD9473-7682-4021-8FB5-63BBD2BA0AFA}" type="presOf" srcId="{B729DC84-DD27-4870-8B27-5390A38EA9A3}" destId="{A9741A7A-AF13-4799-929B-743C69444830}" srcOrd="0" destOrd="0" presId="urn:microsoft.com/office/officeart/2005/8/layout/process1"/>
    <dgm:cxn modelId="{5B952B7B-9DD4-420F-AA09-A40E07A921DD}" srcId="{BBB67984-C7AB-46F9-8765-45BFD461BBF7}" destId="{B729DC84-DD27-4870-8B27-5390A38EA9A3}" srcOrd="1" destOrd="0" parTransId="{ACAC38AA-B1B2-48E1-A933-432480B857E9}" sibTransId="{38754A01-D521-4A09-90A4-DE31916BE536}"/>
    <dgm:cxn modelId="{45FC5EA3-C771-41F7-AB94-A349D2D2804D}" type="presOf" srcId="{BBB67984-C7AB-46F9-8765-45BFD461BBF7}" destId="{F736BEB0-0D20-42E9-9E76-F4B02A65FD7B}" srcOrd="0" destOrd="0" presId="urn:microsoft.com/office/officeart/2005/8/layout/process1"/>
    <dgm:cxn modelId="{1B0CD6C8-7439-458C-904B-2DD91530EEDC}" type="presOf" srcId="{832CB3D7-D098-458A-9129-1E88EEF0404F}" destId="{D4A37605-CCA6-4EAF-8AD9-87A0DB410582}" srcOrd="1" destOrd="0" presId="urn:microsoft.com/office/officeart/2005/8/layout/process1"/>
    <dgm:cxn modelId="{D567E0FD-9732-4587-BCE1-BC2456617D12}" type="presOf" srcId="{832CB3D7-D098-458A-9129-1E88EEF0404F}" destId="{6B0AE9FE-4947-42C6-B58B-50CD82F3723D}" srcOrd="0" destOrd="0" presId="urn:microsoft.com/office/officeart/2005/8/layout/process1"/>
    <dgm:cxn modelId="{04E51D01-CE20-40B1-B947-CF524A5E9C34}" type="presParOf" srcId="{F736BEB0-0D20-42E9-9E76-F4B02A65FD7B}" destId="{02447798-691F-4DB2-B666-F141797CBC86}" srcOrd="0" destOrd="0" presId="urn:microsoft.com/office/officeart/2005/8/layout/process1"/>
    <dgm:cxn modelId="{DD83DB32-336C-49FE-88B7-9E6C4687676A}" type="presParOf" srcId="{F736BEB0-0D20-42E9-9E76-F4B02A65FD7B}" destId="{6B0AE9FE-4947-42C6-B58B-50CD82F3723D}" srcOrd="1" destOrd="0" presId="urn:microsoft.com/office/officeart/2005/8/layout/process1"/>
    <dgm:cxn modelId="{85A05458-6D20-4AC3-A415-4FCF1186A8FC}" type="presParOf" srcId="{6B0AE9FE-4947-42C6-B58B-50CD82F3723D}" destId="{D4A37605-CCA6-4EAF-8AD9-87A0DB410582}" srcOrd="0" destOrd="0" presId="urn:microsoft.com/office/officeart/2005/8/layout/process1"/>
    <dgm:cxn modelId="{812E65F2-419F-4904-BA25-A42891855625}" type="presParOf" srcId="{F736BEB0-0D20-42E9-9E76-F4B02A65FD7B}" destId="{A9741A7A-AF13-4799-929B-743C69444830}"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C053-3C8D-4AC6-86AD-361901DF1E87}">
      <dsp:nvSpPr>
        <dsp:cNvPr id="0" name=""/>
        <dsp:cNvSpPr/>
      </dsp:nvSpPr>
      <dsp:spPr>
        <a:xfrm>
          <a:off x="333620" y="565"/>
          <a:ext cx="2015626" cy="12093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ublic Sans Thin" panose="00000200000000000000" pitchFamily="2" charset="0"/>
            </a:rPr>
            <a:t>Basics of MEL</a:t>
          </a:r>
        </a:p>
      </dsp:txBody>
      <dsp:txXfrm>
        <a:off x="333620" y="565"/>
        <a:ext cx="2015626" cy="1209375"/>
      </dsp:txXfrm>
    </dsp:sp>
    <dsp:sp modelId="{7DA0856E-17C5-4A09-8AA3-890861B5AE3B}">
      <dsp:nvSpPr>
        <dsp:cNvPr id="0" name=""/>
        <dsp:cNvSpPr/>
      </dsp:nvSpPr>
      <dsp:spPr>
        <a:xfrm>
          <a:off x="2550809" y="565"/>
          <a:ext cx="2015626" cy="12093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ublic Sans Thin" panose="00000200000000000000" pitchFamily="2" charset="0"/>
            </a:rPr>
            <a:t>Planning to reporting</a:t>
          </a:r>
        </a:p>
      </dsp:txBody>
      <dsp:txXfrm>
        <a:off x="2550809" y="565"/>
        <a:ext cx="2015626" cy="1209375"/>
      </dsp:txXfrm>
    </dsp:sp>
    <dsp:sp modelId="{1FF4330C-6B8D-47FD-A179-684E786EEBC4}">
      <dsp:nvSpPr>
        <dsp:cNvPr id="0" name=""/>
        <dsp:cNvSpPr/>
      </dsp:nvSpPr>
      <dsp:spPr>
        <a:xfrm>
          <a:off x="4767998" y="565"/>
          <a:ext cx="2015626" cy="12093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ublic Sans Thin" panose="00000200000000000000" pitchFamily="2" charset="0"/>
            </a:rPr>
            <a:t>Dos and Don’ts of MEL</a:t>
          </a:r>
        </a:p>
      </dsp:txBody>
      <dsp:txXfrm>
        <a:off x="4767998" y="565"/>
        <a:ext cx="2015626" cy="1209375"/>
      </dsp:txXfrm>
    </dsp:sp>
    <dsp:sp modelId="{991361DB-F239-4EF3-94CA-CDD58604CD0A}">
      <dsp:nvSpPr>
        <dsp:cNvPr id="0" name=""/>
        <dsp:cNvSpPr/>
      </dsp:nvSpPr>
      <dsp:spPr>
        <a:xfrm>
          <a:off x="1442215" y="1411504"/>
          <a:ext cx="2015626" cy="12093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ublic Sans Thin" panose="00000200000000000000" pitchFamily="2" charset="0"/>
            </a:rPr>
            <a:t>Cultural safety and privacy considerations</a:t>
          </a:r>
        </a:p>
      </dsp:txBody>
      <dsp:txXfrm>
        <a:off x="1442215" y="1411504"/>
        <a:ext cx="2015626" cy="1209375"/>
      </dsp:txXfrm>
    </dsp:sp>
    <dsp:sp modelId="{67C87106-B996-4651-BEAE-7E6526BA7177}">
      <dsp:nvSpPr>
        <dsp:cNvPr id="0" name=""/>
        <dsp:cNvSpPr/>
      </dsp:nvSpPr>
      <dsp:spPr>
        <a:xfrm>
          <a:off x="3659404" y="1411504"/>
          <a:ext cx="2015626" cy="12093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ublic Sans Thin" panose="00000200000000000000" pitchFamily="2" charset="0"/>
            </a:rPr>
            <a:t>Communicating findings effectively</a:t>
          </a:r>
        </a:p>
      </dsp:txBody>
      <dsp:txXfrm>
        <a:off x="3659404" y="1411504"/>
        <a:ext cx="2015626" cy="1209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F0129-75D9-4011-BDDE-FFC48005AA00}">
      <dsp:nvSpPr>
        <dsp:cNvPr id="0" name=""/>
        <dsp:cNvSpPr/>
      </dsp:nvSpPr>
      <dsp:spPr>
        <a:xfrm>
          <a:off x="0" y="1378061"/>
          <a:ext cx="1428955" cy="1939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solidFill>
                <a:schemeClr val="bg1"/>
              </a:solidFill>
              <a:latin typeface="Public Sans Thin" panose="00000200000000000000" pitchFamily="2" charset="0"/>
            </a:rPr>
            <a:t>Allocate time and budget for MEL activities</a:t>
          </a:r>
          <a:endParaRPr lang="en-AU" sz="1600" b="0" kern="1200" dirty="0">
            <a:solidFill>
              <a:schemeClr val="bg1"/>
            </a:solidFill>
            <a:latin typeface="Public Sans Thin" panose="00000200000000000000" pitchFamily="2" charset="0"/>
          </a:endParaRPr>
        </a:p>
      </dsp:txBody>
      <dsp:txXfrm>
        <a:off x="41853" y="1419914"/>
        <a:ext cx="1345249" cy="1856268"/>
      </dsp:txXfrm>
    </dsp:sp>
    <dsp:sp modelId="{045B98B4-F431-4276-B8B9-A95BF5BEB686}">
      <dsp:nvSpPr>
        <dsp:cNvPr id="0" name=""/>
        <dsp:cNvSpPr/>
      </dsp:nvSpPr>
      <dsp:spPr>
        <a:xfrm>
          <a:off x="1571851" y="2170858"/>
          <a:ext cx="302938" cy="354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1571851" y="2241734"/>
        <a:ext cx="212057" cy="212628"/>
      </dsp:txXfrm>
    </dsp:sp>
    <dsp:sp modelId="{C442A6C1-951D-4352-9494-9055DB1744E5}">
      <dsp:nvSpPr>
        <dsp:cNvPr id="0" name=""/>
        <dsp:cNvSpPr/>
      </dsp:nvSpPr>
      <dsp:spPr>
        <a:xfrm>
          <a:off x="2000537" y="1378061"/>
          <a:ext cx="1428955" cy="1939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Public Sans Thin" panose="00000200000000000000" pitchFamily="2" charset="0"/>
            </a:rPr>
            <a:t>Define success using a Logic Model (inputs, activities, outputs, outcomes)</a:t>
          </a:r>
        </a:p>
      </dsp:txBody>
      <dsp:txXfrm>
        <a:off x="2042390" y="1419914"/>
        <a:ext cx="1345249" cy="1856268"/>
      </dsp:txXfrm>
    </dsp:sp>
    <dsp:sp modelId="{19C99CAD-0258-4932-963F-444F3953C339}">
      <dsp:nvSpPr>
        <dsp:cNvPr id="0" name=""/>
        <dsp:cNvSpPr/>
      </dsp:nvSpPr>
      <dsp:spPr>
        <a:xfrm>
          <a:off x="3572388" y="2170858"/>
          <a:ext cx="302938" cy="354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3572388" y="2241734"/>
        <a:ext cx="212057" cy="212628"/>
      </dsp:txXfrm>
    </dsp:sp>
    <dsp:sp modelId="{F7E5D444-E796-47DA-B491-2522B64AD941}">
      <dsp:nvSpPr>
        <dsp:cNvPr id="0" name=""/>
        <dsp:cNvSpPr/>
      </dsp:nvSpPr>
      <dsp:spPr>
        <a:xfrm>
          <a:off x="4001075" y="1378061"/>
          <a:ext cx="1428955" cy="1939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Public Sans Thin" panose="00000200000000000000" pitchFamily="2" charset="0"/>
            </a:rPr>
            <a:t>Identify indicators to track progress</a:t>
          </a:r>
        </a:p>
      </dsp:txBody>
      <dsp:txXfrm>
        <a:off x="4042928" y="1419914"/>
        <a:ext cx="1345249" cy="1856268"/>
      </dsp:txXfrm>
    </dsp:sp>
    <dsp:sp modelId="{960E60BA-7FA3-4173-ADDF-23F15164F96F}">
      <dsp:nvSpPr>
        <dsp:cNvPr id="0" name=""/>
        <dsp:cNvSpPr/>
      </dsp:nvSpPr>
      <dsp:spPr>
        <a:xfrm>
          <a:off x="5572926" y="2170858"/>
          <a:ext cx="302938" cy="354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5572926" y="2241734"/>
        <a:ext cx="212057" cy="212628"/>
      </dsp:txXfrm>
    </dsp:sp>
    <dsp:sp modelId="{5D59F70A-884C-455C-9E3B-AE68ED1A721E}">
      <dsp:nvSpPr>
        <dsp:cNvPr id="0" name=""/>
        <dsp:cNvSpPr/>
      </dsp:nvSpPr>
      <dsp:spPr>
        <a:xfrm>
          <a:off x="6001613" y="1378061"/>
          <a:ext cx="1428955" cy="1939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Public Sans Thin" panose="00000200000000000000" pitchFamily="2" charset="0"/>
            </a:rPr>
            <a:t>Choose stakeholders to involve in the evaluation process</a:t>
          </a:r>
        </a:p>
      </dsp:txBody>
      <dsp:txXfrm>
        <a:off x="6043466" y="1419914"/>
        <a:ext cx="1345249" cy="1856268"/>
      </dsp:txXfrm>
    </dsp:sp>
    <dsp:sp modelId="{26E878A8-01D3-41CD-BEE5-CEE99C68D3AD}">
      <dsp:nvSpPr>
        <dsp:cNvPr id="0" name=""/>
        <dsp:cNvSpPr/>
      </dsp:nvSpPr>
      <dsp:spPr>
        <a:xfrm>
          <a:off x="7573464" y="2170858"/>
          <a:ext cx="302938" cy="354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7573464" y="2241734"/>
        <a:ext cx="212057" cy="212628"/>
      </dsp:txXfrm>
    </dsp:sp>
    <dsp:sp modelId="{F6335213-5B9C-48C2-977A-012914351D59}">
      <dsp:nvSpPr>
        <dsp:cNvPr id="0" name=""/>
        <dsp:cNvSpPr/>
      </dsp:nvSpPr>
      <dsp:spPr>
        <a:xfrm>
          <a:off x="8002150" y="1378061"/>
          <a:ext cx="1428955" cy="1939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Public Sans Thin" panose="00000200000000000000" pitchFamily="2" charset="0"/>
            </a:rPr>
            <a:t>Develop evaluation questions to guide your analysis</a:t>
          </a:r>
        </a:p>
      </dsp:txBody>
      <dsp:txXfrm>
        <a:off x="8044003" y="1419914"/>
        <a:ext cx="1345249" cy="1856268"/>
      </dsp:txXfrm>
    </dsp:sp>
    <dsp:sp modelId="{B5B6E15E-5348-4032-9DE3-C19840346354}">
      <dsp:nvSpPr>
        <dsp:cNvPr id="0" name=""/>
        <dsp:cNvSpPr/>
      </dsp:nvSpPr>
      <dsp:spPr>
        <a:xfrm>
          <a:off x="9574001" y="2170858"/>
          <a:ext cx="302938" cy="354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9574001" y="2241734"/>
        <a:ext cx="212057" cy="212628"/>
      </dsp:txXfrm>
    </dsp:sp>
    <dsp:sp modelId="{EE09FE0C-8FFA-4390-B02E-A821797569B1}">
      <dsp:nvSpPr>
        <dsp:cNvPr id="0" name=""/>
        <dsp:cNvSpPr/>
      </dsp:nvSpPr>
      <dsp:spPr>
        <a:xfrm>
          <a:off x="10002688" y="1378061"/>
          <a:ext cx="1428955" cy="1939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Public Sans Thin" panose="00000200000000000000" pitchFamily="2" charset="0"/>
            </a:rPr>
            <a:t>Ensure the MEL approach is culturally safe and inclusive</a:t>
          </a:r>
        </a:p>
      </dsp:txBody>
      <dsp:txXfrm>
        <a:off x="10044541" y="1419914"/>
        <a:ext cx="1345249" cy="1856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47798-691F-4DB2-B666-F141797CBC86}">
      <dsp:nvSpPr>
        <dsp:cNvPr id="0" name=""/>
        <dsp:cNvSpPr/>
      </dsp:nvSpPr>
      <dsp:spPr>
        <a:xfrm>
          <a:off x="10047" y="1447136"/>
          <a:ext cx="3003039" cy="1801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Public sans thin"/>
            </a:rPr>
            <a:t>Organise consultation</a:t>
          </a:r>
          <a:endParaRPr lang="en-US" sz="2700" kern="1200" dirty="0">
            <a:latin typeface="Public sans thin"/>
          </a:endParaRPr>
        </a:p>
      </dsp:txBody>
      <dsp:txXfrm>
        <a:off x="62821" y="1499910"/>
        <a:ext cx="2897491" cy="1696275"/>
      </dsp:txXfrm>
    </dsp:sp>
    <dsp:sp modelId="{6B0AE9FE-4947-42C6-B58B-50CD82F3723D}">
      <dsp:nvSpPr>
        <dsp:cNvPr id="0" name=""/>
        <dsp:cNvSpPr/>
      </dsp:nvSpPr>
      <dsp:spPr>
        <a:xfrm>
          <a:off x="3313390" y="1975671"/>
          <a:ext cx="636644" cy="744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AU" sz="2200" kern="1200"/>
        </a:p>
      </dsp:txBody>
      <dsp:txXfrm>
        <a:off x="3313390" y="2124622"/>
        <a:ext cx="445651" cy="446851"/>
      </dsp:txXfrm>
    </dsp:sp>
    <dsp:sp modelId="{253E480B-4348-4EBA-8EB3-63BBEF401ADE}">
      <dsp:nvSpPr>
        <dsp:cNvPr id="0" name=""/>
        <dsp:cNvSpPr/>
      </dsp:nvSpPr>
      <dsp:spPr>
        <a:xfrm>
          <a:off x="4214302" y="1447136"/>
          <a:ext cx="3003039" cy="1801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Public sans thin"/>
            </a:rPr>
            <a:t>Get consent</a:t>
          </a:r>
        </a:p>
      </dsp:txBody>
      <dsp:txXfrm>
        <a:off x="4267076" y="1499910"/>
        <a:ext cx="2897491" cy="1696275"/>
      </dsp:txXfrm>
    </dsp:sp>
    <dsp:sp modelId="{AB690807-E313-4CFE-A7E3-862C3026722D}">
      <dsp:nvSpPr>
        <dsp:cNvPr id="0" name=""/>
        <dsp:cNvSpPr/>
      </dsp:nvSpPr>
      <dsp:spPr>
        <a:xfrm>
          <a:off x="7517645" y="1975671"/>
          <a:ext cx="636644" cy="744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AU" sz="2200" kern="1200"/>
        </a:p>
      </dsp:txBody>
      <dsp:txXfrm>
        <a:off x="7517645" y="2124622"/>
        <a:ext cx="445651" cy="446851"/>
      </dsp:txXfrm>
    </dsp:sp>
    <dsp:sp modelId="{E678F445-3927-42BD-BE0D-70E4E3075BDD}">
      <dsp:nvSpPr>
        <dsp:cNvPr id="0" name=""/>
        <dsp:cNvSpPr/>
      </dsp:nvSpPr>
      <dsp:spPr>
        <a:xfrm>
          <a:off x="8418557" y="1447136"/>
          <a:ext cx="3003039" cy="1801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Public sans thin"/>
            </a:rPr>
            <a:t>Do the consultation and collect the data</a:t>
          </a:r>
        </a:p>
      </dsp:txBody>
      <dsp:txXfrm>
        <a:off x="8471331" y="1499910"/>
        <a:ext cx="2897491" cy="1696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47798-691F-4DB2-B666-F141797CBC86}">
      <dsp:nvSpPr>
        <dsp:cNvPr id="0" name=""/>
        <dsp:cNvSpPr/>
      </dsp:nvSpPr>
      <dsp:spPr>
        <a:xfrm>
          <a:off x="2232" y="919651"/>
          <a:ext cx="4761324" cy="28567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ublic sans thin"/>
            </a:rPr>
            <a:t>Identify trends and areas to improve</a:t>
          </a:r>
        </a:p>
      </dsp:txBody>
      <dsp:txXfrm>
        <a:off x="85905" y="1003324"/>
        <a:ext cx="4593978" cy="2689448"/>
      </dsp:txXfrm>
    </dsp:sp>
    <dsp:sp modelId="{6B0AE9FE-4947-42C6-B58B-50CD82F3723D}">
      <dsp:nvSpPr>
        <dsp:cNvPr id="0" name=""/>
        <dsp:cNvSpPr/>
      </dsp:nvSpPr>
      <dsp:spPr>
        <a:xfrm>
          <a:off x="5239689" y="1757644"/>
          <a:ext cx="1009400" cy="11808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AU" sz="5000" kern="1200"/>
        </a:p>
      </dsp:txBody>
      <dsp:txXfrm>
        <a:off x="5239689" y="1993806"/>
        <a:ext cx="706580" cy="708484"/>
      </dsp:txXfrm>
    </dsp:sp>
    <dsp:sp modelId="{F8464108-F20E-4036-9AF7-29FBAF88A698}">
      <dsp:nvSpPr>
        <dsp:cNvPr id="0" name=""/>
        <dsp:cNvSpPr/>
      </dsp:nvSpPr>
      <dsp:spPr>
        <a:xfrm>
          <a:off x="6668086" y="919651"/>
          <a:ext cx="4761324" cy="28567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ublic sans thin"/>
            </a:rPr>
            <a:t>Interpret findings with community</a:t>
          </a:r>
          <a:endParaRPr lang="en-US" sz="3600" kern="1200" dirty="0"/>
        </a:p>
      </dsp:txBody>
      <dsp:txXfrm>
        <a:off x="6751759" y="1003324"/>
        <a:ext cx="4593978" cy="2689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47798-691F-4DB2-B666-F141797CBC86}">
      <dsp:nvSpPr>
        <dsp:cNvPr id="0" name=""/>
        <dsp:cNvSpPr/>
      </dsp:nvSpPr>
      <dsp:spPr>
        <a:xfrm>
          <a:off x="2232" y="919651"/>
          <a:ext cx="4761324" cy="28567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ublic sans thin"/>
            </a:rPr>
            <a:t>Make the reports and visuals</a:t>
          </a:r>
        </a:p>
      </dsp:txBody>
      <dsp:txXfrm>
        <a:off x="85905" y="1003324"/>
        <a:ext cx="4593978" cy="2689448"/>
      </dsp:txXfrm>
    </dsp:sp>
    <dsp:sp modelId="{6B0AE9FE-4947-42C6-B58B-50CD82F3723D}">
      <dsp:nvSpPr>
        <dsp:cNvPr id="0" name=""/>
        <dsp:cNvSpPr/>
      </dsp:nvSpPr>
      <dsp:spPr>
        <a:xfrm>
          <a:off x="5239689" y="1757644"/>
          <a:ext cx="1009400" cy="11808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AU" sz="5000" kern="1200"/>
        </a:p>
      </dsp:txBody>
      <dsp:txXfrm>
        <a:off x="5239689" y="1993806"/>
        <a:ext cx="706580" cy="708484"/>
      </dsp:txXfrm>
    </dsp:sp>
    <dsp:sp modelId="{A9741A7A-AF13-4799-929B-743C69444830}">
      <dsp:nvSpPr>
        <dsp:cNvPr id="0" name=""/>
        <dsp:cNvSpPr/>
      </dsp:nvSpPr>
      <dsp:spPr>
        <a:xfrm>
          <a:off x="6668086" y="919651"/>
          <a:ext cx="4761324" cy="28567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ublic sans thin"/>
            </a:rPr>
            <a:t>Sharing the findings</a:t>
          </a:r>
        </a:p>
      </dsp:txBody>
      <dsp:txXfrm>
        <a:off x="6751759" y="1003324"/>
        <a:ext cx="4593978" cy="26894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5F229-DA53-40C8-90EB-21CA1A89C0F7}" type="datetimeFigureOut">
              <a:rPr lang="en-AU" smtClean="0"/>
              <a:t>14/10/2024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1C286-F0F4-4A05-89A6-605BED206020}" type="slidenum">
              <a:rPr lang="en-AU" smtClean="0"/>
              <a:t>‹#›</a:t>
            </a:fld>
            <a:endParaRPr lang="en-AU"/>
          </a:p>
        </p:txBody>
      </p:sp>
    </p:spTree>
    <p:extLst>
      <p:ext uri="{BB962C8B-B14F-4D97-AF65-F5344CB8AC3E}">
        <p14:creationId xmlns:p14="http://schemas.microsoft.com/office/powerpoint/2010/main" val="131704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81C286-F0F4-4A05-89A6-605BED206020}" type="slidenum">
              <a:rPr lang="en-AU" smtClean="0"/>
              <a:t>1</a:t>
            </a:fld>
            <a:endParaRPr lang="en-AU"/>
          </a:p>
        </p:txBody>
      </p:sp>
    </p:spTree>
    <p:extLst>
      <p:ext uri="{BB962C8B-B14F-4D97-AF65-F5344CB8AC3E}">
        <p14:creationId xmlns:p14="http://schemas.microsoft.com/office/powerpoint/2010/main" val="196589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10</a:t>
            </a:fld>
            <a:endParaRPr lang="en-AU"/>
          </a:p>
        </p:txBody>
      </p:sp>
    </p:spTree>
    <p:extLst>
      <p:ext uri="{BB962C8B-B14F-4D97-AF65-F5344CB8AC3E}">
        <p14:creationId xmlns:p14="http://schemas.microsoft.com/office/powerpoint/2010/main" val="424128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11</a:t>
            </a:fld>
            <a:endParaRPr lang="en-AU"/>
          </a:p>
        </p:txBody>
      </p:sp>
    </p:spTree>
    <p:extLst>
      <p:ext uri="{BB962C8B-B14F-4D97-AF65-F5344CB8AC3E}">
        <p14:creationId xmlns:p14="http://schemas.microsoft.com/office/powerpoint/2010/main" val="60695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12</a:t>
            </a:fld>
            <a:endParaRPr lang="en-AU"/>
          </a:p>
        </p:txBody>
      </p:sp>
    </p:spTree>
    <p:extLst>
      <p:ext uri="{BB962C8B-B14F-4D97-AF65-F5344CB8AC3E}">
        <p14:creationId xmlns:p14="http://schemas.microsoft.com/office/powerpoint/2010/main" val="280328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13</a:t>
            </a:fld>
            <a:endParaRPr lang="en-AU"/>
          </a:p>
        </p:txBody>
      </p:sp>
    </p:spTree>
    <p:extLst>
      <p:ext uri="{BB962C8B-B14F-4D97-AF65-F5344CB8AC3E}">
        <p14:creationId xmlns:p14="http://schemas.microsoft.com/office/powerpoint/2010/main" val="85450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14</a:t>
            </a:fld>
            <a:endParaRPr lang="en-AU"/>
          </a:p>
        </p:txBody>
      </p:sp>
    </p:spTree>
    <p:extLst>
      <p:ext uri="{BB962C8B-B14F-4D97-AF65-F5344CB8AC3E}">
        <p14:creationId xmlns:p14="http://schemas.microsoft.com/office/powerpoint/2010/main" val="128501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15</a:t>
            </a:fld>
            <a:endParaRPr lang="en-AU"/>
          </a:p>
        </p:txBody>
      </p:sp>
    </p:spTree>
    <p:extLst>
      <p:ext uri="{BB962C8B-B14F-4D97-AF65-F5344CB8AC3E}">
        <p14:creationId xmlns:p14="http://schemas.microsoft.com/office/powerpoint/2010/main" val="4024360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16</a:t>
            </a:fld>
            <a:endParaRPr lang="en-AU"/>
          </a:p>
        </p:txBody>
      </p:sp>
    </p:spTree>
    <p:extLst>
      <p:ext uri="{BB962C8B-B14F-4D97-AF65-F5344CB8AC3E}">
        <p14:creationId xmlns:p14="http://schemas.microsoft.com/office/powerpoint/2010/main" val="2619347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17</a:t>
            </a:fld>
            <a:endParaRPr lang="en-AU"/>
          </a:p>
        </p:txBody>
      </p:sp>
    </p:spTree>
    <p:extLst>
      <p:ext uri="{BB962C8B-B14F-4D97-AF65-F5344CB8AC3E}">
        <p14:creationId xmlns:p14="http://schemas.microsoft.com/office/powerpoint/2010/main" val="209846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18</a:t>
            </a:fld>
            <a:endParaRPr lang="en-AU"/>
          </a:p>
        </p:txBody>
      </p:sp>
    </p:spTree>
    <p:extLst>
      <p:ext uri="{BB962C8B-B14F-4D97-AF65-F5344CB8AC3E}">
        <p14:creationId xmlns:p14="http://schemas.microsoft.com/office/powerpoint/2010/main" val="253821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19</a:t>
            </a:fld>
            <a:endParaRPr lang="en-AU"/>
          </a:p>
        </p:txBody>
      </p:sp>
    </p:spTree>
    <p:extLst>
      <p:ext uri="{BB962C8B-B14F-4D97-AF65-F5344CB8AC3E}">
        <p14:creationId xmlns:p14="http://schemas.microsoft.com/office/powerpoint/2010/main" val="422130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a:t>
            </a:fld>
            <a:endParaRPr lang="en-AU"/>
          </a:p>
        </p:txBody>
      </p:sp>
    </p:spTree>
    <p:extLst>
      <p:ext uri="{BB962C8B-B14F-4D97-AF65-F5344CB8AC3E}">
        <p14:creationId xmlns:p14="http://schemas.microsoft.com/office/powerpoint/2010/main" val="6005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20</a:t>
            </a:fld>
            <a:endParaRPr lang="en-AU"/>
          </a:p>
        </p:txBody>
      </p:sp>
    </p:spTree>
    <p:extLst>
      <p:ext uri="{BB962C8B-B14F-4D97-AF65-F5344CB8AC3E}">
        <p14:creationId xmlns:p14="http://schemas.microsoft.com/office/powerpoint/2010/main" val="144166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21</a:t>
            </a:fld>
            <a:endParaRPr lang="en-AU"/>
          </a:p>
        </p:txBody>
      </p:sp>
    </p:spTree>
    <p:extLst>
      <p:ext uri="{BB962C8B-B14F-4D97-AF65-F5344CB8AC3E}">
        <p14:creationId xmlns:p14="http://schemas.microsoft.com/office/powerpoint/2010/main" val="1219495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22</a:t>
            </a:fld>
            <a:endParaRPr lang="en-AU"/>
          </a:p>
        </p:txBody>
      </p:sp>
    </p:spTree>
    <p:extLst>
      <p:ext uri="{BB962C8B-B14F-4D97-AF65-F5344CB8AC3E}">
        <p14:creationId xmlns:p14="http://schemas.microsoft.com/office/powerpoint/2010/main" val="257851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23</a:t>
            </a:fld>
            <a:endParaRPr lang="en-AU"/>
          </a:p>
        </p:txBody>
      </p:sp>
    </p:spTree>
    <p:extLst>
      <p:ext uri="{BB962C8B-B14F-4D97-AF65-F5344CB8AC3E}">
        <p14:creationId xmlns:p14="http://schemas.microsoft.com/office/powerpoint/2010/main" val="383349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24</a:t>
            </a:fld>
            <a:endParaRPr lang="en-AU"/>
          </a:p>
        </p:txBody>
      </p:sp>
    </p:spTree>
    <p:extLst>
      <p:ext uri="{BB962C8B-B14F-4D97-AF65-F5344CB8AC3E}">
        <p14:creationId xmlns:p14="http://schemas.microsoft.com/office/powerpoint/2010/main" val="354505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25</a:t>
            </a:fld>
            <a:endParaRPr lang="en-AU"/>
          </a:p>
        </p:txBody>
      </p:sp>
    </p:spTree>
    <p:extLst>
      <p:ext uri="{BB962C8B-B14F-4D97-AF65-F5344CB8AC3E}">
        <p14:creationId xmlns:p14="http://schemas.microsoft.com/office/powerpoint/2010/main" val="210952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26</a:t>
            </a:fld>
            <a:endParaRPr lang="en-AU"/>
          </a:p>
        </p:txBody>
      </p:sp>
    </p:spTree>
    <p:extLst>
      <p:ext uri="{BB962C8B-B14F-4D97-AF65-F5344CB8AC3E}">
        <p14:creationId xmlns:p14="http://schemas.microsoft.com/office/powerpoint/2010/main" val="3538824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27</a:t>
            </a:fld>
            <a:endParaRPr lang="en-AU"/>
          </a:p>
        </p:txBody>
      </p:sp>
    </p:spTree>
    <p:extLst>
      <p:ext uri="{BB962C8B-B14F-4D97-AF65-F5344CB8AC3E}">
        <p14:creationId xmlns:p14="http://schemas.microsoft.com/office/powerpoint/2010/main" val="234812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3</a:t>
            </a:fld>
            <a:endParaRPr lang="en-AU"/>
          </a:p>
        </p:txBody>
      </p:sp>
    </p:spTree>
    <p:extLst>
      <p:ext uri="{BB962C8B-B14F-4D97-AF65-F5344CB8AC3E}">
        <p14:creationId xmlns:p14="http://schemas.microsoft.com/office/powerpoint/2010/main" val="3221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4</a:t>
            </a:fld>
            <a:endParaRPr lang="en-AU"/>
          </a:p>
        </p:txBody>
      </p:sp>
    </p:spTree>
    <p:extLst>
      <p:ext uri="{BB962C8B-B14F-4D97-AF65-F5344CB8AC3E}">
        <p14:creationId xmlns:p14="http://schemas.microsoft.com/office/powerpoint/2010/main" val="314983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5</a:t>
            </a:fld>
            <a:endParaRPr lang="en-AU"/>
          </a:p>
        </p:txBody>
      </p:sp>
    </p:spTree>
    <p:extLst>
      <p:ext uri="{BB962C8B-B14F-4D97-AF65-F5344CB8AC3E}">
        <p14:creationId xmlns:p14="http://schemas.microsoft.com/office/powerpoint/2010/main" val="255156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6</a:t>
            </a:fld>
            <a:endParaRPr lang="en-AU"/>
          </a:p>
        </p:txBody>
      </p:sp>
    </p:spTree>
    <p:extLst>
      <p:ext uri="{BB962C8B-B14F-4D97-AF65-F5344CB8AC3E}">
        <p14:creationId xmlns:p14="http://schemas.microsoft.com/office/powerpoint/2010/main" val="348689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1C286-F0F4-4A05-89A6-605BED206020}" type="slidenum">
              <a:rPr lang="en-AU" smtClean="0"/>
              <a:t>7</a:t>
            </a:fld>
            <a:endParaRPr lang="en-AU"/>
          </a:p>
        </p:txBody>
      </p:sp>
    </p:spTree>
    <p:extLst>
      <p:ext uri="{BB962C8B-B14F-4D97-AF65-F5344CB8AC3E}">
        <p14:creationId xmlns:p14="http://schemas.microsoft.com/office/powerpoint/2010/main" val="330254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8</a:t>
            </a:fld>
            <a:endParaRPr lang="en-AU"/>
          </a:p>
        </p:txBody>
      </p:sp>
    </p:spTree>
    <p:extLst>
      <p:ext uri="{BB962C8B-B14F-4D97-AF65-F5344CB8AC3E}">
        <p14:creationId xmlns:p14="http://schemas.microsoft.com/office/powerpoint/2010/main" val="306868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81C286-F0F4-4A05-89A6-605BED206020}" type="slidenum">
              <a:rPr lang="en-AU" smtClean="0"/>
              <a:t>9</a:t>
            </a:fld>
            <a:endParaRPr lang="en-AU"/>
          </a:p>
        </p:txBody>
      </p:sp>
    </p:spTree>
    <p:extLst>
      <p:ext uri="{BB962C8B-B14F-4D97-AF65-F5344CB8AC3E}">
        <p14:creationId xmlns:p14="http://schemas.microsoft.com/office/powerpoint/2010/main" val="323803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87F0-7BB9-9B95-D88C-40A976B86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F212897-75FD-A397-2C9E-9E4E8B8DB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304A968-F0D3-C749-0FFD-1FE3BCC148A1}"/>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5" name="Footer Placeholder 4">
            <a:extLst>
              <a:ext uri="{FF2B5EF4-FFF2-40B4-BE49-F238E27FC236}">
                <a16:creationId xmlns:a16="http://schemas.microsoft.com/office/drawing/2014/main" id="{E02F9744-0B72-DB1E-EC94-78316705ED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7EEC3F-72EB-87D2-1621-F9C97BCD79EA}"/>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301690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784-2085-81C3-0067-754A6EFEB9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12188D8-9994-C1DD-D279-1888579DD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3E01DB-10B4-4361-0080-5CB639229DFF}"/>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5" name="Footer Placeholder 4">
            <a:extLst>
              <a:ext uri="{FF2B5EF4-FFF2-40B4-BE49-F238E27FC236}">
                <a16:creationId xmlns:a16="http://schemas.microsoft.com/office/drawing/2014/main" id="{1BAD0179-94CE-74A6-E468-A23C9EED17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DC2908-8ECC-910D-484E-0C89FCE85583}"/>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341642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61F68E-3FD4-FAE3-F3EF-DCA7D20A1F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E90A828-9808-C9BC-E0D4-B9BD87FC3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063BBA-3A90-4934-6695-C62F43747966}"/>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5" name="Footer Placeholder 4">
            <a:extLst>
              <a:ext uri="{FF2B5EF4-FFF2-40B4-BE49-F238E27FC236}">
                <a16:creationId xmlns:a16="http://schemas.microsoft.com/office/drawing/2014/main" id="{26C20016-1B02-F62F-3151-DB8DF140D1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A0C21F-32E9-555D-2F94-631F3408C445}"/>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16336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75C9-BD4B-6FCE-3895-E837DBD411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67FFA2-BD48-905E-186D-C995872BF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AE6C87-2972-4A7D-0DBC-AA898343F3FB}"/>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5" name="Footer Placeholder 4">
            <a:extLst>
              <a:ext uri="{FF2B5EF4-FFF2-40B4-BE49-F238E27FC236}">
                <a16:creationId xmlns:a16="http://schemas.microsoft.com/office/drawing/2014/main" id="{99677277-A0F5-1702-50C6-0DF1DBC6AC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88925B-DC5D-7DB2-C040-CDD75B686D66}"/>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143021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C062-02F4-3995-BA35-5F25023C9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ABF9EF6-6D89-42D7-71B2-0687C0F626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BD0D7-9BEF-6006-B550-6C95D36971B6}"/>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5" name="Footer Placeholder 4">
            <a:extLst>
              <a:ext uri="{FF2B5EF4-FFF2-40B4-BE49-F238E27FC236}">
                <a16:creationId xmlns:a16="http://schemas.microsoft.com/office/drawing/2014/main" id="{716DF649-489E-CF4F-9E2A-D5F402B9CC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9E194A-E82B-9695-0B90-8D63DFD49FEB}"/>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120467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5465-2DC6-19E5-D85C-C778D8EC2D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DF1968E-29E8-C6F4-748E-FCDA01183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D27BF9A-DEB8-2EDB-A569-45D85270B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1FE5E21-9510-797B-A752-E38B3514440E}"/>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6" name="Footer Placeholder 5">
            <a:extLst>
              <a:ext uri="{FF2B5EF4-FFF2-40B4-BE49-F238E27FC236}">
                <a16:creationId xmlns:a16="http://schemas.microsoft.com/office/drawing/2014/main" id="{F787823F-8F69-053C-6C1A-73F2707DC9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612126-1C42-18C5-E615-C5F16ACC0ED4}"/>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118821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418B-E999-0FED-EB5A-4A7D3759F1F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7B2B6E4-4195-D029-C652-5FA8A7596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E42D7-EA3E-80BE-59D8-6F3ED686D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24155BA-3148-317B-4EB5-99B06D8074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13E1E-7030-6C70-55B1-C46AEA0B63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7910CA-184D-436F-17A3-E76D6FF9B304}"/>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8" name="Footer Placeholder 7">
            <a:extLst>
              <a:ext uri="{FF2B5EF4-FFF2-40B4-BE49-F238E27FC236}">
                <a16:creationId xmlns:a16="http://schemas.microsoft.com/office/drawing/2014/main" id="{6321D9A2-3569-095B-1442-468C4AE9D0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3DD7C4-1AAC-A6CE-C09C-5A823FD252BD}"/>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34062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CF24-5F4A-A66D-24D5-5006BBA35B3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B32A46-D4A6-A6B4-E0C6-06938E212AB9}"/>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4" name="Footer Placeholder 3">
            <a:extLst>
              <a:ext uri="{FF2B5EF4-FFF2-40B4-BE49-F238E27FC236}">
                <a16:creationId xmlns:a16="http://schemas.microsoft.com/office/drawing/2014/main" id="{890CBDAB-066E-197A-8994-3610B429D2D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75AD3FA-B15D-C94E-9B24-B7EA2E060722}"/>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307138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1ED23-9C75-682B-E2D3-409DF396FCF4}"/>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3" name="Footer Placeholder 2">
            <a:extLst>
              <a:ext uri="{FF2B5EF4-FFF2-40B4-BE49-F238E27FC236}">
                <a16:creationId xmlns:a16="http://schemas.microsoft.com/office/drawing/2014/main" id="{9A331879-B926-2EB0-E92B-0832C3C6C98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0398DB5-2C7C-12D1-F334-4E12342D6EEC}"/>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33663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E5C0-3AB6-C015-B355-5E28EF197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422DAEA-5DA1-9D18-5140-7E6ACF911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A6AEF09-4A16-C836-46B6-965DCB5B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A2059-9C71-337A-8B6A-DF634904791D}"/>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6" name="Footer Placeholder 5">
            <a:extLst>
              <a:ext uri="{FF2B5EF4-FFF2-40B4-BE49-F238E27FC236}">
                <a16:creationId xmlns:a16="http://schemas.microsoft.com/office/drawing/2014/main" id="{0D139B86-D5C6-E83D-99B5-0ED1F3EBA9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AFF7A3-6E9B-67DE-12B6-8800430D7E07}"/>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413030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0491-9204-5A1A-1CBB-5016A01A2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DEF2227-A572-320D-5D03-8F9DDF13B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E34D5D9-06EB-CCEB-8D9E-3F23E140D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BE8C3-5B8D-EE70-B97A-720F5D8DC0ED}"/>
              </a:ext>
            </a:extLst>
          </p:cNvPr>
          <p:cNvSpPr>
            <a:spLocks noGrp="1"/>
          </p:cNvSpPr>
          <p:nvPr>
            <p:ph type="dt" sz="half" idx="10"/>
          </p:nvPr>
        </p:nvSpPr>
        <p:spPr/>
        <p:txBody>
          <a:bodyPr/>
          <a:lstStyle/>
          <a:p>
            <a:fld id="{B48AE23B-9952-4413-B762-D56279D127EC}" type="datetimeFigureOut">
              <a:rPr lang="en-AU" smtClean="0"/>
              <a:t>14/10/2024</a:t>
            </a:fld>
            <a:endParaRPr lang="en-AU"/>
          </a:p>
        </p:txBody>
      </p:sp>
      <p:sp>
        <p:nvSpPr>
          <p:cNvPr id="6" name="Footer Placeholder 5">
            <a:extLst>
              <a:ext uri="{FF2B5EF4-FFF2-40B4-BE49-F238E27FC236}">
                <a16:creationId xmlns:a16="http://schemas.microsoft.com/office/drawing/2014/main" id="{3FB19A53-4765-48B1-85DF-50CDD6CCE3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14F099-45B6-3BDA-F44D-AEE5FBAF3BF6}"/>
              </a:ext>
            </a:extLst>
          </p:cNvPr>
          <p:cNvSpPr>
            <a:spLocks noGrp="1"/>
          </p:cNvSpPr>
          <p:nvPr>
            <p:ph type="sldNum" sz="quarter" idx="12"/>
          </p:nvPr>
        </p:nvSpPr>
        <p:spPr/>
        <p:txBody>
          <a:bodyPr/>
          <a:lstStyle/>
          <a:p>
            <a:fld id="{E6DA114C-E9D6-45A7-90B3-C68EBD2BAD6E}" type="slidenum">
              <a:rPr lang="en-AU" smtClean="0"/>
              <a:t>‹#›</a:t>
            </a:fld>
            <a:endParaRPr lang="en-AU"/>
          </a:p>
        </p:txBody>
      </p:sp>
    </p:spTree>
    <p:extLst>
      <p:ext uri="{BB962C8B-B14F-4D97-AF65-F5344CB8AC3E}">
        <p14:creationId xmlns:p14="http://schemas.microsoft.com/office/powerpoint/2010/main" val="380274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783903-BF80-8F11-1A7B-83755D08D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4066F0-0835-C1AD-37C5-54F9F7850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457747-8E6B-C316-C511-6168B0D4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8AE23B-9952-4413-B762-D56279D127EC}" type="datetimeFigureOut">
              <a:rPr lang="en-AU" smtClean="0"/>
              <a:t>14/10/2024</a:t>
            </a:fld>
            <a:endParaRPr lang="en-AU"/>
          </a:p>
        </p:txBody>
      </p:sp>
      <p:sp>
        <p:nvSpPr>
          <p:cNvPr id="5" name="Footer Placeholder 4">
            <a:extLst>
              <a:ext uri="{FF2B5EF4-FFF2-40B4-BE49-F238E27FC236}">
                <a16:creationId xmlns:a16="http://schemas.microsoft.com/office/drawing/2014/main" id="{2031A4F7-C088-A91B-69CE-DC7A9A53D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E4D4B42-4AD6-19C0-CE34-586BD75B8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DA114C-E9D6-45A7-90B3-C68EBD2BAD6E}" type="slidenum">
              <a:rPr lang="en-AU" smtClean="0"/>
              <a:t>‹#›</a:t>
            </a:fld>
            <a:endParaRPr lang="en-AU"/>
          </a:p>
        </p:txBody>
      </p:sp>
      <p:sp>
        <p:nvSpPr>
          <p:cNvPr id="9" name="TextBox 8">
            <a:extLst>
              <a:ext uri="{FF2B5EF4-FFF2-40B4-BE49-F238E27FC236}">
                <a16:creationId xmlns:a16="http://schemas.microsoft.com/office/drawing/2014/main" id="{B3A7CC78-1612-DAFD-27FD-BBC45A45D120}"/>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BF42846E-EC6F-32C9-2721-574B5DE9E5CA}"/>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0694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png"/><Relationship Id="rId7" Type="http://schemas.openxmlformats.org/officeDocument/2006/relationships/package" Target="../embeddings/Microsoft_Word_Document1.docx"/><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package" Target="../embeddings/Microsoft_Word_Document.docx"/><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ciencedirect.com/science/article/pii/S235282732100149X"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9ACBB-0DB3-7A36-17BF-39B0995B864F}"/>
              </a:ext>
            </a:extLst>
          </p:cNvPr>
          <p:cNvPicPr>
            <a:picLocks noChangeAspect="1"/>
          </p:cNvPicPr>
          <p:nvPr/>
        </p:nvPicPr>
        <p:blipFill>
          <a:blip r:embed="rId3"/>
          <a:stretch>
            <a:fillRect/>
          </a:stretch>
        </p:blipFill>
        <p:spPr>
          <a:xfrm>
            <a:off x="0" y="0"/>
            <a:ext cx="2499361" cy="6858000"/>
          </a:xfrm>
          <a:prstGeom prst="rect">
            <a:avLst/>
          </a:prstGeom>
        </p:spPr>
      </p:pic>
      <p:pic>
        <p:nvPicPr>
          <p:cNvPr id="6" name="Picture 5">
            <a:extLst>
              <a:ext uri="{FF2B5EF4-FFF2-40B4-BE49-F238E27FC236}">
                <a16:creationId xmlns:a16="http://schemas.microsoft.com/office/drawing/2014/main" id="{E9824866-09F3-5801-91AF-EFAB78CC027B}"/>
              </a:ext>
            </a:extLst>
          </p:cNvPr>
          <p:cNvPicPr>
            <a:picLocks noChangeAspect="1"/>
          </p:cNvPicPr>
          <p:nvPr/>
        </p:nvPicPr>
        <p:blipFill>
          <a:blip r:embed="rId4"/>
          <a:stretch>
            <a:fillRect/>
          </a:stretch>
        </p:blipFill>
        <p:spPr>
          <a:xfrm>
            <a:off x="9694829" y="1"/>
            <a:ext cx="2498792" cy="6858000"/>
          </a:xfrm>
          <a:prstGeom prst="rect">
            <a:avLst/>
          </a:prstGeom>
        </p:spPr>
      </p:pic>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5"/>
          <a:srcRect t="311" b="78"/>
          <a:stretch/>
        </p:blipFill>
        <p:spPr>
          <a:xfrm>
            <a:off x="1247775" y="0"/>
            <a:ext cx="9726688" cy="6858000"/>
          </a:xfrm>
          <a:prstGeom prst="rect">
            <a:avLst/>
          </a:prstGeom>
        </p:spPr>
      </p:pic>
      <p:sp>
        <p:nvSpPr>
          <p:cNvPr id="11" name="Rectangle 10">
            <a:extLst>
              <a:ext uri="{FF2B5EF4-FFF2-40B4-BE49-F238E27FC236}">
                <a16:creationId xmlns:a16="http://schemas.microsoft.com/office/drawing/2014/main" id="{E068470F-1149-4B1B-28D4-13DF3CA18AC4}"/>
              </a:ext>
            </a:extLst>
          </p:cNvPr>
          <p:cNvSpPr/>
          <p:nvPr/>
        </p:nvSpPr>
        <p:spPr>
          <a:xfrm>
            <a:off x="2599060" y="918525"/>
            <a:ext cx="7123645" cy="5015620"/>
          </a:xfrm>
          <a:prstGeom prst="rect">
            <a:avLst/>
          </a:prstGeom>
          <a:solidFill>
            <a:srgbClr val="013F5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ubtitle 7">
            <a:extLst>
              <a:ext uri="{FF2B5EF4-FFF2-40B4-BE49-F238E27FC236}">
                <a16:creationId xmlns:a16="http://schemas.microsoft.com/office/drawing/2014/main" id="{67AA3F44-8F96-0D51-C98D-88CE6EAC1E28}"/>
              </a:ext>
            </a:extLst>
          </p:cNvPr>
          <p:cNvSpPr>
            <a:spLocks noGrp="1"/>
          </p:cNvSpPr>
          <p:nvPr>
            <p:ph type="subTitle" idx="1"/>
          </p:nvPr>
        </p:nvSpPr>
        <p:spPr>
          <a:xfrm>
            <a:off x="3000866" y="1238209"/>
            <a:ext cx="6292158" cy="3616859"/>
          </a:xfrm>
        </p:spPr>
        <p:txBody>
          <a:bodyPr>
            <a:normAutofit/>
          </a:bodyPr>
          <a:lstStyle/>
          <a:p>
            <a:endParaRPr lang="en-US" dirty="0">
              <a:solidFill>
                <a:schemeClr val="bg1"/>
              </a:solidFill>
            </a:endParaRPr>
          </a:p>
          <a:p>
            <a:endParaRPr lang="en-US" dirty="0">
              <a:solidFill>
                <a:schemeClr val="bg1"/>
              </a:solidFill>
            </a:endParaRPr>
          </a:p>
          <a:p>
            <a:r>
              <a:rPr lang="en-US" dirty="0">
                <a:solidFill>
                  <a:schemeClr val="bg1"/>
                </a:solidFill>
                <a:latin typeface="Public sans black" panose="00000A00000000000000" pitchFamily="2" charset="0"/>
              </a:rPr>
              <a:t>Closing the Gap Grants</a:t>
            </a:r>
          </a:p>
          <a:p>
            <a:r>
              <a:rPr lang="en-US" dirty="0">
                <a:solidFill>
                  <a:schemeClr val="bg1"/>
                </a:solidFill>
                <a:latin typeface="Public sans black" panose="00000A00000000000000" pitchFamily="2" charset="0"/>
              </a:rPr>
              <a:t>Monitoring, Evaluation and Learning (MEL) Toolkit</a:t>
            </a:r>
          </a:p>
          <a:p>
            <a:r>
              <a:rPr lang="en-US" dirty="0">
                <a:solidFill>
                  <a:schemeClr val="bg1"/>
                </a:solidFill>
                <a:latin typeface="Public sans black" panose="00000A00000000000000" pitchFamily="2" charset="0"/>
              </a:rPr>
              <a:t>Introductory PowerPoint Presentation</a:t>
            </a:r>
            <a:endParaRPr lang="en-AU" dirty="0">
              <a:solidFill>
                <a:schemeClr val="bg1"/>
              </a:solidFill>
              <a:latin typeface="Public sans thin" panose="00000200000000000000" pitchFamily="2" charset="0"/>
            </a:endParaRPr>
          </a:p>
        </p:txBody>
      </p:sp>
      <p:sp>
        <p:nvSpPr>
          <p:cNvPr id="13" name="Rectangle 12">
            <a:extLst>
              <a:ext uri="{FF2B5EF4-FFF2-40B4-BE49-F238E27FC236}">
                <a16:creationId xmlns:a16="http://schemas.microsoft.com/office/drawing/2014/main" id="{BD097B07-A00D-98D2-8DA6-ED78ABC9FE47}"/>
              </a:ext>
            </a:extLst>
          </p:cNvPr>
          <p:cNvSpPr/>
          <p:nvPr/>
        </p:nvSpPr>
        <p:spPr>
          <a:xfrm>
            <a:off x="4734838" y="4855068"/>
            <a:ext cx="2780778" cy="9025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BADA5978-03B2-9A7F-D1C5-FC1ADC9D0CFA}"/>
              </a:ext>
            </a:extLst>
          </p:cNvPr>
          <p:cNvPicPr>
            <a:picLocks noChangeAspect="1"/>
          </p:cNvPicPr>
          <p:nvPr/>
        </p:nvPicPr>
        <p:blipFill>
          <a:blip r:embed="rId6"/>
          <a:stretch>
            <a:fillRect/>
          </a:stretch>
        </p:blipFill>
        <p:spPr>
          <a:xfrm>
            <a:off x="4933736" y="4985752"/>
            <a:ext cx="2426418" cy="634039"/>
          </a:xfrm>
          <a:prstGeom prst="rect">
            <a:avLst/>
          </a:prstGeom>
        </p:spPr>
      </p:pic>
    </p:spTree>
    <p:extLst>
      <p:ext uri="{BB962C8B-B14F-4D97-AF65-F5344CB8AC3E}">
        <p14:creationId xmlns:p14="http://schemas.microsoft.com/office/powerpoint/2010/main" val="409516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2" name="Title 1">
            <a:extLst>
              <a:ext uri="{FF2B5EF4-FFF2-40B4-BE49-F238E27FC236}">
                <a16:creationId xmlns:a16="http://schemas.microsoft.com/office/drawing/2014/main" id="{259A1503-987F-0778-3472-D4BA7DD08A7B}"/>
              </a:ext>
            </a:extLst>
          </p:cNvPr>
          <p:cNvSpPr>
            <a:spLocks noGrp="1"/>
          </p:cNvSpPr>
          <p:nvPr>
            <p:ph type="ctrTitle"/>
          </p:nvPr>
        </p:nvSpPr>
        <p:spPr/>
        <p:txBody>
          <a:bodyPr/>
          <a:lstStyle/>
          <a:p>
            <a:r>
              <a:rPr lang="en-US">
                <a:solidFill>
                  <a:schemeClr val="bg1"/>
                </a:solidFill>
              </a:rPr>
              <a:t>CCC</a:t>
            </a:r>
            <a:endParaRPr lang="en-AU">
              <a:solidFill>
                <a:schemeClr val="bg1"/>
              </a:solidFill>
            </a:endParaRPr>
          </a:p>
        </p:txBody>
      </p:sp>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4527" y="3053331"/>
            <a:ext cx="2290527" cy="1655762"/>
          </a:xfrm>
        </p:spPr>
        <p:txBody>
          <a:bodyPr>
            <a:normAutofit/>
          </a:bodyPr>
          <a:lstStyle/>
          <a:p>
            <a:r>
              <a:rPr lang="en-US" sz="1800" dirty="0">
                <a:solidFill>
                  <a:schemeClr val="bg1"/>
                </a:solidFill>
                <a:latin typeface="Public sans black" panose="00000A00000000000000" pitchFamily="2" charset="0"/>
              </a:rPr>
              <a:t>Basic Dos and Don’ts of MEL</a:t>
            </a:r>
            <a:endParaRPr lang="en-AU" sz="1800" dirty="0">
              <a:solidFill>
                <a:schemeClr val="bg1"/>
              </a:solidFill>
              <a:latin typeface="Public sans black" panose="00000A00000000000000" pitchFamily="2" charset="0"/>
            </a:endParaRPr>
          </a:p>
        </p:txBody>
      </p:sp>
      <p:pic>
        <p:nvPicPr>
          <p:cNvPr id="6" name="Picture 5">
            <a:extLst>
              <a:ext uri="{FF2B5EF4-FFF2-40B4-BE49-F238E27FC236}">
                <a16:creationId xmlns:a16="http://schemas.microsoft.com/office/drawing/2014/main" id="{79E3D020-FF43-C225-1CD6-0A2EB5C59B4B}"/>
              </a:ext>
            </a:extLst>
          </p:cNvPr>
          <p:cNvPicPr>
            <a:picLocks noChangeAspect="1"/>
          </p:cNvPicPr>
          <p:nvPr/>
        </p:nvPicPr>
        <p:blipFill>
          <a:blip r:embed="rId4"/>
          <a:stretch>
            <a:fillRect/>
          </a:stretch>
        </p:blipFill>
        <p:spPr>
          <a:xfrm>
            <a:off x="3134893" y="519616"/>
            <a:ext cx="8504657" cy="5980694"/>
          </a:xfrm>
          <a:prstGeom prst="rect">
            <a:avLst/>
          </a:prstGeom>
        </p:spPr>
      </p:pic>
      <p:sp>
        <p:nvSpPr>
          <p:cNvPr id="10" name="Rectangle 9">
            <a:extLst>
              <a:ext uri="{FF2B5EF4-FFF2-40B4-BE49-F238E27FC236}">
                <a16:creationId xmlns:a16="http://schemas.microsoft.com/office/drawing/2014/main" id="{AAD1B56F-5953-CD6B-B6E8-12DAE9F65285}"/>
              </a:ext>
            </a:extLst>
          </p:cNvPr>
          <p:cNvSpPr/>
          <p:nvPr/>
        </p:nvSpPr>
        <p:spPr>
          <a:xfrm>
            <a:off x="3347357" y="751114"/>
            <a:ext cx="8082643" cy="54700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 name="Object 8">
            <a:extLst>
              <a:ext uri="{FF2B5EF4-FFF2-40B4-BE49-F238E27FC236}">
                <a16:creationId xmlns:a16="http://schemas.microsoft.com/office/drawing/2014/main" id="{799EDCB1-3BB1-074C-D1CC-416F62339492}"/>
              </a:ext>
            </a:extLst>
          </p:cNvPr>
          <p:cNvGraphicFramePr>
            <a:graphicFrameLocks noChangeAspect="1"/>
          </p:cNvGraphicFramePr>
          <p:nvPr>
            <p:extLst>
              <p:ext uri="{D42A27DB-BD31-4B8C-83A1-F6EECF244321}">
                <p14:modId xmlns:p14="http://schemas.microsoft.com/office/powerpoint/2010/main" val="3341539737"/>
              </p:ext>
            </p:extLst>
          </p:nvPr>
        </p:nvGraphicFramePr>
        <p:xfrm>
          <a:off x="4471987" y="1220787"/>
          <a:ext cx="5743575" cy="2265363"/>
        </p:xfrm>
        <a:graphic>
          <a:graphicData uri="http://schemas.openxmlformats.org/presentationml/2006/ole">
            <mc:AlternateContent xmlns:mc="http://schemas.openxmlformats.org/markup-compatibility/2006">
              <mc:Choice xmlns:v="urn:schemas-microsoft-com:vml" Requires="v">
                <p:oleObj name="Document" r:id="rId5" imgW="5743558" imgH="2265283" progId="Word.Document.12">
                  <p:embed/>
                </p:oleObj>
              </mc:Choice>
              <mc:Fallback>
                <p:oleObj name="Document" r:id="rId5" imgW="5743558" imgH="2265283" progId="Word.Document.12">
                  <p:embed/>
                  <p:pic>
                    <p:nvPicPr>
                      <p:cNvPr id="9" name="Object 8">
                        <a:extLst>
                          <a:ext uri="{FF2B5EF4-FFF2-40B4-BE49-F238E27FC236}">
                            <a16:creationId xmlns:a16="http://schemas.microsoft.com/office/drawing/2014/main" id="{799EDCB1-3BB1-074C-D1CC-416F62339492}"/>
                          </a:ext>
                        </a:extLst>
                      </p:cNvPr>
                      <p:cNvPicPr/>
                      <p:nvPr/>
                    </p:nvPicPr>
                    <p:blipFill>
                      <a:blip r:embed="rId6"/>
                      <a:stretch>
                        <a:fillRect/>
                      </a:stretch>
                    </p:blipFill>
                    <p:spPr>
                      <a:xfrm>
                        <a:off x="4471987" y="1220787"/>
                        <a:ext cx="5743575" cy="22653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3DD4FA7-C9DC-9A67-AAF8-D0A69670F595}"/>
              </a:ext>
            </a:extLst>
          </p:cNvPr>
          <p:cNvGraphicFramePr>
            <a:graphicFrameLocks noChangeAspect="1"/>
          </p:cNvGraphicFramePr>
          <p:nvPr>
            <p:extLst>
              <p:ext uri="{D42A27DB-BD31-4B8C-83A1-F6EECF244321}">
                <p14:modId xmlns:p14="http://schemas.microsoft.com/office/powerpoint/2010/main" val="3289403528"/>
              </p:ext>
            </p:extLst>
          </p:nvPr>
        </p:nvGraphicFramePr>
        <p:xfrm>
          <a:off x="4515433" y="3614682"/>
          <a:ext cx="5743575" cy="2435225"/>
        </p:xfrm>
        <a:graphic>
          <a:graphicData uri="http://schemas.openxmlformats.org/presentationml/2006/ole">
            <mc:AlternateContent xmlns:mc="http://schemas.openxmlformats.org/markup-compatibility/2006">
              <mc:Choice xmlns:v="urn:schemas-microsoft-com:vml" Requires="v">
                <p:oleObj name="Document" r:id="rId7" imgW="5743558" imgH="2434801" progId="Word.Document.12">
                  <p:embed/>
                </p:oleObj>
              </mc:Choice>
              <mc:Fallback>
                <p:oleObj name="Document" r:id="rId7" imgW="5743558" imgH="2434801" progId="Word.Document.12">
                  <p:embed/>
                  <p:pic>
                    <p:nvPicPr>
                      <p:cNvPr id="11" name="Object 10">
                        <a:extLst>
                          <a:ext uri="{FF2B5EF4-FFF2-40B4-BE49-F238E27FC236}">
                            <a16:creationId xmlns:a16="http://schemas.microsoft.com/office/drawing/2014/main" id="{E3DD4FA7-C9DC-9A67-AAF8-D0A69670F595}"/>
                          </a:ext>
                        </a:extLst>
                      </p:cNvPr>
                      <p:cNvPicPr/>
                      <p:nvPr/>
                    </p:nvPicPr>
                    <p:blipFill>
                      <a:blip r:embed="rId8"/>
                      <a:stretch>
                        <a:fillRect/>
                      </a:stretch>
                    </p:blipFill>
                    <p:spPr>
                      <a:xfrm>
                        <a:off x="4515433" y="3614682"/>
                        <a:ext cx="5743575" cy="2435225"/>
                      </a:xfrm>
                      <a:prstGeom prst="rect">
                        <a:avLst/>
                      </a:prstGeom>
                    </p:spPr>
                  </p:pic>
                </p:oleObj>
              </mc:Fallback>
            </mc:AlternateContent>
          </a:graphicData>
        </a:graphic>
      </p:graphicFrame>
    </p:spTree>
    <p:extLst>
      <p:ext uri="{BB962C8B-B14F-4D97-AF65-F5344CB8AC3E}">
        <p14:creationId xmlns:p14="http://schemas.microsoft.com/office/powerpoint/2010/main" val="392371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209006" y="-81643"/>
            <a:ext cx="9144000" cy="4996543"/>
          </a:xfrm>
        </p:spPr>
        <p:txBody>
          <a:bodyPr>
            <a:normAutofit lnSpcReduction="10000"/>
          </a:bodyPr>
          <a:lstStyle/>
          <a:p>
            <a:endParaRPr lang="en-US" sz="2800" dirty="0">
              <a:latin typeface="Public sans black" panose="00000A00000000000000" pitchFamily="2" charset="0"/>
            </a:endParaRPr>
          </a:p>
          <a:p>
            <a:endParaRPr lang="en-US" sz="2800" dirty="0">
              <a:latin typeface="Public sans black" panose="00000A00000000000000" pitchFamily="2" charset="0"/>
            </a:endParaRPr>
          </a:p>
          <a:p>
            <a:r>
              <a:rPr lang="en-US" sz="4000" b="1" dirty="0">
                <a:latin typeface="Public sans black" panose="00000A00000000000000" pitchFamily="2" charset="0"/>
              </a:rPr>
              <a:t>Overview of the steps</a:t>
            </a:r>
          </a:p>
          <a:p>
            <a:endParaRPr lang="en-US" sz="2800" dirty="0">
              <a:latin typeface="Public sans black" panose="00000A00000000000000" pitchFamily="2" charset="0"/>
            </a:endParaRPr>
          </a:p>
          <a:p>
            <a:pPr algn="just"/>
            <a:r>
              <a:rPr lang="en-US" sz="2800" dirty="0">
                <a:latin typeface="Public sans thin" panose="00000200000000000000" pitchFamily="2" charset="0"/>
              </a:rPr>
              <a:t>	</a:t>
            </a:r>
            <a:r>
              <a:rPr lang="en-US" sz="2800" b="1" dirty="0">
                <a:latin typeface="Public sans thin" panose="00000200000000000000" pitchFamily="2" charset="0"/>
              </a:rPr>
              <a:t>Step 1: </a:t>
            </a:r>
            <a:r>
              <a:rPr lang="en-US" sz="2800" dirty="0">
                <a:latin typeface="Public sans thin" panose="00000200000000000000" pitchFamily="2" charset="0"/>
              </a:rPr>
              <a:t>Planning Your MEL Approach</a:t>
            </a:r>
          </a:p>
          <a:p>
            <a:pPr algn="just"/>
            <a:r>
              <a:rPr lang="en-US" sz="2800" dirty="0">
                <a:latin typeface="Public sans thin" panose="00000200000000000000" pitchFamily="2" charset="0"/>
              </a:rPr>
              <a:t>	</a:t>
            </a:r>
            <a:r>
              <a:rPr lang="en-US" sz="2800" b="1" dirty="0">
                <a:latin typeface="Public sans thin" panose="00000200000000000000" pitchFamily="2" charset="0"/>
              </a:rPr>
              <a:t>Step 2: </a:t>
            </a:r>
            <a:r>
              <a:rPr lang="en-US" sz="2800" dirty="0">
                <a:latin typeface="Public sans thin" panose="00000200000000000000" pitchFamily="2" charset="0"/>
              </a:rPr>
              <a:t>Collecting Data</a:t>
            </a:r>
          </a:p>
          <a:p>
            <a:pPr algn="just"/>
            <a:r>
              <a:rPr lang="en-US" sz="2800" dirty="0">
                <a:latin typeface="Public sans thin" panose="00000200000000000000" pitchFamily="2" charset="0"/>
              </a:rPr>
              <a:t>	</a:t>
            </a:r>
            <a:r>
              <a:rPr lang="en-US" sz="2800" b="1" dirty="0">
                <a:latin typeface="Public sans thin" panose="00000200000000000000" pitchFamily="2" charset="0"/>
              </a:rPr>
              <a:t>Step 3: </a:t>
            </a:r>
            <a:r>
              <a:rPr lang="en-US" sz="2800" dirty="0">
                <a:latin typeface="Public sans thin" panose="00000200000000000000" pitchFamily="2" charset="0"/>
              </a:rPr>
              <a:t>Analysing and Evaluating Data</a:t>
            </a:r>
          </a:p>
          <a:p>
            <a:pPr algn="just"/>
            <a:r>
              <a:rPr lang="en-US" sz="2800" dirty="0">
                <a:latin typeface="Public sans thin" panose="00000200000000000000" pitchFamily="2" charset="0"/>
              </a:rPr>
              <a:t>	</a:t>
            </a:r>
            <a:r>
              <a:rPr lang="en-US" sz="2800" b="1" dirty="0">
                <a:latin typeface="Public sans thin" panose="00000200000000000000" pitchFamily="2" charset="0"/>
              </a:rPr>
              <a:t>Step 4: </a:t>
            </a:r>
            <a:r>
              <a:rPr lang="en-US" sz="2800" dirty="0">
                <a:latin typeface="Public sans thin" panose="00000200000000000000" pitchFamily="2" charset="0"/>
              </a:rPr>
              <a:t>Reporting and Sharing Insights</a:t>
            </a:r>
          </a:p>
          <a:p>
            <a:pPr algn="just"/>
            <a:r>
              <a:rPr lang="en-US" sz="2800" dirty="0">
                <a:latin typeface="Public sans thin" panose="00000200000000000000" pitchFamily="2" charset="0"/>
              </a:rPr>
              <a:t>	</a:t>
            </a:r>
            <a:r>
              <a:rPr lang="en-US" sz="2800" b="1" dirty="0">
                <a:latin typeface="Public sans thin" panose="00000200000000000000" pitchFamily="2" charset="0"/>
              </a:rPr>
              <a:t>Step 5: </a:t>
            </a:r>
            <a:r>
              <a:rPr lang="en-US" sz="2800" dirty="0">
                <a:latin typeface="Public sans thin" panose="00000200000000000000" pitchFamily="2" charset="0"/>
              </a:rPr>
              <a:t>Learning and Changing</a:t>
            </a:r>
          </a:p>
          <a:p>
            <a:pPr algn="just"/>
            <a:r>
              <a:rPr lang="en-US" sz="2800" dirty="0">
                <a:latin typeface="Public sans thin" panose="00000200000000000000" pitchFamily="2" charset="0"/>
              </a:rPr>
              <a:t>	</a:t>
            </a:r>
            <a:endParaRPr lang="en-US" sz="1700" dirty="0">
              <a:latin typeface="Public sans thin" panose="00000200000000000000" pitchFamily="2" charset="0"/>
            </a:endParaRPr>
          </a:p>
          <a:p>
            <a:pPr algn="just"/>
            <a:endParaRPr lang="en-US" dirty="0"/>
          </a:p>
          <a:p>
            <a:endParaRPr lang="en-AU" dirty="0"/>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pic>
        <p:nvPicPr>
          <p:cNvPr id="2" name="Picture 1">
            <a:extLst>
              <a:ext uri="{FF2B5EF4-FFF2-40B4-BE49-F238E27FC236}">
                <a16:creationId xmlns:a16="http://schemas.microsoft.com/office/drawing/2014/main" id="{E94BBDE6-C5A6-E4A1-B750-C63CA62CBC9F}"/>
              </a:ext>
            </a:extLst>
          </p:cNvPr>
          <p:cNvPicPr>
            <a:picLocks noChangeAspect="1"/>
          </p:cNvPicPr>
          <p:nvPr/>
        </p:nvPicPr>
        <p:blipFill>
          <a:blip r:embed="rId4"/>
          <a:stretch>
            <a:fillRect/>
          </a:stretch>
        </p:blipFill>
        <p:spPr>
          <a:xfrm>
            <a:off x="7318552" y="704145"/>
            <a:ext cx="4029805" cy="3718882"/>
          </a:xfrm>
          <a:prstGeom prst="rect">
            <a:avLst/>
          </a:prstGeom>
        </p:spPr>
      </p:pic>
    </p:spTree>
    <p:extLst>
      <p:ext uri="{BB962C8B-B14F-4D97-AF65-F5344CB8AC3E}">
        <p14:creationId xmlns:p14="http://schemas.microsoft.com/office/powerpoint/2010/main" val="244205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graphicFrame>
        <p:nvGraphicFramePr>
          <p:cNvPr id="7" name="Diagram 6">
            <a:extLst>
              <a:ext uri="{FF2B5EF4-FFF2-40B4-BE49-F238E27FC236}">
                <a16:creationId xmlns:a16="http://schemas.microsoft.com/office/drawing/2014/main" id="{B04EB712-9A52-8472-29B9-CF4A292E2E72}"/>
              </a:ext>
            </a:extLst>
          </p:cNvPr>
          <p:cNvGraphicFramePr/>
          <p:nvPr>
            <p:extLst>
              <p:ext uri="{D42A27DB-BD31-4B8C-83A1-F6EECF244321}">
                <p14:modId xmlns:p14="http://schemas.microsoft.com/office/powerpoint/2010/main" val="1005835377"/>
              </p:ext>
            </p:extLst>
          </p:nvPr>
        </p:nvGraphicFramePr>
        <p:xfrm>
          <a:off x="380178" y="376556"/>
          <a:ext cx="11431644" cy="4696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ubtitle 8">
            <a:extLst>
              <a:ext uri="{FF2B5EF4-FFF2-40B4-BE49-F238E27FC236}">
                <a16:creationId xmlns:a16="http://schemas.microsoft.com/office/drawing/2014/main" id="{B2BF7C5E-5688-DD0B-7E23-08A3437EAC85}"/>
              </a:ext>
            </a:extLst>
          </p:cNvPr>
          <p:cNvSpPr>
            <a:spLocks noGrp="1"/>
          </p:cNvSpPr>
          <p:nvPr>
            <p:ph type="subTitle" idx="1"/>
          </p:nvPr>
        </p:nvSpPr>
        <p:spPr>
          <a:xfrm>
            <a:off x="1524000" y="287338"/>
            <a:ext cx="9144000" cy="1655762"/>
          </a:xfrm>
        </p:spPr>
        <p:txBody>
          <a:bodyPr/>
          <a:lstStyle/>
          <a:p>
            <a:r>
              <a:rPr lang="en-US" sz="4000" b="1" dirty="0">
                <a:latin typeface="Public sans black"/>
              </a:rPr>
              <a:t>Step 1: Planning Your MEL Approach</a:t>
            </a:r>
          </a:p>
          <a:p>
            <a:endParaRPr lang="en-AU" dirty="0"/>
          </a:p>
        </p:txBody>
      </p:sp>
    </p:spTree>
    <p:extLst>
      <p:ext uri="{BB962C8B-B14F-4D97-AF65-F5344CB8AC3E}">
        <p14:creationId xmlns:p14="http://schemas.microsoft.com/office/powerpoint/2010/main" val="262219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graphicFrame>
        <p:nvGraphicFramePr>
          <p:cNvPr id="7" name="Diagram 6">
            <a:extLst>
              <a:ext uri="{FF2B5EF4-FFF2-40B4-BE49-F238E27FC236}">
                <a16:creationId xmlns:a16="http://schemas.microsoft.com/office/drawing/2014/main" id="{4D977291-3E20-4DE7-5EDD-48D36B335AE1}"/>
              </a:ext>
            </a:extLst>
          </p:cNvPr>
          <p:cNvGraphicFramePr/>
          <p:nvPr>
            <p:extLst>
              <p:ext uri="{D42A27DB-BD31-4B8C-83A1-F6EECF244321}">
                <p14:modId xmlns:p14="http://schemas.microsoft.com/office/powerpoint/2010/main" val="2918962313"/>
              </p:ext>
            </p:extLst>
          </p:nvPr>
        </p:nvGraphicFramePr>
        <p:xfrm>
          <a:off x="380178" y="317864"/>
          <a:ext cx="11431644" cy="4696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ubtitle 8">
            <a:extLst>
              <a:ext uri="{FF2B5EF4-FFF2-40B4-BE49-F238E27FC236}">
                <a16:creationId xmlns:a16="http://schemas.microsoft.com/office/drawing/2014/main" id="{6480FB0E-B821-6C9F-53C7-994620B6CFD1}"/>
              </a:ext>
            </a:extLst>
          </p:cNvPr>
          <p:cNvSpPr>
            <a:spLocks noGrp="1"/>
          </p:cNvSpPr>
          <p:nvPr>
            <p:ph type="subTitle" idx="1"/>
          </p:nvPr>
        </p:nvSpPr>
        <p:spPr>
          <a:xfrm>
            <a:off x="1524000" y="188278"/>
            <a:ext cx="9144000" cy="1655762"/>
          </a:xfrm>
        </p:spPr>
        <p:txBody>
          <a:bodyPr/>
          <a:lstStyle/>
          <a:p>
            <a:r>
              <a:rPr lang="en-US" sz="4000" b="1" dirty="0">
                <a:latin typeface="Public sans black"/>
              </a:rPr>
              <a:t>Step 2: Data Collection</a:t>
            </a:r>
          </a:p>
          <a:p>
            <a:endParaRPr lang="en-AU" dirty="0"/>
          </a:p>
        </p:txBody>
      </p:sp>
    </p:spTree>
    <p:extLst>
      <p:ext uri="{BB962C8B-B14F-4D97-AF65-F5344CB8AC3E}">
        <p14:creationId xmlns:p14="http://schemas.microsoft.com/office/powerpoint/2010/main" val="401568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524000" y="97427"/>
            <a:ext cx="9144000" cy="4996543"/>
          </a:xfrm>
        </p:spPr>
        <p:txBody>
          <a:bodyPr vert="horz" lIns="91440" tIns="45720" rIns="91440" bIns="45720" rtlCol="0" anchor="t">
            <a:normAutofit/>
          </a:bodyPr>
          <a:lstStyle/>
          <a:p>
            <a:endParaRPr lang="en-US" sz="1800" dirty="0">
              <a:latin typeface="Public sans black" panose="00000A00000000000000" pitchFamily="2" charset="0"/>
            </a:endParaRPr>
          </a:p>
          <a:p>
            <a:r>
              <a:rPr lang="en-US" sz="4000" b="1" dirty="0">
                <a:latin typeface="Public sans black"/>
              </a:rPr>
              <a:t>Step 3: </a:t>
            </a:r>
            <a:r>
              <a:rPr lang="en-US" sz="4000" b="1" dirty="0" err="1">
                <a:latin typeface="Public sans black"/>
              </a:rPr>
              <a:t>Analysing</a:t>
            </a:r>
            <a:r>
              <a:rPr lang="en-US" sz="4000" b="1" dirty="0">
                <a:latin typeface="Public sans black"/>
              </a:rPr>
              <a:t> and Evaluating Data</a:t>
            </a:r>
          </a:p>
          <a:p>
            <a:pPr algn="l"/>
            <a:endParaRPr lang="en-US" dirty="0"/>
          </a:p>
          <a:p>
            <a:endParaRPr lang="en-AU" dirty="0"/>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graphicFrame>
        <p:nvGraphicFramePr>
          <p:cNvPr id="4" name="Diagram 3">
            <a:extLst>
              <a:ext uri="{FF2B5EF4-FFF2-40B4-BE49-F238E27FC236}">
                <a16:creationId xmlns:a16="http://schemas.microsoft.com/office/drawing/2014/main" id="{291DC4E4-00D2-2CA8-9F09-134622F286FC}"/>
              </a:ext>
            </a:extLst>
          </p:cNvPr>
          <p:cNvGraphicFramePr/>
          <p:nvPr>
            <p:extLst>
              <p:ext uri="{D42A27DB-BD31-4B8C-83A1-F6EECF244321}">
                <p14:modId xmlns:p14="http://schemas.microsoft.com/office/powerpoint/2010/main" val="169178621"/>
              </p:ext>
            </p:extLst>
          </p:nvPr>
        </p:nvGraphicFramePr>
        <p:xfrm>
          <a:off x="380178" y="535577"/>
          <a:ext cx="11431644" cy="4696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468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360714" y="212271"/>
            <a:ext cx="9144000" cy="4996543"/>
          </a:xfrm>
        </p:spPr>
        <p:txBody>
          <a:bodyPr vert="horz" lIns="91440" tIns="45720" rIns="91440" bIns="45720" rtlCol="0" anchor="t">
            <a:normAutofit/>
          </a:bodyPr>
          <a:lstStyle/>
          <a:p>
            <a:endParaRPr lang="en-US" sz="1800" dirty="0">
              <a:latin typeface="Public sans black" panose="00000A00000000000000" pitchFamily="2" charset="0"/>
            </a:endParaRPr>
          </a:p>
          <a:p>
            <a:r>
              <a:rPr lang="en-US" sz="4000" b="1" dirty="0">
                <a:latin typeface="Public sans black"/>
              </a:rPr>
              <a:t>Step 4: Reporting and Sharing Data</a:t>
            </a:r>
          </a:p>
          <a:p>
            <a:pPr algn="l"/>
            <a:endParaRPr lang="en-US" dirty="0"/>
          </a:p>
          <a:p>
            <a:endParaRPr lang="en-AU" dirty="0"/>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graphicFrame>
        <p:nvGraphicFramePr>
          <p:cNvPr id="4" name="Diagram 3">
            <a:extLst>
              <a:ext uri="{FF2B5EF4-FFF2-40B4-BE49-F238E27FC236}">
                <a16:creationId xmlns:a16="http://schemas.microsoft.com/office/drawing/2014/main" id="{4030083F-7696-C78B-9995-16B8393C96E6}"/>
              </a:ext>
            </a:extLst>
          </p:cNvPr>
          <p:cNvGraphicFramePr/>
          <p:nvPr>
            <p:extLst>
              <p:ext uri="{D42A27DB-BD31-4B8C-83A1-F6EECF244321}">
                <p14:modId xmlns:p14="http://schemas.microsoft.com/office/powerpoint/2010/main" val="4203700541"/>
              </p:ext>
            </p:extLst>
          </p:nvPr>
        </p:nvGraphicFramePr>
        <p:xfrm>
          <a:off x="380178" y="588917"/>
          <a:ext cx="11431644" cy="4696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367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F5FCCCF-790C-3413-7896-D0DCB28E6B67}"/>
              </a:ext>
            </a:extLst>
          </p:cNvPr>
          <p:cNvSpPr/>
          <p:nvPr/>
        </p:nvSpPr>
        <p:spPr>
          <a:xfrm>
            <a:off x="3918857" y="2050869"/>
            <a:ext cx="6531429" cy="1378131"/>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2610394" y="214447"/>
            <a:ext cx="9144000" cy="4996543"/>
          </a:xfrm>
        </p:spPr>
        <p:txBody>
          <a:bodyPr>
            <a:normAutofit/>
          </a:bodyPr>
          <a:lstStyle/>
          <a:p>
            <a:endParaRPr lang="en-US" sz="1800" dirty="0">
              <a:latin typeface="Public sans black" panose="00000A00000000000000" pitchFamily="2" charset="0"/>
            </a:endParaRPr>
          </a:p>
          <a:p>
            <a:r>
              <a:rPr lang="en-US" sz="4000" b="1" dirty="0">
                <a:latin typeface="Public sans black" panose="00000A00000000000000" pitchFamily="2" charset="0"/>
              </a:rPr>
              <a:t>Step 5: Learning and Changing</a:t>
            </a:r>
          </a:p>
          <a:p>
            <a:pPr algn="l"/>
            <a:endParaRPr lang="en-US" sz="4000" b="1" dirty="0">
              <a:latin typeface="Public sans black" panose="00000A00000000000000" pitchFamily="2" charset="0"/>
            </a:endParaRPr>
          </a:p>
          <a:p>
            <a:pPr algn="l"/>
            <a:endParaRPr lang="en-US" sz="2800" dirty="0">
              <a:latin typeface="Public sans thin" panose="00000200000000000000" pitchFamily="2" charset="0"/>
            </a:endParaRPr>
          </a:p>
          <a:p>
            <a:r>
              <a:rPr lang="en-US" sz="3600" dirty="0">
                <a:solidFill>
                  <a:schemeClr val="bg1"/>
                </a:solidFill>
                <a:latin typeface="Public sans thin" panose="00000200000000000000" pitchFamily="2" charset="0"/>
              </a:rPr>
              <a:t>Translate findings into action</a:t>
            </a:r>
          </a:p>
          <a:p>
            <a:pPr algn="l"/>
            <a:endParaRPr lang="en-US" dirty="0"/>
          </a:p>
          <a:p>
            <a:endParaRPr lang="en-AU" dirty="0"/>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pic>
        <p:nvPicPr>
          <p:cNvPr id="6" name="Graphic 5" descr="Clipboard Badge outline">
            <a:extLst>
              <a:ext uri="{FF2B5EF4-FFF2-40B4-BE49-F238E27FC236}">
                <a16:creationId xmlns:a16="http://schemas.microsoft.com/office/drawing/2014/main" id="{0E00D2CA-D84B-B5C2-551E-6C3BD808A6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812" y="1280158"/>
            <a:ext cx="2865120" cy="2865120"/>
          </a:xfrm>
          <a:prstGeom prst="rect">
            <a:avLst/>
          </a:prstGeom>
        </p:spPr>
      </p:pic>
    </p:spTree>
    <p:extLst>
      <p:ext uri="{BB962C8B-B14F-4D97-AF65-F5344CB8AC3E}">
        <p14:creationId xmlns:p14="http://schemas.microsoft.com/office/powerpoint/2010/main" val="13255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1800">
                <a:solidFill>
                  <a:schemeClr val="bg1"/>
                </a:solidFill>
                <a:latin typeface="Public sans black" panose="00000A00000000000000" pitchFamily="2" charset="0"/>
              </a:rPr>
              <a:t>Summary Overview for MEL Toolkit</a:t>
            </a: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2820610" y="248194"/>
            <a:ext cx="9009178" cy="6335486"/>
          </a:xfrm>
          <a:prstGeom prst="rect">
            <a:avLst/>
          </a:prstGeom>
        </p:spPr>
      </p:pic>
      <p:sp>
        <p:nvSpPr>
          <p:cNvPr id="6" name="TextBox 5">
            <a:extLst>
              <a:ext uri="{FF2B5EF4-FFF2-40B4-BE49-F238E27FC236}">
                <a16:creationId xmlns:a16="http://schemas.microsoft.com/office/drawing/2014/main" id="{FFDA3FE7-4296-FA02-77EE-5F071BBA3750}"/>
              </a:ext>
            </a:extLst>
          </p:cNvPr>
          <p:cNvSpPr txBox="1"/>
          <p:nvPr/>
        </p:nvSpPr>
        <p:spPr>
          <a:xfrm>
            <a:off x="3400425" y="274320"/>
            <a:ext cx="7886700" cy="6340197"/>
          </a:xfrm>
          <a:prstGeom prst="rect">
            <a:avLst/>
          </a:prstGeom>
          <a:noFill/>
        </p:spPr>
        <p:txBody>
          <a:bodyPr wrap="square">
            <a:spAutoFit/>
          </a:bodyPr>
          <a:lstStyle/>
          <a:p>
            <a:pPr algn="ctr"/>
            <a:r>
              <a:rPr lang="en-US" sz="4000" b="1" dirty="0">
                <a:solidFill>
                  <a:schemeClr val="bg1"/>
                </a:solidFill>
                <a:latin typeface="Public Sans Thin" panose="00000200000000000000" pitchFamily="2" charset="0"/>
              </a:rPr>
              <a:t>MEL (Monitoring, Evaluation, and Learning)</a:t>
            </a:r>
          </a:p>
          <a:p>
            <a:endParaRPr lang="en-US" sz="2000" dirty="0">
              <a:solidFill>
                <a:schemeClr val="bg1"/>
              </a:solidFill>
              <a:latin typeface="Public sans black" panose="00000A00000000000000"/>
            </a:endParaRPr>
          </a:p>
          <a:p>
            <a:r>
              <a:rPr lang="en-US" dirty="0">
                <a:solidFill>
                  <a:schemeClr val="bg1"/>
                </a:solidFill>
                <a:latin typeface="Public Sans Thin" panose="00000200000000000000" pitchFamily="2" charset="0"/>
              </a:rPr>
              <a:t>Helps ACCOs and Aboriginal businesses identify what works and what needs improvement.</a:t>
            </a:r>
          </a:p>
          <a:p>
            <a:endParaRPr lang="en-US" dirty="0">
              <a:solidFill>
                <a:schemeClr val="bg1"/>
              </a:solidFill>
              <a:latin typeface="Public Sans Thin" panose="00000200000000000000" pitchFamily="2" charset="0"/>
            </a:endParaRPr>
          </a:p>
          <a:p>
            <a:r>
              <a:rPr lang="en-US" dirty="0">
                <a:solidFill>
                  <a:schemeClr val="bg1"/>
                </a:solidFill>
                <a:latin typeface="Public Sans Thin" panose="00000200000000000000" pitchFamily="2" charset="0"/>
              </a:rPr>
              <a:t>An ongoing process that collects, analyses, and shares data for continuous program and service improvement.</a:t>
            </a:r>
          </a:p>
          <a:p>
            <a:endParaRPr lang="en-US" dirty="0">
              <a:solidFill>
                <a:schemeClr val="bg1"/>
              </a:solidFill>
              <a:latin typeface="Public Sans Thin" panose="00000200000000000000" pitchFamily="2" charset="0"/>
            </a:endParaRPr>
          </a:p>
          <a:p>
            <a:r>
              <a:rPr lang="en-US" dirty="0">
                <a:solidFill>
                  <a:schemeClr val="bg1"/>
                </a:solidFill>
                <a:latin typeface="Public Sans Thin" panose="00000200000000000000" pitchFamily="2" charset="0"/>
              </a:rPr>
              <a:t>Builds trust with communities by meeting their needs and expectations.</a:t>
            </a:r>
          </a:p>
          <a:p>
            <a:r>
              <a:rPr lang="en-US" dirty="0">
                <a:solidFill>
                  <a:schemeClr val="bg1"/>
                </a:solidFill>
                <a:latin typeface="Public Sans Thin" panose="00000200000000000000" pitchFamily="2" charset="0"/>
              </a:rPr>
              <a:t>Involves community members to ensure cultural appropriateness and respect.</a:t>
            </a:r>
          </a:p>
          <a:p>
            <a:endParaRPr lang="en-US" dirty="0">
              <a:solidFill>
                <a:schemeClr val="bg1"/>
              </a:solidFill>
              <a:latin typeface="Public Sans Thin" panose="00000200000000000000" pitchFamily="2" charset="0"/>
            </a:endParaRPr>
          </a:p>
          <a:p>
            <a:r>
              <a:rPr lang="en-US" dirty="0">
                <a:solidFill>
                  <a:schemeClr val="bg1"/>
                </a:solidFill>
                <a:latin typeface="Public Sans Thin" panose="00000200000000000000" pitchFamily="2" charset="0"/>
              </a:rPr>
              <a:t>Provides feedback from participants, clients, and staff to create reports and make necessary changes.</a:t>
            </a:r>
          </a:p>
          <a:p>
            <a:endParaRPr lang="en-US" dirty="0">
              <a:solidFill>
                <a:schemeClr val="bg1"/>
              </a:solidFill>
              <a:latin typeface="Public Sans Thin" panose="00000200000000000000" pitchFamily="2" charset="0"/>
            </a:endParaRPr>
          </a:p>
          <a:p>
            <a:r>
              <a:rPr lang="en-US" dirty="0">
                <a:solidFill>
                  <a:schemeClr val="bg1"/>
                </a:solidFill>
                <a:latin typeface="Public Sans Thin" panose="00000200000000000000" pitchFamily="2" charset="0"/>
              </a:rPr>
              <a:t>Sharing findings shows commitment and fosters community growth.</a:t>
            </a:r>
          </a:p>
          <a:p>
            <a:r>
              <a:rPr lang="en-US" dirty="0">
                <a:solidFill>
                  <a:schemeClr val="bg1"/>
                </a:solidFill>
                <a:latin typeface="Public Sans Thin" panose="00000200000000000000" pitchFamily="2" charset="0"/>
              </a:rPr>
              <a:t>MEL toolkit supports ACCOs, Aboriginal businesses, and communities in achieving goals, making smarter decisions, and creating lasting, positive impact.</a:t>
            </a:r>
          </a:p>
        </p:txBody>
      </p:sp>
    </p:spTree>
    <p:extLst>
      <p:ext uri="{BB962C8B-B14F-4D97-AF65-F5344CB8AC3E}">
        <p14:creationId xmlns:p14="http://schemas.microsoft.com/office/powerpoint/2010/main" val="305488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360714" y="212271"/>
            <a:ext cx="9144000" cy="4996543"/>
          </a:xfrm>
        </p:spPr>
        <p:txBody>
          <a:bodyPr>
            <a:normAutofit/>
          </a:bodyPr>
          <a:lstStyle/>
          <a:p>
            <a:r>
              <a:rPr lang="en-US" b="1" dirty="0">
                <a:latin typeface="Public Sans Thin" panose="00000200000000000000" pitchFamily="2" charset="0"/>
              </a:rPr>
              <a:t>Introduction to MEL Factsheets</a:t>
            </a:r>
          </a:p>
          <a:p>
            <a:pPr algn="l"/>
            <a:r>
              <a:rPr lang="en-US" dirty="0">
                <a:latin typeface="Public Sans Thin" panose="00000200000000000000" pitchFamily="2" charset="0"/>
              </a:rPr>
              <a:t>These factsheets are designed to guide ACCOs and Aboriginal businesses through the MEL process. There are 8 factsheets:</a:t>
            </a:r>
          </a:p>
          <a:p>
            <a:pPr algn="l"/>
            <a:endParaRPr lang="en-US" dirty="0">
              <a:latin typeface="Public Sans Thin" panose="00000200000000000000" pitchFamily="2" charset="0"/>
            </a:endParaRPr>
          </a:p>
          <a:p>
            <a:pPr marL="742950" lvl="1" indent="-285750" algn="l">
              <a:buFont typeface="Arial" panose="020B0604020202020204" pitchFamily="34" charset="0"/>
              <a:buChar char="•"/>
            </a:pPr>
            <a:r>
              <a:rPr lang="en-US" dirty="0">
                <a:latin typeface="Public Sans Thin" panose="00000200000000000000" pitchFamily="2" charset="0"/>
              </a:rPr>
              <a:t>Introduction to MEL</a:t>
            </a:r>
          </a:p>
          <a:p>
            <a:pPr marL="742950" lvl="1" indent="-285750" algn="l">
              <a:buFont typeface="Arial" panose="020B0604020202020204" pitchFamily="34" charset="0"/>
              <a:buChar char="•"/>
            </a:pPr>
            <a:r>
              <a:rPr lang="en-US" dirty="0">
                <a:latin typeface="Public Sans Thin" panose="00000200000000000000" pitchFamily="2" charset="0"/>
              </a:rPr>
              <a:t>Dos and Don’ts of MEL</a:t>
            </a:r>
          </a:p>
          <a:p>
            <a:pPr marL="742950" lvl="1" indent="-285750" algn="l">
              <a:buFont typeface="Arial" panose="020B0604020202020204" pitchFamily="34" charset="0"/>
              <a:buChar char="•"/>
            </a:pPr>
            <a:r>
              <a:rPr lang="en-US" dirty="0">
                <a:latin typeface="Public Sans Thin" panose="00000200000000000000" pitchFamily="2" charset="0"/>
              </a:rPr>
              <a:t>Planning and Budgeting for MEL</a:t>
            </a:r>
          </a:p>
          <a:p>
            <a:pPr marL="742950" lvl="1" indent="-285750" algn="l">
              <a:buFont typeface="Arial" panose="020B0604020202020204" pitchFamily="34" charset="0"/>
              <a:buChar char="•"/>
            </a:pPr>
            <a:r>
              <a:rPr lang="en-US" dirty="0">
                <a:latin typeface="Public Sans Thin" panose="00000200000000000000" pitchFamily="2" charset="0"/>
              </a:rPr>
              <a:t>Engaging with Stakeholders</a:t>
            </a:r>
          </a:p>
          <a:p>
            <a:pPr marL="742950" lvl="1" indent="-285750" algn="l">
              <a:buFont typeface="Arial" panose="020B0604020202020204" pitchFamily="34" charset="0"/>
              <a:buChar char="•"/>
            </a:pPr>
            <a:r>
              <a:rPr lang="en-US" dirty="0">
                <a:latin typeface="Public Sans Thin" panose="00000200000000000000" pitchFamily="2" charset="0"/>
              </a:rPr>
              <a:t>Data Collection Methods</a:t>
            </a:r>
          </a:p>
          <a:p>
            <a:pPr marL="742950" lvl="1" indent="-285750" algn="l">
              <a:buFont typeface="Arial" panose="020B0604020202020204" pitchFamily="34" charset="0"/>
              <a:buChar char="•"/>
            </a:pPr>
            <a:r>
              <a:rPr lang="en-US" dirty="0">
                <a:latin typeface="Public Sans Thin" panose="00000200000000000000" pitchFamily="2" charset="0"/>
              </a:rPr>
              <a:t>Evaluating Outcomes</a:t>
            </a:r>
          </a:p>
          <a:p>
            <a:pPr marL="742950" lvl="1" indent="-285750" algn="l">
              <a:buFont typeface="Arial" panose="020B0604020202020204" pitchFamily="34" charset="0"/>
              <a:buChar char="•"/>
            </a:pPr>
            <a:r>
              <a:rPr lang="en-US" dirty="0">
                <a:latin typeface="Public Sans Thin" panose="00000200000000000000" pitchFamily="2" charset="0"/>
              </a:rPr>
              <a:t>Cultural Safety in Evaluation</a:t>
            </a:r>
          </a:p>
          <a:p>
            <a:pPr marL="742950" lvl="1" indent="-285750" algn="l">
              <a:buFont typeface="Arial" panose="020B0604020202020204" pitchFamily="34" charset="0"/>
              <a:buChar char="•"/>
            </a:pPr>
            <a:r>
              <a:rPr lang="en-US" dirty="0">
                <a:latin typeface="Public Sans Thin" panose="00000200000000000000" pitchFamily="2" charset="0"/>
              </a:rPr>
              <a:t>Economic Assessments in MEL</a:t>
            </a:r>
          </a:p>
          <a:p>
            <a:pPr algn="l"/>
            <a:endParaRPr lang="en-AU" dirty="0"/>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spTree>
    <p:extLst>
      <p:ext uri="{BB962C8B-B14F-4D97-AF65-F5344CB8AC3E}">
        <p14:creationId xmlns:p14="http://schemas.microsoft.com/office/powerpoint/2010/main" val="358206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2000" dirty="0">
                <a:solidFill>
                  <a:schemeClr val="bg1"/>
                </a:solidFill>
                <a:latin typeface="Public Sans Thin" panose="00000200000000000000" pitchFamily="2" charset="0"/>
              </a:rPr>
              <a:t>Factsheet 1 - Introduction to MEL</a:t>
            </a: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165146" y="852846"/>
            <a:ext cx="6096000" cy="4893647"/>
          </a:xfrm>
          <a:prstGeom prst="rect">
            <a:avLst/>
          </a:prstGeom>
          <a:noFill/>
        </p:spPr>
        <p:txBody>
          <a:bodyPr wrap="square">
            <a:spAutoFit/>
          </a:bodyPr>
          <a:lstStyle/>
          <a:p>
            <a:r>
              <a:rPr lang="en-US" sz="2400" b="1" dirty="0">
                <a:solidFill>
                  <a:schemeClr val="bg1"/>
                </a:solidFill>
                <a:latin typeface="Public Sans Thin" panose="00000200000000000000" pitchFamily="2" charset="0"/>
              </a:rPr>
              <a:t>Overview:</a:t>
            </a:r>
          </a:p>
          <a:p>
            <a:pPr marL="742950" lvl="1" indent="-285750">
              <a:buFont typeface="Arial" panose="020B0604020202020204" pitchFamily="34" charset="0"/>
              <a:buChar char="•"/>
            </a:pPr>
            <a:r>
              <a:rPr lang="en-US" sz="2400" dirty="0">
                <a:solidFill>
                  <a:schemeClr val="bg1"/>
                </a:solidFill>
                <a:latin typeface="Public Sans Thin" panose="00000200000000000000" pitchFamily="2" charset="0"/>
              </a:rPr>
              <a:t>Defines Monitoring, Evaluation, and Learning.</a:t>
            </a:r>
          </a:p>
          <a:p>
            <a:pPr marL="742950" lvl="1" indent="-285750">
              <a:buFont typeface="Arial" panose="020B0604020202020204" pitchFamily="34" charset="0"/>
              <a:buChar char="•"/>
            </a:pPr>
            <a:r>
              <a:rPr lang="en-US" sz="2400" dirty="0">
                <a:solidFill>
                  <a:schemeClr val="bg1"/>
                </a:solidFill>
                <a:latin typeface="Public Sans Thin" panose="00000200000000000000" pitchFamily="2" charset="0"/>
              </a:rPr>
              <a:t>Highlights importance for program success and community impact.</a:t>
            </a:r>
          </a:p>
          <a:p>
            <a:pPr lvl="1"/>
            <a:endParaRPr lang="en-US" sz="2400" dirty="0">
              <a:solidFill>
                <a:schemeClr val="bg1"/>
              </a:solidFill>
              <a:latin typeface="Public Sans Thin" panose="00000200000000000000" pitchFamily="2" charset="0"/>
            </a:endParaRPr>
          </a:p>
          <a:p>
            <a:r>
              <a:rPr lang="en-US" sz="2400" b="1" dirty="0">
                <a:solidFill>
                  <a:schemeClr val="bg1"/>
                </a:solidFill>
                <a:latin typeface="Public Sans Thin" panose="00000200000000000000" pitchFamily="2" charset="0"/>
              </a:rPr>
              <a:t>Key Points:</a:t>
            </a:r>
            <a:endParaRPr lang="en-US" sz="2400" dirty="0">
              <a:solidFill>
                <a:schemeClr val="bg1"/>
              </a:solidFill>
              <a:latin typeface="Public Sans Thin" panose="00000200000000000000" pitchFamily="2" charset="0"/>
            </a:endParaRPr>
          </a:p>
          <a:p>
            <a:pPr marL="742950" lvl="1" indent="-285750">
              <a:buFont typeface="Arial" panose="020B0604020202020204" pitchFamily="34" charset="0"/>
              <a:buChar char="•"/>
            </a:pPr>
            <a:r>
              <a:rPr lang="en-US" sz="2400" dirty="0">
                <a:solidFill>
                  <a:schemeClr val="bg1"/>
                </a:solidFill>
                <a:latin typeface="Public Sans Thin" panose="00000200000000000000" pitchFamily="2" charset="0"/>
              </a:rPr>
              <a:t>Monitoring: Track progress and goals.</a:t>
            </a:r>
          </a:p>
          <a:p>
            <a:pPr marL="742950" lvl="1" indent="-285750">
              <a:buFont typeface="Arial" panose="020B0604020202020204" pitchFamily="34" charset="0"/>
              <a:buChar char="•"/>
            </a:pPr>
            <a:r>
              <a:rPr lang="en-US" sz="2400" dirty="0">
                <a:solidFill>
                  <a:schemeClr val="bg1"/>
                </a:solidFill>
                <a:latin typeface="Public Sans Thin" panose="00000200000000000000" pitchFamily="2" charset="0"/>
              </a:rPr>
              <a:t>Evaluation: Assess program effectiveness.</a:t>
            </a:r>
          </a:p>
          <a:p>
            <a:pPr marL="742950" lvl="1" indent="-285750">
              <a:buFont typeface="Arial" panose="020B0604020202020204" pitchFamily="34" charset="0"/>
              <a:buChar char="•"/>
            </a:pPr>
            <a:r>
              <a:rPr lang="en-US" sz="2400" dirty="0">
                <a:solidFill>
                  <a:schemeClr val="bg1"/>
                </a:solidFill>
                <a:latin typeface="Public Sans Thin" panose="00000200000000000000" pitchFamily="2" charset="0"/>
              </a:rPr>
              <a:t>Learning: Improve programs based on findings</a:t>
            </a:r>
            <a:r>
              <a:rPr lang="en-US" sz="2400" dirty="0">
                <a:solidFill>
                  <a:schemeClr val="bg1"/>
                </a:solidFill>
                <a:latin typeface="Public sans black" panose="00000A00000000000000"/>
              </a:rPr>
              <a:t>.</a:t>
            </a:r>
          </a:p>
        </p:txBody>
      </p:sp>
    </p:spTree>
    <p:extLst>
      <p:ext uri="{BB962C8B-B14F-4D97-AF65-F5344CB8AC3E}">
        <p14:creationId xmlns:p14="http://schemas.microsoft.com/office/powerpoint/2010/main" val="40972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C087A2-BD66-60C9-652B-8471D4461D1E}"/>
              </a:ext>
            </a:extLst>
          </p:cNvPr>
          <p:cNvPicPr>
            <a:picLocks noChangeAspect="1"/>
          </p:cNvPicPr>
          <p:nvPr/>
        </p:nvPicPr>
        <p:blipFill>
          <a:blip r:embed="rId3"/>
          <a:stretch>
            <a:fillRect/>
          </a:stretch>
        </p:blipFill>
        <p:spPr>
          <a:xfrm>
            <a:off x="400593" y="287382"/>
            <a:ext cx="11390812" cy="4167051"/>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957942" y="625066"/>
            <a:ext cx="10276115" cy="1655762"/>
          </a:xfrm>
        </p:spPr>
        <p:txBody>
          <a:bodyPr>
            <a:normAutofit/>
          </a:bodyPr>
          <a:lstStyle/>
          <a:p>
            <a:pPr>
              <a:lnSpc>
                <a:spcPct val="120000"/>
              </a:lnSpc>
            </a:pPr>
            <a:r>
              <a:rPr lang="en-US" sz="1600" dirty="0">
                <a:solidFill>
                  <a:schemeClr val="bg1"/>
                </a:solidFill>
                <a:latin typeface="Public sans thin" panose="00000200000000000000" pitchFamily="2" charset="0"/>
              </a:rPr>
              <a:t>We acknowledge the diverse Countries, languages, and cultures of Aboriginal and Torres Strait Islander Peoples as the First Peoples and Custodians of our lands and waters. We recognise their shared experiences and celebrate the diversity and uniqueness of each Aboriginal and Torres Strait Islander community, emphasising the importance of listening to local needs and priorities.</a:t>
            </a:r>
            <a:endParaRPr lang="en-AU" sz="1600" dirty="0">
              <a:solidFill>
                <a:schemeClr val="bg1"/>
              </a:solidFill>
              <a:latin typeface="Public sans thin" panose="00000200000000000000" pitchFamily="2" charset="0"/>
            </a:endParaRPr>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4"/>
          <a:srcRect l="251" r="251" b="3159"/>
          <a:stretch/>
        </p:blipFill>
        <p:spPr>
          <a:xfrm>
            <a:off x="0" y="4914900"/>
            <a:ext cx="12192000" cy="1943100"/>
          </a:xfrm>
          <a:prstGeom prst="rect">
            <a:avLst/>
          </a:prstGeom>
        </p:spPr>
      </p:pic>
      <p:pic>
        <p:nvPicPr>
          <p:cNvPr id="2" name="Picture 1">
            <a:extLst>
              <a:ext uri="{FF2B5EF4-FFF2-40B4-BE49-F238E27FC236}">
                <a16:creationId xmlns:a16="http://schemas.microsoft.com/office/drawing/2014/main" id="{7919D4FD-1551-A739-7721-8D78C1B8CC4D}"/>
              </a:ext>
            </a:extLst>
          </p:cNvPr>
          <p:cNvPicPr>
            <a:picLocks noChangeAspect="1"/>
          </p:cNvPicPr>
          <p:nvPr/>
        </p:nvPicPr>
        <p:blipFill>
          <a:blip r:embed="rId5"/>
          <a:stretch>
            <a:fillRect/>
          </a:stretch>
        </p:blipFill>
        <p:spPr>
          <a:xfrm>
            <a:off x="4908711" y="2280828"/>
            <a:ext cx="2374576" cy="1681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28D5245-C465-0802-4013-73307AA5F4F9}"/>
              </a:ext>
            </a:extLst>
          </p:cNvPr>
          <p:cNvSpPr txBox="1"/>
          <p:nvPr/>
        </p:nvSpPr>
        <p:spPr>
          <a:xfrm>
            <a:off x="3707129" y="4023351"/>
            <a:ext cx="4777739" cy="338554"/>
          </a:xfrm>
          <a:prstGeom prst="rect">
            <a:avLst/>
          </a:prstGeom>
          <a:noFill/>
        </p:spPr>
        <p:txBody>
          <a:bodyPr wrap="square">
            <a:spAutoFit/>
          </a:bodyPr>
          <a:lstStyle/>
          <a:p>
            <a:r>
              <a:rPr lang="en-US" sz="1600" dirty="0">
                <a:solidFill>
                  <a:schemeClr val="bg1"/>
                </a:solidFill>
                <a:latin typeface="Public Sans Thin" panose="00000200000000000000" pitchFamily="2" charset="0"/>
              </a:rPr>
              <a:t>'In the Footsteps of Our Ancestors' Amy Allerton</a:t>
            </a:r>
            <a:endParaRPr lang="en-AU" sz="1600" dirty="0">
              <a:solidFill>
                <a:schemeClr val="bg1"/>
              </a:solidFill>
              <a:latin typeface="Public Sans Thin" panose="00000200000000000000" pitchFamily="2" charset="0"/>
            </a:endParaRPr>
          </a:p>
        </p:txBody>
      </p:sp>
    </p:spTree>
    <p:extLst>
      <p:ext uri="{BB962C8B-B14F-4D97-AF65-F5344CB8AC3E}">
        <p14:creationId xmlns:p14="http://schemas.microsoft.com/office/powerpoint/2010/main" val="4221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2000" dirty="0">
                <a:solidFill>
                  <a:schemeClr val="bg1"/>
                </a:solidFill>
                <a:latin typeface="Public Sans Thin" panose="00000200000000000000" pitchFamily="2" charset="0"/>
              </a:rPr>
              <a:t>Factsheet 2 - Dos and Don’ts of MEL</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4" y="653819"/>
            <a:ext cx="6096000" cy="5632311"/>
          </a:xfrm>
          <a:prstGeom prst="rect">
            <a:avLst/>
          </a:prstGeom>
          <a:noFill/>
        </p:spPr>
        <p:txBody>
          <a:bodyPr wrap="square">
            <a:spAutoFit/>
          </a:bodyPr>
          <a:lstStyle/>
          <a:p>
            <a:pPr lvl="1"/>
            <a:r>
              <a:rPr lang="en-US" sz="2400" b="1" dirty="0">
                <a:solidFill>
                  <a:schemeClr val="bg1"/>
                </a:solidFill>
                <a:latin typeface="Public Sans Thin" panose="00000200000000000000" pitchFamily="2" charset="0"/>
              </a:rPr>
              <a:t>Dos: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Keep it simple. </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Focus on main goals.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Use both quantitative and qualitative data.</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Ensure cultural appropriateness in methods.</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Don’ts: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Don’t leave MEL until the end of the program.</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Avoid measuring too many indicators.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Involve the community throughout the MEL process.</a:t>
            </a:r>
          </a:p>
        </p:txBody>
      </p:sp>
    </p:spTree>
    <p:extLst>
      <p:ext uri="{BB962C8B-B14F-4D97-AF65-F5344CB8AC3E}">
        <p14:creationId xmlns:p14="http://schemas.microsoft.com/office/powerpoint/2010/main" val="154172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AU" sz="2000" dirty="0">
                <a:solidFill>
                  <a:schemeClr val="bg1"/>
                </a:solidFill>
                <a:latin typeface="Public Sans Thin" panose="00000200000000000000" pitchFamily="2" charset="0"/>
              </a:rPr>
              <a:t>Factsheet 3 - Planning and Budgeting for MEL</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4" y="1315891"/>
            <a:ext cx="6096000" cy="4154984"/>
          </a:xfrm>
          <a:prstGeom prst="rect">
            <a:avLst/>
          </a:prstGeom>
          <a:noFill/>
        </p:spPr>
        <p:txBody>
          <a:bodyPr wrap="square">
            <a:spAutoFit/>
          </a:bodyPr>
          <a:lstStyle/>
          <a:p>
            <a:pPr lvl="1"/>
            <a:r>
              <a:rPr lang="en-US" sz="2400" b="1" dirty="0">
                <a:solidFill>
                  <a:schemeClr val="bg1"/>
                </a:solidFill>
                <a:latin typeface="Public Sans Thin" panose="00000200000000000000" pitchFamily="2" charset="0"/>
              </a:rPr>
              <a:t>Planning Steps: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Define clear objectives and outcomes.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Identify and allocate resources early.</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Budgeting Tips: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Allocate around 10% of program budget to MEL.</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Include staff time, data collection tools, and participant incentives.</a:t>
            </a:r>
          </a:p>
        </p:txBody>
      </p:sp>
    </p:spTree>
    <p:extLst>
      <p:ext uri="{BB962C8B-B14F-4D97-AF65-F5344CB8AC3E}">
        <p14:creationId xmlns:p14="http://schemas.microsoft.com/office/powerpoint/2010/main" val="3787731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2000" dirty="0">
                <a:solidFill>
                  <a:schemeClr val="bg1"/>
                </a:solidFill>
                <a:latin typeface="Public Sans Thin" panose="00000200000000000000" pitchFamily="2" charset="0"/>
              </a:rPr>
              <a:t>Factsheet 4 - Engaging with Stakeholders</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4" y="1351508"/>
            <a:ext cx="6096000" cy="4154984"/>
          </a:xfrm>
          <a:prstGeom prst="rect">
            <a:avLst/>
          </a:prstGeom>
          <a:noFill/>
        </p:spPr>
        <p:txBody>
          <a:bodyPr wrap="square">
            <a:spAutoFit/>
          </a:bodyPr>
          <a:lstStyle/>
          <a:p>
            <a:pPr lvl="1"/>
            <a:r>
              <a:rPr lang="en-US" sz="2400" b="1" dirty="0">
                <a:solidFill>
                  <a:schemeClr val="bg1"/>
                </a:solidFill>
                <a:latin typeface="Public Sans Thin" panose="00000200000000000000" pitchFamily="2" charset="0"/>
              </a:rPr>
              <a:t>Stakeholder Involvement:</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Engage clients, staff, and community leaders.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Ensure diverse perspectives for holistic evaluation.</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Approaches: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Use culturally safe and respectful methods.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Include regular feedback loops to maintain transparency.</a:t>
            </a:r>
          </a:p>
        </p:txBody>
      </p:sp>
    </p:spTree>
    <p:extLst>
      <p:ext uri="{BB962C8B-B14F-4D97-AF65-F5344CB8AC3E}">
        <p14:creationId xmlns:p14="http://schemas.microsoft.com/office/powerpoint/2010/main" val="410981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2000" dirty="0">
                <a:solidFill>
                  <a:schemeClr val="bg1"/>
                </a:solidFill>
                <a:latin typeface="Public Sans Thin" panose="00000200000000000000" pitchFamily="2" charset="0"/>
              </a:rPr>
              <a:t>Factsheet 5 - Data Collection Methods</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4" y="852846"/>
            <a:ext cx="6096000" cy="4893647"/>
          </a:xfrm>
          <a:prstGeom prst="rect">
            <a:avLst/>
          </a:prstGeom>
          <a:noFill/>
        </p:spPr>
        <p:txBody>
          <a:bodyPr wrap="square">
            <a:spAutoFit/>
          </a:bodyPr>
          <a:lstStyle/>
          <a:p>
            <a:pPr lvl="1"/>
            <a:endParaRPr lang="en-US" sz="2400" dirty="0">
              <a:solidFill>
                <a:schemeClr val="bg1"/>
              </a:solidFill>
              <a:latin typeface="Public sans black" panose="00000A00000000000000"/>
            </a:endParaRPr>
          </a:p>
          <a:p>
            <a:pPr lvl="1"/>
            <a:r>
              <a:rPr lang="en-US" sz="2400" b="1" dirty="0">
                <a:solidFill>
                  <a:schemeClr val="bg1"/>
                </a:solidFill>
                <a:latin typeface="Public Sans Thin" panose="00000200000000000000" pitchFamily="2" charset="0"/>
              </a:rPr>
              <a:t>Quantitative Methods: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Surveys, statistics, program data.</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Qualitative Methods: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Yarning Circles, interviews, storytelling.</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Best Practices: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Combine both methods for a comprehensive evaluation.</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Ensure cultural relevance in tools used.</a:t>
            </a:r>
          </a:p>
        </p:txBody>
      </p:sp>
    </p:spTree>
    <p:extLst>
      <p:ext uri="{BB962C8B-B14F-4D97-AF65-F5344CB8AC3E}">
        <p14:creationId xmlns:p14="http://schemas.microsoft.com/office/powerpoint/2010/main" val="328395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AU" sz="2000" dirty="0">
                <a:solidFill>
                  <a:schemeClr val="bg1"/>
                </a:solidFill>
                <a:latin typeface="Public Sans Thin" panose="00000200000000000000" pitchFamily="2" charset="0"/>
              </a:rPr>
              <a:t>Factsheet 6 - Evaluating Outcomes</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5" y="845628"/>
            <a:ext cx="6096000" cy="4524315"/>
          </a:xfrm>
          <a:prstGeom prst="rect">
            <a:avLst/>
          </a:prstGeom>
          <a:noFill/>
        </p:spPr>
        <p:txBody>
          <a:bodyPr wrap="square">
            <a:spAutoFit/>
          </a:bodyPr>
          <a:lstStyle/>
          <a:p>
            <a:pPr lvl="1"/>
            <a:endParaRPr lang="en-US" sz="2400" dirty="0">
              <a:solidFill>
                <a:schemeClr val="bg1"/>
              </a:solidFill>
              <a:latin typeface="Public sans black" panose="00000A00000000000000"/>
            </a:endParaRPr>
          </a:p>
          <a:p>
            <a:pPr lvl="1"/>
            <a:r>
              <a:rPr lang="en-US" sz="2400" b="1" dirty="0">
                <a:solidFill>
                  <a:schemeClr val="bg1"/>
                </a:solidFill>
                <a:latin typeface="Public Sans Thin" panose="00000200000000000000" pitchFamily="2" charset="0"/>
              </a:rPr>
              <a:t>Steps for Analysis:</a:t>
            </a:r>
          </a:p>
          <a:p>
            <a:pPr marL="800100" lvl="1" indent="-342900">
              <a:buFont typeface="Arial" panose="020B0604020202020204" pitchFamily="34" charset="0"/>
              <a:buChar char="•"/>
            </a:pPr>
            <a:r>
              <a:rPr lang="en-US" sz="2400" dirty="0" err="1">
                <a:solidFill>
                  <a:schemeClr val="bg1"/>
                </a:solidFill>
                <a:latin typeface="Public Sans Thin" panose="00000200000000000000" pitchFamily="2" charset="0"/>
              </a:rPr>
              <a:t>Analyse</a:t>
            </a:r>
            <a:r>
              <a:rPr lang="en-US" sz="2400" dirty="0">
                <a:solidFill>
                  <a:schemeClr val="bg1"/>
                </a:solidFill>
                <a:latin typeface="Public Sans Thin" panose="00000200000000000000" pitchFamily="2" charset="0"/>
              </a:rPr>
              <a:t> data to identify trends and areas for improvement.</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Use thematic analysis for qualitative data.</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Outcome Assessment:</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Determine program impact and areas for growth.</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Involve community members in interpreting findings.</a:t>
            </a:r>
          </a:p>
        </p:txBody>
      </p:sp>
    </p:spTree>
    <p:extLst>
      <p:ext uri="{BB962C8B-B14F-4D97-AF65-F5344CB8AC3E}">
        <p14:creationId xmlns:p14="http://schemas.microsoft.com/office/powerpoint/2010/main" val="375238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2000" dirty="0">
                <a:solidFill>
                  <a:schemeClr val="bg1"/>
                </a:solidFill>
                <a:latin typeface="Public Sans Thin" panose="00000200000000000000" pitchFamily="2" charset="0"/>
              </a:rPr>
              <a:t>Factsheet 7 - Cultural Safety in Evaluation</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4" y="688875"/>
            <a:ext cx="6096000" cy="4893647"/>
          </a:xfrm>
          <a:prstGeom prst="rect">
            <a:avLst/>
          </a:prstGeom>
          <a:noFill/>
        </p:spPr>
        <p:txBody>
          <a:bodyPr wrap="square">
            <a:spAutoFit/>
          </a:bodyPr>
          <a:lstStyle/>
          <a:p>
            <a:pPr lvl="1"/>
            <a:endParaRPr lang="en-US" sz="2400" dirty="0">
              <a:solidFill>
                <a:schemeClr val="bg1"/>
              </a:solidFill>
              <a:latin typeface="Public sans black" panose="00000A00000000000000"/>
            </a:endParaRPr>
          </a:p>
          <a:p>
            <a:pPr lvl="1"/>
            <a:r>
              <a:rPr lang="en-US" sz="2400" b="1" dirty="0">
                <a:solidFill>
                  <a:schemeClr val="bg1"/>
                </a:solidFill>
                <a:latin typeface="Public Sans Thin" panose="00000200000000000000" pitchFamily="2" charset="0"/>
              </a:rPr>
              <a:t>Key Principles: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Respect, community ownership, and empowerment.</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Ensure transparency and continuous improvement.</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Best Practices: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Use culturally appropriate methods and involve Aboriginal leadership.</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Regularly review and refine evaluation processes for cultural safety.</a:t>
            </a:r>
          </a:p>
        </p:txBody>
      </p:sp>
    </p:spTree>
    <p:extLst>
      <p:ext uri="{BB962C8B-B14F-4D97-AF65-F5344CB8AC3E}">
        <p14:creationId xmlns:p14="http://schemas.microsoft.com/office/powerpoint/2010/main" val="257635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776142"/>
            <a:ext cx="2290527" cy="1655762"/>
          </a:xfrm>
        </p:spPr>
        <p:txBody>
          <a:bodyPr>
            <a:normAutofit/>
          </a:bodyPr>
          <a:lstStyle/>
          <a:p>
            <a:r>
              <a:rPr lang="en-US" sz="2000" dirty="0">
                <a:solidFill>
                  <a:schemeClr val="bg1"/>
                </a:solidFill>
                <a:latin typeface="Public Sans Thin" panose="00000200000000000000" pitchFamily="2" charset="0"/>
              </a:rPr>
              <a:t>Factsheet 8 - Economic Assessments in MEL</a:t>
            </a:r>
            <a:endParaRPr lang="en-US" sz="2000" b="1" dirty="0">
              <a:solidFill>
                <a:schemeClr val="bg1"/>
              </a:solidFill>
              <a:latin typeface="Public Sans Thin" panose="00000200000000000000" pitchFamily="2" charset="0"/>
            </a:endParaRP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sp>
        <p:nvSpPr>
          <p:cNvPr id="6" name="TextBox 5">
            <a:extLst>
              <a:ext uri="{FF2B5EF4-FFF2-40B4-BE49-F238E27FC236}">
                <a16:creationId xmlns:a16="http://schemas.microsoft.com/office/drawing/2014/main" id="{F9CDE003-0C61-BF21-4C37-982513794B8E}"/>
              </a:ext>
            </a:extLst>
          </p:cNvPr>
          <p:cNvSpPr txBox="1"/>
          <p:nvPr/>
        </p:nvSpPr>
        <p:spPr>
          <a:xfrm>
            <a:off x="4295774" y="1080760"/>
            <a:ext cx="6096000" cy="3785652"/>
          </a:xfrm>
          <a:prstGeom prst="rect">
            <a:avLst/>
          </a:prstGeom>
          <a:noFill/>
        </p:spPr>
        <p:txBody>
          <a:bodyPr wrap="square">
            <a:spAutoFit/>
          </a:bodyPr>
          <a:lstStyle/>
          <a:p>
            <a:pPr lvl="1"/>
            <a:endParaRPr lang="en-US" sz="2400" dirty="0">
              <a:solidFill>
                <a:schemeClr val="bg1"/>
              </a:solidFill>
              <a:latin typeface="Public sans black" panose="00000A00000000000000"/>
            </a:endParaRPr>
          </a:p>
          <a:p>
            <a:pPr lvl="1"/>
            <a:r>
              <a:rPr lang="en-US" sz="2400" b="1" dirty="0">
                <a:solidFill>
                  <a:schemeClr val="bg1"/>
                </a:solidFill>
                <a:latin typeface="Public Sans Thin" panose="00000200000000000000" pitchFamily="2" charset="0"/>
              </a:rPr>
              <a:t>Overview:</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Assess value and impact of programs economically.</a:t>
            </a:r>
          </a:p>
          <a:p>
            <a:pPr lvl="1"/>
            <a:endParaRPr lang="en-US" sz="2400" dirty="0">
              <a:solidFill>
                <a:schemeClr val="bg1"/>
              </a:solidFill>
              <a:latin typeface="Public Sans Thin" panose="00000200000000000000" pitchFamily="2" charset="0"/>
            </a:endParaRPr>
          </a:p>
          <a:p>
            <a:pPr lvl="1"/>
            <a:r>
              <a:rPr lang="en-US" sz="2400" b="1" dirty="0">
                <a:solidFill>
                  <a:schemeClr val="bg1"/>
                </a:solidFill>
                <a:latin typeface="Public Sans Thin" panose="00000200000000000000" pitchFamily="2" charset="0"/>
              </a:rPr>
              <a:t>Guidance:</a:t>
            </a:r>
          </a:p>
          <a:p>
            <a:pPr marL="800100" lvl="1" indent="-342900">
              <a:buFont typeface="Arial" panose="020B0604020202020204" pitchFamily="34" charset="0"/>
              <a:buChar char="•"/>
            </a:pPr>
            <a:r>
              <a:rPr lang="en-US" sz="2400" dirty="0" err="1">
                <a:solidFill>
                  <a:schemeClr val="bg1"/>
                </a:solidFill>
                <a:latin typeface="Public Sans Thin" panose="00000200000000000000" pitchFamily="2" charset="0"/>
              </a:rPr>
              <a:t>Analyse</a:t>
            </a:r>
            <a:r>
              <a:rPr lang="en-US" sz="2400" dirty="0">
                <a:solidFill>
                  <a:schemeClr val="bg1"/>
                </a:solidFill>
                <a:latin typeface="Public Sans Thin" panose="00000200000000000000" pitchFamily="2" charset="0"/>
              </a:rPr>
              <a:t> costs and benefits.</a:t>
            </a:r>
          </a:p>
          <a:p>
            <a:pPr marL="800100" lvl="1" indent="-342900">
              <a:buFont typeface="Arial" panose="020B0604020202020204" pitchFamily="34" charset="0"/>
              <a:buChar char="•"/>
            </a:pPr>
            <a:r>
              <a:rPr lang="en-US" sz="2400" dirty="0">
                <a:solidFill>
                  <a:schemeClr val="bg1"/>
                </a:solidFill>
                <a:latin typeface="Public Sans Thin" panose="00000200000000000000" pitchFamily="2" charset="0"/>
              </a:rPr>
              <a:t>Ensure that economic assessments align with community values and priorities.</a:t>
            </a:r>
          </a:p>
        </p:txBody>
      </p:sp>
    </p:spTree>
    <p:extLst>
      <p:ext uri="{BB962C8B-B14F-4D97-AF65-F5344CB8AC3E}">
        <p14:creationId xmlns:p14="http://schemas.microsoft.com/office/powerpoint/2010/main" val="375272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3AAEF3-243B-614C-5F20-BBEE71F40257}"/>
              </a:ext>
            </a:extLst>
          </p:cNvPr>
          <p:cNvSpPr/>
          <p:nvPr/>
        </p:nvSpPr>
        <p:spPr>
          <a:xfrm>
            <a:off x="5339443" y="751114"/>
            <a:ext cx="3918857" cy="5339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77613D5A-1782-71A5-E096-3C016B348952}"/>
              </a:ext>
            </a:extLst>
          </p:cNvPr>
          <p:cNvSpPr/>
          <p:nvPr/>
        </p:nvSpPr>
        <p:spPr>
          <a:xfrm>
            <a:off x="5847" y="-1"/>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05434" y="2006714"/>
            <a:ext cx="2290527" cy="2844569"/>
          </a:xfrm>
        </p:spPr>
        <p:txBody>
          <a:bodyPr>
            <a:normAutofit/>
          </a:bodyPr>
          <a:lstStyle/>
          <a:p>
            <a:endParaRPr lang="en-US" sz="2000" dirty="0">
              <a:solidFill>
                <a:schemeClr val="bg1"/>
              </a:solidFill>
              <a:latin typeface="Public sans black" panose="00000A00000000000000"/>
            </a:endParaRPr>
          </a:p>
          <a:p>
            <a:endParaRPr lang="en-US" sz="2000" dirty="0">
              <a:solidFill>
                <a:schemeClr val="bg1"/>
              </a:solidFill>
              <a:latin typeface="Public sans black" panose="00000A00000000000000"/>
            </a:endParaRPr>
          </a:p>
          <a:p>
            <a:r>
              <a:rPr lang="en-US" sz="2000" dirty="0">
                <a:solidFill>
                  <a:schemeClr val="bg1"/>
                </a:solidFill>
                <a:latin typeface="Public Sans Thin" panose="00000200000000000000" pitchFamily="2" charset="0"/>
              </a:rPr>
              <a:t>Thank You for Engaging with the MEL Toolkit and Factsheets</a:t>
            </a:r>
            <a:endParaRPr lang="en-AU" sz="2000" dirty="0">
              <a:solidFill>
                <a:schemeClr val="bg1"/>
              </a:solidFill>
              <a:latin typeface="Public Sans Thin" panose="00000200000000000000" pitchFamily="2" charset="0"/>
            </a:endParaRPr>
          </a:p>
        </p:txBody>
      </p:sp>
      <p:pic>
        <p:nvPicPr>
          <p:cNvPr id="8" name="Picture 7">
            <a:extLst>
              <a:ext uri="{FF2B5EF4-FFF2-40B4-BE49-F238E27FC236}">
                <a16:creationId xmlns:a16="http://schemas.microsoft.com/office/drawing/2014/main" id="{4290B327-BA1F-BB8A-BAE5-7BBD20CA1F96}"/>
              </a:ext>
            </a:extLst>
          </p:cNvPr>
          <p:cNvPicPr>
            <a:picLocks noChangeAspect="1"/>
          </p:cNvPicPr>
          <p:nvPr/>
        </p:nvPicPr>
        <p:blipFill>
          <a:blip r:embed="rId4"/>
          <a:stretch>
            <a:fillRect/>
          </a:stretch>
        </p:blipFill>
        <p:spPr>
          <a:xfrm>
            <a:off x="3123837" y="489857"/>
            <a:ext cx="8387805" cy="5904385"/>
          </a:xfrm>
          <a:prstGeom prst="rect">
            <a:avLst/>
          </a:prstGeom>
        </p:spPr>
      </p:pic>
      <p:sp>
        <p:nvSpPr>
          <p:cNvPr id="10" name="TextBox 9">
            <a:extLst>
              <a:ext uri="{FF2B5EF4-FFF2-40B4-BE49-F238E27FC236}">
                <a16:creationId xmlns:a16="http://schemas.microsoft.com/office/drawing/2014/main" id="{83E969E7-2D0C-3B41-9DB1-589CE5F99228}"/>
              </a:ext>
            </a:extLst>
          </p:cNvPr>
          <p:cNvSpPr txBox="1"/>
          <p:nvPr/>
        </p:nvSpPr>
        <p:spPr>
          <a:xfrm>
            <a:off x="4295775" y="865398"/>
            <a:ext cx="6096000" cy="4524315"/>
          </a:xfrm>
          <a:prstGeom prst="rect">
            <a:avLst/>
          </a:prstGeom>
          <a:noFill/>
        </p:spPr>
        <p:txBody>
          <a:bodyPr wrap="square">
            <a:spAutoFit/>
          </a:bodyPr>
          <a:lstStyle/>
          <a:p>
            <a:r>
              <a:rPr lang="en-US" sz="2400" dirty="0">
                <a:solidFill>
                  <a:schemeClr val="bg1"/>
                </a:solidFill>
                <a:latin typeface="Public Sans Thin" panose="00000200000000000000" pitchFamily="2" charset="0"/>
              </a:rPr>
              <a:t>We hope this toolkit and the accompanying factsheets provide valuable guidance for your MEL processes.</a:t>
            </a:r>
          </a:p>
          <a:p>
            <a:endParaRPr lang="en-US" sz="2400" dirty="0">
              <a:solidFill>
                <a:schemeClr val="bg1"/>
              </a:solidFill>
              <a:latin typeface="Public Sans Thin" panose="00000200000000000000" pitchFamily="2" charset="0"/>
            </a:endParaRPr>
          </a:p>
          <a:p>
            <a:r>
              <a:rPr lang="en-US" sz="2400" b="1" dirty="0">
                <a:solidFill>
                  <a:schemeClr val="bg1"/>
                </a:solidFill>
                <a:latin typeface="Public Sans Thin" panose="00000200000000000000" pitchFamily="2" charset="0"/>
              </a:rPr>
              <a:t>Next Steps:</a:t>
            </a:r>
          </a:p>
          <a:p>
            <a:pPr marL="342900" indent="-342900">
              <a:buFont typeface="Arial" panose="020B0604020202020204" pitchFamily="34" charset="0"/>
              <a:buChar char="•"/>
            </a:pPr>
            <a:r>
              <a:rPr lang="en-US" sz="2400" dirty="0">
                <a:solidFill>
                  <a:schemeClr val="bg1"/>
                </a:solidFill>
                <a:latin typeface="Public Sans Thin" panose="00000200000000000000" pitchFamily="2" charset="0"/>
              </a:rPr>
              <a:t>Apply the tools and strategies outlined to your projects.</a:t>
            </a:r>
          </a:p>
          <a:p>
            <a:pPr marL="342900" indent="-342900">
              <a:buFont typeface="Arial" panose="020B0604020202020204" pitchFamily="34" charset="0"/>
              <a:buChar char="•"/>
            </a:pPr>
            <a:r>
              <a:rPr lang="en-US" sz="2400" dirty="0">
                <a:solidFill>
                  <a:schemeClr val="bg1"/>
                </a:solidFill>
                <a:latin typeface="Public Sans Thin" panose="00000200000000000000" pitchFamily="2" charset="0"/>
              </a:rPr>
              <a:t>Engage with community members and stakeholders for meaningful evaluation.</a:t>
            </a:r>
          </a:p>
          <a:p>
            <a:pPr marL="342900" indent="-342900">
              <a:buFont typeface="Arial" panose="020B0604020202020204" pitchFamily="34" charset="0"/>
              <a:buChar char="•"/>
            </a:pPr>
            <a:r>
              <a:rPr lang="en-US" sz="2400" dirty="0">
                <a:solidFill>
                  <a:schemeClr val="bg1"/>
                </a:solidFill>
                <a:latin typeface="Public Sans Thin" panose="00000200000000000000" pitchFamily="2" charset="0"/>
              </a:rPr>
              <a:t>Continue to adapt and learn, ensuring your programs achieve lasting impact.</a:t>
            </a:r>
            <a:endParaRPr lang="en-AU" sz="2400" dirty="0">
              <a:solidFill>
                <a:schemeClr val="bg1"/>
              </a:solidFill>
              <a:latin typeface="Public Sans Thin" panose="00000200000000000000" pitchFamily="2" charset="0"/>
            </a:endParaRPr>
          </a:p>
        </p:txBody>
      </p:sp>
    </p:spTree>
    <p:extLst>
      <p:ext uri="{BB962C8B-B14F-4D97-AF65-F5344CB8AC3E}">
        <p14:creationId xmlns:p14="http://schemas.microsoft.com/office/powerpoint/2010/main" val="83084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1"/>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10830"/>
            <a:ext cx="9696450" cy="6863330"/>
          </a:xfrm>
          <a:prstGeom prst="rect">
            <a:avLst/>
          </a:prstGeom>
        </p:spPr>
      </p:pic>
      <p:pic>
        <p:nvPicPr>
          <p:cNvPr id="8" name="Picture 7">
            <a:extLst>
              <a:ext uri="{FF2B5EF4-FFF2-40B4-BE49-F238E27FC236}">
                <a16:creationId xmlns:a16="http://schemas.microsoft.com/office/drawing/2014/main" id="{4290B327-BA1F-BB8A-BAE5-7BBD20CA1F96}"/>
              </a:ext>
            </a:extLst>
          </p:cNvPr>
          <p:cNvPicPr>
            <a:picLocks noChangeAspect="1"/>
          </p:cNvPicPr>
          <p:nvPr/>
        </p:nvPicPr>
        <p:blipFill>
          <a:blip r:embed="rId4"/>
          <a:stretch>
            <a:fillRect/>
          </a:stretch>
        </p:blipFill>
        <p:spPr>
          <a:xfrm>
            <a:off x="3123837" y="489857"/>
            <a:ext cx="8387805" cy="5904385"/>
          </a:xfrm>
          <a:prstGeom prst="rect">
            <a:avLst/>
          </a:prstGeom>
        </p:spPr>
      </p:pic>
      <p:sp>
        <p:nvSpPr>
          <p:cNvPr id="13" name="Rectangle 12">
            <a:extLst>
              <a:ext uri="{FF2B5EF4-FFF2-40B4-BE49-F238E27FC236}">
                <a16:creationId xmlns:a16="http://schemas.microsoft.com/office/drawing/2014/main" id="{D83AAEF3-243B-614C-5F20-BBEE71F40257}"/>
              </a:ext>
            </a:extLst>
          </p:cNvPr>
          <p:cNvSpPr/>
          <p:nvPr/>
        </p:nvSpPr>
        <p:spPr>
          <a:xfrm>
            <a:off x="3318122" y="751113"/>
            <a:ext cx="3918857" cy="5339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D5FC97FB-5B91-82B9-4B00-6E495DA23359}"/>
              </a:ext>
            </a:extLst>
          </p:cNvPr>
          <p:cNvPicPr>
            <a:picLocks noChangeAspect="1"/>
          </p:cNvPicPr>
          <p:nvPr/>
        </p:nvPicPr>
        <p:blipFill>
          <a:blip r:embed="rId5"/>
          <a:stretch>
            <a:fillRect/>
          </a:stretch>
        </p:blipFill>
        <p:spPr>
          <a:xfrm>
            <a:off x="3570042" y="1002307"/>
            <a:ext cx="3415015" cy="4879483"/>
          </a:xfrm>
          <a:prstGeom prst="rect">
            <a:avLst/>
          </a:prstGeom>
        </p:spPr>
      </p:pic>
      <p:sp>
        <p:nvSpPr>
          <p:cNvPr id="6" name="TextBox 5">
            <a:extLst>
              <a:ext uri="{FF2B5EF4-FFF2-40B4-BE49-F238E27FC236}">
                <a16:creationId xmlns:a16="http://schemas.microsoft.com/office/drawing/2014/main" id="{ACB5D376-64AB-D45D-D8CC-4C647092699A}"/>
              </a:ext>
            </a:extLst>
          </p:cNvPr>
          <p:cNvSpPr txBox="1"/>
          <p:nvPr/>
        </p:nvSpPr>
        <p:spPr>
          <a:xfrm>
            <a:off x="7605743" y="648975"/>
            <a:ext cx="3284291" cy="5586145"/>
          </a:xfrm>
          <a:prstGeom prst="rect">
            <a:avLst/>
          </a:prstGeom>
          <a:noFill/>
        </p:spPr>
        <p:txBody>
          <a:bodyPr wrap="square">
            <a:spAutoFit/>
          </a:bodyPr>
          <a:lstStyle/>
          <a:p>
            <a:r>
              <a:rPr lang="en-US" sz="1700" dirty="0">
                <a:solidFill>
                  <a:schemeClr val="bg1"/>
                </a:solidFill>
                <a:latin typeface="Public Sans Thin" panose="00000200000000000000" pitchFamily="2" charset="0"/>
              </a:rPr>
              <a:t>The purpose of this PowerPoint is to introduce the new MEL Toolkit and factsheets for Aboriginal businesses and ACCOs.</a:t>
            </a:r>
          </a:p>
          <a:p>
            <a:endParaRPr lang="en-US" sz="1700" dirty="0">
              <a:solidFill>
                <a:schemeClr val="bg1"/>
              </a:solidFill>
              <a:latin typeface="Public Sans Thin" panose="00000200000000000000" pitchFamily="2" charset="0"/>
            </a:endParaRPr>
          </a:p>
          <a:p>
            <a:r>
              <a:rPr lang="en-US" sz="1700" dirty="0">
                <a:solidFill>
                  <a:schemeClr val="bg1"/>
                </a:solidFill>
                <a:latin typeface="Public Sans Thin" panose="00000200000000000000" pitchFamily="2" charset="0"/>
              </a:rPr>
              <a:t>These have been developed by Curijo with NSW Aboriginal Affairs . </a:t>
            </a:r>
          </a:p>
          <a:p>
            <a:endParaRPr lang="en-US" sz="1700" dirty="0">
              <a:solidFill>
                <a:schemeClr val="bg1"/>
              </a:solidFill>
              <a:latin typeface="Public Sans Thin" panose="00000200000000000000" pitchFamily="2" charset="0"/>
            </a:endParaRPr>
          </a:p>
          <a:p>
            <a:r>
              <a:rPr lang="en-US" sz="1700" dirty="0">
                <a:solidFill>
                  <a:schemeClr val="bg1"/>
                </a:solidFill>
                <a:latin typeface="Public Sans Thin" panose="00000200000000000000" pitchFamily="2" charset="0"/>
              </a:rPr>
              <a:t>The Toolkit aligns with the MEL Framework, incorporating a cultural lens.</a:t>
            </a:r>
          </a:p>
          <a:p>
            <a:endParaRPr lang="en-US" sz="1700" dirty="0">
              <a:solidFill>
                <a:schemeClr val="bg1"/>
              </a:solidFill>
              <a:latin typeface="Public Sans Thin" panose="00000200000000000000" pitchFamily="2" charset="0"/>
            </a:endParaRPr>
          </a:p>
          <a:p>
            <a:r>
              <a:rPr lang="en-US" sz="1700" dirty="0">
                <a:solidFill>
                  <a:schemeClr val="bg1"/>
                </a:solidFill>
                <a:latin typeface="Public Sans Thin" panose="00000200000000000000" pitchFamily="2" charset="0"/>
              </a:rPr>
              <a:t>The aim of the toolkit is to introduce basic MEL knowledge for grant-funded programs. </a:t>
            </a:r>
          </a:p>
          <a:p>
            <a:endParaRPr lang="en-US" sz="1700" dirty="0">
              <a:solidFill>
                <a:schemeClr val="bg1"/>
              </a:solidFill>
              <a:latin typeface="Public Sans Thin" panose="00000200000000000000" pitchFamily="2" charset="0"/>
            </a:endParaRPr>
          </a:p>
          <a:p>
            <a:r>
              <a:rPr lang="en-US" sz="1700" dirty="0">
                <a:solidFill>
                  <a:schemeClr val="bg1"/>
                </a:solidFill>
                <a:latin typeface="Public Sans Thin" panose="00000200000000000000" pitchFamily="2" charset="0"/>
              </a:rPr>
              <a:t>There is the Toolkit and 8 factsheets.</a:t>
            </a:r>
            <a:endParaRPr lang="en-AU" sz="1700" dirty="0">
              <a:solidFill>
                <a:schemeClr val="bg1"/>
              </a:solidFill>
              <a:latin typeface="Public Sans Thin" panose="00000200000000000000" pitchFamily="2" charset="0"/>
            </a:endParaRPr>
          </a:p>
        </p:txBody>
      </p:sp>
    </p:spTree>
    <p:extLst>
      <p:ext uri="{BB962C8B-B14F-4D97-AF65-F5344CB8AC3E}">
        <p14:creationId xmlns:p14="http://schemas.microsoft.com/office/powerpoint/2010/main" val="313921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49086" y="269222"/>
            <a:ext cx="11807687" cy="3347754"/>
          </a:xfrm>
        </p:spPr>
        <p:txBody>
          <a:bodyPr>
            <a:normAutofit/>
          </a:bodyPr>
          <a:lstStyle/>
          <a:p>
            <a:r>
              <a:rPr lang="en-US" sz="4000" b="1" dirty="0">
                <a:latin typeface="Public sans thin" panose="00000200000000000000" pitchFamily="2" charset="0"/>
              </a:rPr>
              <a:t>MEL Toolkit Overview</a:t>
            </a:r>
          </a:p>
          <a:p>
            <a:r>
              <a:rPr lang="en-US" sz="1800" dirty="0">
                <a:latin typeface="Public sans thin" panose="00000200000000000000" pitchFamily="2" charset="0"/>
              </a:rPr>
              <a:t>This entry-level toolkit helps ACCOs, and Aboriginal businesses monitor, evaluate, and learn (MEL) from their grant initiatives. It supports the CTG Grants Program with community-led, culturally adapted approaches.</a:t>
            </a:r>
          </a:p>
          <a:p>
            <a:r>
              <a:rPr lang="en-US" sz="2000" b="1" dirty="0">
                <a:latin typeface="Public sans thin" panose="00000200000000000000" pitchFamily="2" charset="0"/>
              </a:rPr>
              <a:t>Toolkit Highlights</a:t>
            </a:r>
          </a:p>
          <a:p>
            <a:endParaRPr lang="en-US" sz="1800" dirty="0">
              <a:latin typeface="Public sans thin" panose="00000200000000000000" pitchFamily="2" charset="0"/>
            </a:endParaRPr>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graphicFrame>
        <p:nvGraphicFramePr>
          <p:cNvPr id="56" name="TextBox 53">
            <a:extLst>
              <a:ext uri="{FF2B5EF4-FFF2-40B4-BE49-F238E27FC236}">
                <a16:creationId xmlns:a16="http://schemas.microsoft.com/office/drawing/2014/main" id="{3EAD6DB1-2E83-AC38-77D4-E5D587FDB3A0}"/>
              </a:ext>
            </a:extLst>
          </p:cNvPr>
          <p:cNvGraphicFramePr/>
          <p:nvPr>
            <p:extLst>
              <p:ext uri="{D42A27DB-BD31-4B8C-83A1-F6EECF244321}">
                <p14:modId xmlns:p14="http://schemas.microsoft.com/office/powerpoint/2010/main" val="2702789443"/>
              </p:ext>
            </p:extLst>
          </p:nvPr>
        </p:nvGraphicFramePr>
        <p:xfrm>
          <a:off x="2537377" y="1943100"/>
          <a:ext cx="7117246" cy="2621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450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525780" y="212271"/>
            <a:ext cx="11140440" cy="4702629"/>
          </a:xfrm>
        </p:spPr>
        <p:txBody>
          <a:bodyPr>
            <a:normAutofit lnSpcReduction="10000"/>
          </a:bodyPr>
          <a:lstStyle/>
          <a:p>
            <a:r>
              <a:rPr lang="en-US" sz="4000" b="1" dirty="0">
                <a:latin typeface="Public sans thin" panose="00000200000000000000" pitchFamily="2" charset="0"/>
              </a:rPr>
              <a:t>History of Aboriginal Evaluation</a:t>
            </a:r>
          </a:p>
          <a:p>
            <a:pPr algn="l"/>
            <a:endParaRPr lang="en-US" sz="1800" dirty="0">
              <a:latin typeface="Public sans thin" panose="00000200000000000000" pitchFamily="2" charset="0"/>
            </a:endParaRPr>
          </a:p>
          <a:p>
            <a:pPr algn="l"/>
            <a:r>
              <a:rPr lang="en-US" sz="2000" dirty="0">
                <a:latin typeface="Public sans thin" panose="00000200000000000000" pitchFamily="2" charset="0"/>
              </a:rPr>
              <a:t>Evaluation of programs designed for Aboriginal peoples and their communities is shifting from external, non-Indigenous assessments to community-led, strengths-based, and culturally respectful practices.</a:t>
            </a:r>
          </a:p>
          <a:p>
            <a:pPr algn="l"/>
            <a:endParaRPr lang="en-US" sz="2000" dirty="0">
              <a:latin typeface="Public sans thin" panose="00000200000000000000" pitchFamily="2" charset="0"/>
            </a:endParaRPr>
          </a:p>
          <a:p>
            <a:pPr algn="l"/>
            <a:r>
              <a:rPr lang="en-US" sz="2000" b="1" dirty="0">
                <a:latin typeface="Public sans thin" panose="00000200000000000000" pitchFamily="2" charset="0"/>
              </a:rPr>
              <a:t>Recent Shift: </a:t>
            </a:r>
            <a:r>
              <a:rPr lang="en-US" sz="2000" dirty="0">
                <a:latin typeface="Public sans thin" panose="00000200000000000000" pitchFamily="2" charset="0"/>
              </a:rPr>
              <a:t>Emphasising self-determination and cultural safety.</a:t>
            </a:r>
          </a:p>
          <a:p>
            <a:pPr algn="l"/>
            <a:endParaRPr lang="en-US" sz="2000" dirty="0">
              <a:latin typeface="Public sans thin" panose="00000200000000000000" pitchFamily="2" charset="0"/>
            </a:endParaRPr>
          </a:p>
          <a:p>
            <a:pPr algn="l"/>
            <a:r>
              <a:rPr lang="en-US" sz="2000" b="1" dirty="0">
                <a:latin typeface="Public sans thin" panose="00000200000000000000" pitchFamily="2" charset="0"/>
              </a:rPr>
              <a:t>Examples: </a:t>
            </a:r>
            <a:r>
              <a:rPr lang="en-US" sz="2000" dirty="0">
                <a:latin typeface="Public sans thin" panose="00000200000000000000" pitchFamily="2" charset="0"/>
              </a:rPr>
              <a:t>SNAICC, Lowitja Institute, and CREATE promote Aboriginal-led, culturally safe evaluation.</a:t>
            </a:r>
          </a:p>
          <a:p>
            <a:pPr algn="l"/>
            <a:endParaRPr lang="en-US" sz="2000" dirty="0">
              <a:latin typeface="Public sans thin" panose="00000200000000000000" pitchFamily="2" charset="0"/>
            </a:endParaRPr>
          </a:p>
          <a:p>
            <a:pPr algn="l"/>
            <a:r>
              <a:rPr lang="en-US" sz="2000" b="1" dirty="0">
                <a:latin typeface="Public sans thin" panose="00000200000000000000" pitchFamily="2" charset="0"/>
              </a:rPr>
              <a:t>Toolkit Info: </a:t>
            </a:r>
            <a:r>
              <a:rPr lang="en-US" sz="2000" dirty="0">
                <a:latin typeface="Public sans thin" panose="00000200000000000000" pitchFamily="2" charset="0"/>
              </a:rPr>
              <a:t>Includes Aboriginal and culturally responsive evaluation resources and links for further reading.</a:t>
            </a:r>
          </a:p>
          <a:p>
            <a:pPr algn="l"/>
            <a:endParaRPr lang="en-AU" sz="1800" dirty="0">
              <a:latin typeface="Public sans thin" panose="00000200000000000000" pitchFamily="2" charset="0"/>
            </a:endParaRPr>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spTree>
    <p:extLst>
      <p:ext uri="{BB962C8B-B14F-4D97-AF65-F5344CB8AC3E}">
        <p14:creationId xmlns:p14="http://schemas.microsoft.com/office/powerpoint/2010/main" val="23335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524000" y="-81643"/>
            <a:ext cx="9144000" cy="4996543"/>
          </a:xfrm>
        </p:spPr>
        <p:txBody>
          <a:bodyPr>
            <a:normAutofit lnSpcReduction="10000"/>
          </a:bodyPr>
          <a:lstStyle/>
          <a:p>
            <a:endParaRPr lang="en-US" sz="1800" dirty="0">
              <a:latin typeface="Public sans black" panose="00000A00000000000000" pitchFamily="2" charset="0"/>
            </a:endParaRPr>
          </a:p>
          <a:p>
            <a:r>
              <a:rPr lang="en-US" sz="4000" b="1" dirty="0">
                <a:latin typeface="Public sans thin" panose="00000200000000000000" pitchFamily="2" charset="0"/>
              </a:rPr>
              <a:t>Theory of Change</a:t>
            </a:r>
          </a:p>
          <a:p>
            <a:endParaRPr lang="en-US" sz="4000" dirty="0">
              <a:latin typeface="Public sans thin" panose="00000200000000000000" pitchFamily="2" charset="0"/>
            </a:endParaRPr>
          </a:p>
          <a:p>
            <a:pPr algn="l"/>
            <a:r>
              <a:rPr lang="en-US" sz="2000" dirty="0">
                <a:latin typeface="Public sans thin" panose="00000200000000000000" pitchFamily="2" charset="0"/>
              </a:rPr>
              <a:t>Program evaluation supports long-term success by ensuring programs effectively meet community needs and goals. MEL processes help Aboriginal organisations stay accountable and empower communities in shaping their futures.</a:t>
            </a:r>
          </a:p>
          <a:p>
            <a:pPr algn="l"/>
            <a:endParaRPr lang="en-US" sz="2000" dirty="0">
              <a:latin typeface="Public sans thin" panose="00000200000000000000" pitchFamily="2" charset="0"/>
            </a:endParaRPr>
          </a:p>
          <a:p>
            <a:pPr algn="l"/>
            <a:r>
              <a:rPr lang="en-US" sz="2000" b="1" dirty="0">
                <a:latin typeface="Public sans thin" panose="00000200000000000000" pitchFamily="2" charset="0"/>
              </a:rPr>
              <a:t>Self-Determination and Cultural Integrity: </a:t>
            </a:r>
            <a:r>
              <a:rPr lang="en-US" sz="2000" dirty="0">
                <a:latin typeface="Public sans thin" panose="00000200000000000000" pitchFamily="2" charset="0"/>
              </a:rPr>
              <a:t>ACCOs and businesses base their evaluations on these principles, respecting Aboriginal ways of knowing, being, and doing.</a:t>
            </a:r>
          </a:p>
          <a:p>
            <a:pPr algn="l"/>
            <a:endParaRPr lang="en-US" sz="2000" dirty="0">
              <a:latin typeface="Public sans thin" panose="00000200000000000000" pitchFamily="2" charset="0"/>
            </a:endParaRPr>
          </a:p>
          <a:p>
            <a:pPr algn="l"/>
            <a:r>
              <a:rPr lang="en-US" sz="2000" b="1" dirty="0">
                <a:latin typeface="Public sans thin" panose="00000200000000000000" pitchFamily="2" charset="0"/>
              </a:rPr>
              <a:t>Purpose: </a:t>
            </a:r>
            <a:r>
              <a:rPr lang="en-US" sz="2000" dirty="0">
                <a:latin typeface="Public sans thin" panose="00000200000000000000" pitchFamily="2" charset="0"/>
              </a:rPr>
              <a:t>Integrating these approaches ensures the work aligns with community needs and achieves its intended impact.</a:t>
            </a:r>
          </a:p>
          <a:p>
            <a:endParaRPr lang="en-AU" dirty="0"/>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spTree>
    <p:extLst>
      <p:ext uri="{BB962C8B-B14F-4D97-AF65-F5344CB8AC3E}">
        <p14:creationId xmlns:p14="http://schemas.microsoft.com/office/powerpoint/2010/main" val="87036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pic>
        <p:nvPicPr>
          <p:cNvPr id="7" name="Picture 6">
            <a:extLst>
              <a:ext uri="{FF2B5EF4-FFF2-40B4-BE49-F238E27FC236}">
                <a16:creationId xmlns:a16="http://schemas.microsoft.com/office/drawing/2014/main" id="{0218F155-5881-47C6-4911-AB3B4FC72592}"/>
              </a:ext>
            </a:extLst>
          </p:cNvPr>
          <p:cNvPicPr>
            <a:picLocks noChangeAspect="1"/>
          </p:cNvPicPr>
          <p:nvPr/>
        </p:nvPicPr>
        <p:blipFill>
          <a:blip r:embed="rId4"/>
          <a:stretch>
            <a:fillRect/>
          </a:stretch>
        </p:blipFill>
        <p:spPr>
          <a:xfrm>
            <a:off x="3092581" y="437944"/>
            <a:ext cx="8502388" cy="5982112"/>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99588" y="1028985"/>
            <a:ext cx="2290527" cy="4706652"/>
          </a:xfrm>
        </p:spPr>
        <p:txBody>
          <a:bodyPr>
            <a:normAutofit fontScale="92500" lnSpcReduction="20000"/>
          </a:bodyPr>
          <a:lstStyle/>
          <a:p>
            <a:endParaRPr lang="en-US" sz="1600" dirty="0">
              <a:solidFill>
                <a:schemeClr val="bg1"/>
              </a:solidFill>
              <a:latin typeface="Public sans thin" panose="00000200000000000000" pitchFamily="2" charset="0"/>
            </a:endParaRPr>
          </a:p>
          <a:p>
            <a:endParaRPr lang="en-US" sz="1600" dirty="0">
              <a:solidFill>
                <a:schemeClr val="bg1"/>
              </a:solidFill>
              <a:latin typeface="Public sans thin" panose="00000200000000000000" pitchFamily="2" charset="0"/>
            </a:endParaRPr>
          </a:p>
          <a:p>
            <a:r>
              <a:rPr lang="en-US" sz="1600" dirty="0">
                <a:solidFill>
                  <a:schemeClr val="bg1"/>
                </a:solidFill>
                <a:latin typeface="Public sans thin" panose="00000200000000000000" pitchFamily="2" charset="0"/>
              </a:rPr>
              <a:t>This is the model of systems of thinking of knowing, doing and being.</a:t>
            </a:r>
          </a:p>
          <a:p>
            <a:endParaRPr lang="en-US" sz="1600" dirty="0">
              <a:solidFill>
                <a:schemeClr val="bg1"/>
              </a:solidFill>
              <a:latin typeface="Public sans thin" panose="00000200000000000000" pitchFamily="2" charset="0"/>
            </a:endParaRPr>
          </a:p>
          <a:p>
            <a:r>
              <a:rPr lang="en-US" sz="1600" dirty="0">
                <a:solidFill>
                  <a:schemeClr val="bg1"/>
                </a:solidFill>
                <a:latin typeface="Public sans thin" panose="00000200000000000000" pitchFamily="2" charset="0"/>
              </a:rPr>
              <a:t>The three elements form a feedback loop, where Ways of Knowing inform Ways of Being which underpin Ways of Doing, which in turn prompts learning and, therefore, shapes Ways of Knowing. </a:t>
            </a:r>
          </a:p>
          <a:p>
            <a:endParaRPr lang="en-US" sz="1600" dirty="0">
              <a:solidFill>
                <a:schemeClr val="bg1"/>
              </a:solidFill>
              <a:latin typeface="Public sans thin" panose="00000200000000000000" pitchFamily="2" charset="0"/>
            </a:endParaRPr>
          </a:p>
          <a:p>
            <a:endParaRPr lang="en-US" sz="1600" dirty="0">
              <a:solidFill>
                <a:schemeClr val="bg1"/>
              </a:solidFill>
              <a:latin typeface="Public sans thin" panose="00000200000000000000" pitchFamily="2" charset="0"/>
            </a:endParaRPr>
          </a:p>
          <a:p>
            <a:r>
              <a:rPr lang="en-US" sz="1600" dirty="0">
                <a:solidFill>
                  <a:schemeClr val="bg1"/>
                </a:solidFill>
                <a:latin typeface="Public sans thin" panose="00000200000000000000" pitchFamily="2" charset="0"/>
              </a:rPr>
              <a:t>Artwork: Casey Atkinson, </a:t>
            </a:r>
            <a:r>
              <a:rPr lang="en-US" sz="1600" dirty="0" err="1">
                <a:solidFill>
                  <a:schemeClr val="bg1"/>
                </a:solidFill>
                <a:latin typeface="Public sans thin" panose="00000200000000000000" pitchFamily="2" charset="0"/>
              </a:rPr>
              <a:t>Bangerang</a:t>
            </a:r>
            <a:r>
              <a:rPr lang="en-US" sz="1600" dirty="0">
                <a:solidFill>
                  <a:schemeClr val="bg1"/>
                </a:solidFill>
                <a:latin typeface="Public sans thin" panose="00000200000000000000" pitchFamily="2" charset="0"/>
              </a:rPr>
              <a:t>.</a:t>
            </a:r>
            <a:endParaRPr lang="en-AU" sz="1600" dirty="0">
              <a:solidFill>
                <a:schemeClr val="bg1"/>
              </a:solidFill>
              <a:latin typeface="Public sans thin" panose="00000200000000000000" pitchFamily="2" charset="0"/>
            </a:endParaRPr>
          </a:p>
        </p:txBody>
      </p:sp>
      <p:sp>
        <p:nvSpPr>
          <p:cNvPr id="2" name="Title 1">
            <a:extLst>
              <a:ext uri="{FF2B5EF4-FFF2-40B4-BE49-F238E27FC236}">
                <a16:creationId xmlns:a16="http://schemas.microsoft.com/office/drawing/2014/main" id="{259A1503-987F-0778-3472-D4BA7DD08A7B}"/>
              </a:ext>
            </a:extLst>
          </p:cNvPr>
          <p:cNvSpPr>
            <a:spLocks noGrp="1"/>
          </p:cNvSpPr>
          <p:nvPr>
            <p:ph type="ctrTitle"/>
          </p:nvPr>
        </p:nvSpPr>
        <p:spPr/>
        <p:txBody>
          <a:bodyPr/>
          <a:lstStyle/>
          <a:p>
            <a:r>
              <a:rPr lang="en-US" dirty="0">
                <a:solidFill>
                  <a:schemeClr val="bg1"/>
                </a:solidFill>
              </a:rPr>
              <a:t>CCC</a:t>
            </a:r>
            <a:endParaRPr lang="en-AU" dirty="0">
              <a:solidFill>
                <a:schemeClr val="bg1"/>
              </a:solidFill>
            </a:endParaRPr>
          </a:p>
        </p:txBody>
      </p:sp>
      <p:sp>
        <p:nvSpPr>
          <p:cNvPr id="9" name="Rectangle 8">
            <a:extLst>
              <a:ext uri="{FF2B5EF4-FFF2-40B4-BE49-F238E27FC236}">
                <a16:creationId xmlns:a16="http://schemas.microsoft.com/office/drawing/2014/main" id="{E8BF6278-42BD-35A9-6B0B-D1EF77768BD6}"/>
              </a:ext>
            </a:extLst>
          </p:cNvPr>
          <p:cNvSpPr/>
          <p:nvPr/>
        </p:nvSpPr>
        <p:spPr>
          <a:xfrm>
            <a:off x="3467100" y="816429"/>
            <a:ext cx="7797931" cy="5225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https://www.sciencedirect.com/science/article/pii/S235282732100149X</a:t>
            </a:r>
          </a:p>
        </p:txBody>
      </p:sp>
      <p:pic>
        <p:nvPicPr>
          <p:cNvPr id="8" name="Picture 7">
            <a:extLst>
              <a:ext uri="{FF2B5EF4-FFF2-40B4-BE49-F238E27FC236}">
                <a16:creationId xmlns:a16="http://schemas.microsoft.com/office/drawing/2014/main" id="{0135A355-32D3-A1B7-9C52-D00D6776B47A}"/>
              </a:ext>
            </a:extLst>
          </p:cNvPr>
          <p:cNvPicPr>
            <a:picLocks noChangeAspect="1"/>
          </p:cNvPicPr>
          <p:nvPr/>
        </p:nvPicPr>
        <p:blipFill>
          <a:blip r:embed="rId5"/>
          <a:stretch>
            <a:fillRect/>
          </a:stretch>
        </p:blipFill>
        <p:spPr>
          <a:xfrm>
            <a:off x="3486016" y="1240972"/>
            <a:ext cx="7597248" cy="4159078"/>
          </a:xfrm>
          <a:prstGeom prst="rect">
            <a:avLst/>
          </a:prstGeom>
        </p:spPr>
      </p:pic>
      <p:sp>
        <p:nvSpPr>
          <p:cNvPr id="10" name="TextBox 9">
            <a:extLst>
              <a:ext uri="{FF2B5EF4-FFF2-40B4-BE49-F238E27FC236}">
                <a16:creationId xmlns:a16="http://schemas.microsoft.com/office/drawing/2014/main" id="{A89958E2-FD13-0949-3048-F8FDDF348FD3}"/>
              </a:ext>
            </a:extLst>
          </p:cNvPr>
          <p:cNvSpPr txBox="1"/>
          <p:nvPr/>
        </p:nvSpPr>
        <p:spPr>
          <a:xfrm>
            <a:off x="3751467" y="5550971"/>
            <a:ext cx="7339827" cy="369332"/>
          </a:xfrm>
          <a:prstGeom prst="rect">
            <a:avLst/>
          </a:prstGeom>
          <a:noFill/>
        </p:spPr>
        <p:txBody>
          <a:bodyPr wrap="square" rtlCol="0">
            <a:spAutoFit/>
          </a:bodyPr>
          <a:lstStyle/>
          <a:p>
            <a:r>
              <a:rPr lang="en-AU">
                <a:hlinkClick r:id="rId6"/>
              </a:rPr>
              <a:t>https://www.sciencedirect.com/science/article/pii/S235282732100149X</a:t>
            </a:r>
            <a:r>
              <a:rPr lang="en-AU"/>
              <a:t> </a:t>
            </a:r>
          </a:p>
        </p:txBody>
      </p:sp>
    </p:spTree>
    <p:extLst>
      <p:ext uri="{BB962C8B-B14F-4D97-AF65-F5344CB8AC3E}">
        <p14:creationId xmlns:p14="http://schemas.microsoft.com/office/powerpoint/2010/main" val="312608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13D5A-1782-71A5-E096-3C016B348952}"/>
              </a:ext>
            </a:extLst>
          </p:cNvPr>
          <p:cNvSpPr/>
          <p:nvPr/>
        </p:nvSpPr>
        <p:spPr>
          <a:xfrm>
            <a:off x="5847" y="0"/>
            <a:ext cx="2489703"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A746BAC-A5B0-FC3D-5794-4862FF2261DD}"/>
              </a:ext>
            </a:extLst>
          </p:cNvPr>
          <p:cNvPicPr>
            <a:picLocks noChangeAspect="1"/>
          </p:cNvPicPr>
          <p:nvPr/>
        </p:nvPicPr>
        <p:blipFill>
          <a:blip r:embed="rId3"/>
          <a:stretch>
            <a:fillRect/>
          </a:stretch>
        </p:blipFill>
        <p:spPr>
          <a:xfrm>
            <a:off x="2495550" y="0"/>
            <a:ext cx="9696450" cy="6863330"/>
          </a:xfrm>
          <a:prstGeom prst="rect">
            <a:avLst/>
          </a:prstGeom>
        </p:spPr>
      </p:pic>
      <p:sp>
        <p:nvSpPr>
          <p:cNvPr id="3" name="Subtitle 2">
            <a:extLst>
              <a:ext uri="{FF2B5EF4-FFF2-40B4-BE49-F238E27FC236}">
                <a16:creationId xmlns:a16="http://schemas.microsoft.com/office/drawing/2014/main" id="{D5E3DC43-CF47-0778-483D-432DEFD92EB3}"/>
              </a:ext>
            </a:extLst>
          </p:cNvPr>
          <p:cNvSpPr>
            <a:spLocks noGrp="1"/>
          </p:cNvSpPr>
          <p:nvPr>
            <p:ph type="subTitle" idx="1"/>
          </p:nvPr>
        </p:nvSpPr>
        <p:spPr>
          <a:xfrm>
            <a:off x="140933" y="2282693"/>
            <a:ext cx="2290527" cy="1655762"/>
          </a:xfrm>
        </p:spPr>
        <p:txBody>
          <a:bodyPr>
            <a:noAutofit/>
          </a:bodyPr>
          <a:lstStyle/>
          <a:p>
            <a:r>
              <a:rPr lang="en-US" sz="1800" dirty="0">
                <a:solidFill>
                  <a:schemeClr val="bg1"/>
                </a:solidFill>
                <a:latin typeface="Public Sans Thin" panose="00000200000000000000" pitchFamily="2" charset="0"/>
              </a:rPr>
              <a:t>These are the principles we have used from the Evaluation Recommendations</a:t>
            </a:r>
          </a:p>
          <a:p>
            <a:endParaRPr lang="en-US" sz="1800" dirty="0">
              <a:solidFill>
                <a:schemeClr val="bg1"/>
              </a:solidFill>
            </a:endParaRPr>
          </a:p>
          <a:p>
            <a:pPr marL="0" indent="0">
              <a:buFont typeface="Arial" panose="020B0604020202020204" pitchFamily="34" charset="0"/>
              <a:buNone/>
            </a:pPr>
            <a:r>
              <a:rPr lang="en-US" sz="1800" dirty="0">
                <a:solidFill>
                  <a:schemeClr val="bg1"/>
                </a:solidFill>
                <a:latin typeface="Public Sans Thin" panose="00000200000000000000" pitchFamily="2" charset="0"/>
              </a:rPr>
              <a:t>All of this sets the scene for MEL</a:t>
            </a:r>
          </a:p>
        </p:txBody>
      </p:sp>
      <p:pic>
        <p:nvPicPr>
          <p:cNvPr id="10" name="Picture 9">
            <a:extLst>
              <a:ext uri="{FF2B5EF4-FFF2-40B4-BE49-F238E27FC236}">
                <a16:creationId xmlns:a16="http://schemas.microsoft.com/office/drawing/2014/main" id="{CA4B30A1-BC05-C343-B2A4-8DAB1A13B0EE}"/>
              </a:ext>
            </a:extLst>
          </p:cNvPr>
          <p:cNvPicPr>
            <a:picLocks noChangeAspect="1"/>
          </p:cNvPicPr>
          <p:nvPr/>
        </p:nvPicPr>
        <p:blipFill>
          <a:blip r:embed="rId4"/>
          <a:stretch>
            <a:fillRect/>
          </a:stretch>
        </p:blipFill>
        <p:spPr>
          <a:xfrm>
            <a:off x="3091446" y="438653"/>
            <a:ext cx="8504657" cy="5980694"/>
          </a:xfrm>
          <a:prstGeom prst="rect">
            <a:avLst/>
          </a:prstGeom>
        </p:spPr>
      </p:pic>
      <p:pic>
        <p:nvPicPr>
          <p:cNvPr id="11" name="Picture 10">
            <a:extLst>
              <a:ext uri="{FF2B5EF4-FFF2-40B4-BE49-F238E27FC236}">
                <a16:creationId xmlns:a16="http://schemas.microsoft.com/office/drawing/2014/main" id="{87C96B0C-1D66-44B4-BE21-2A291282DE99}"/>
              </a:ext>
            </a:extLst>
          </p:cNvPr>
          <p:cNvPicPr>
            <a:picLocks noChangeAspect="1"/>
          </p:cNvPicPr>
          <p:nvPr/>
        </p:nvPicPr>
        <p:blipFill>
          <a:blip r:embed="rId5"/>
          <a:stretch>
            <a:fillRect/>
          </a:stretch>
        </p:blipFill>
        <p:spPr>
          <a:xfrm>
            <a:off x="3850836" y="1090892"/>
            <a:ext cx="7003173" cy="4676216"/>
          </a:xfrm>
          <a:prstGeom prst="rect">
            <a:avLst/>
          </a:prstGeom>
        </p:spPr>
      </p:pic>
    </p:spTree>
    <p:extLst>
      <p:ext uri="{BB962C8B-B14F-4D97-AF65-F5344CB8AC3E}">
        <p14:creationId xmlns:p14="http://schemas.microsoft.com/office/powerpoint/2010/main" val="65415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168008-8AD9-D79C-1BBB-9423902F05A2}"/>
              </a:ext>
            </a:extLst>
          </p:cNvPr>
          <p:cNvSpPr/>
          <p:nvPr/>
        </p:nvSpPr>
        <p:spPr>
          <a:xfrm>
            <a:off x="807719" y="510540"/>
            <a:ext cx="4815840" cy="40483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bg1"/>
              </a:solidFill>
              <a:latin typeface="Public sans thin" panose="00000200000000000000" pitchFamily="2" charset="0"/>
            </a:endParaRPr>
          </a:p>
          <a:p>
            <a:pPr algn="ctr"/>
            <a:r>
              <a:rPr lang="en-US" sz="4000" b="1" dirty="0">
                <a:solidFill>
                  <a:schemeClr val="bg1"/>
                </a:solidFill>
                <a:latin typeface="Public sans thin" panose="00000200000000000000" pitchFamily="2" charset="0"/>
              </a:rPr>
              <a:t>What is MEL?</a:t>
            </a:r>
          </a:p>
          <a:p>
            <a:pPr algn="ctr"/>
            <a:endParaRPr lang="en-US" dirty="0">
              <a:solidFill>
                <a:schemeClr val="bg1"/>
              </a:solidFill>
              <a:latin typeface="Public sans thin" panose="00000200000000000000" pitchFamily="2" charset="0"/>
            </a:endParaRPr>
          </a:p>
          <a:p>
            <a:pPr algn="l"/>
            <a:r>
              <a:rPr lang="en-US" b="1" dirty="0">
                <a:solidFill>
                  <a:schemeClr val="bg1"/>
                </a:solidFill>
                <a:latin typeface="Public sans thin" panose="00000200000000000000" pitchFamily="2" charset="0"/>
              </a:rPr>
              <a:t>Monitoring: </a:t>
            </a:r>
            <a:r>
              <a:rPr lang="en-US" dirty="0">
                <a:solidFill>
                  <a:schemeClr val="bg1"/>
                </a:solidFill>
                <a:latin typeface="Public sans thin" panose="00000200000000000000" pitchFamily="2" charset="0"/>
              </a:rPr>
              <a:t>Collect information regularly to check progress and goals.</a:t>
            </a:r>
          </a:p>
          <a:p>
            <a:pPr algn="l"/>
            <a:endParaRPr lang="en-US" dirty="0">
              <a:solidFill>
                <a:schemeClr val="bg1"/>
              </a:solidFill>
              <a:latin typeface="Public sans thin" panose="00000200000000000000" pitchFamily="2" charset="0"/>
            </a:endParaRPr>
          </a:p>
          <a:p>
            <a:pPr algn="l"/>
            <a:r>
              <a:rPr lang="en-US" b="1" dirty="0">
                <a:solidFill>
                  <a:schemeClr val="bg1"/>
                </a:solidFill>
                <a:latin typeface="Public sans thin" panose="00000200000000000000" pitchFamily="2" charset="0"/>
              </a:rPr>
              <a:t>Evaluation: </a:t>
            </a:r>
            <a:r>
              <a:rPr lang="en-US" dirty="0">
                <a:solidFill>
                  <a:schemeClr val="bg1"/>
                </a:solidFill>
                <a:latin typeface="Public sans thin" panose="00000200000000000000" pitchFamily="2" charset="0"/>
              </a:rPr>
              <a:t>Makes an assessment of programs to determine what has worked well, what hasn’t worked, and why, to improve programs.</a:t>
            </a:r>
          </a:p>
          <a:p>
            <a:pPr algn="l"/>
            <a:endParaRPr lang="en-US" dirty="0">
              <a:solidFill>
                <a:schemeClr val="bg1"/>
              </a:solidFill>
              <a:latin typeface="Public sans thin" panose="00000200000000000000" pitchFamily="2" charset="0"/>
            </a:endParaRPr>
          </a:p>
          <a:p>
            <a:pPr algn="l"/>
            <a:r>
              <a:rPr lang="en-US" b="1" dirty="0">
                <a:solidFill>
                  <a:schemeClr val="bg1"/>
                </a:solidFill>
                <a:latin typeface="Public sans thin" panose="00000200000000000000" pitchFamily="2" charset="0"/>
              </a:rPr>
              <a:t>Learning: </a:t>
            </a:r>
            <a:r>
              <a:rPr lang="en-US" dirty="0">
                <a:solidFill>
                  <a:schemeClr val="bg1"/>
                </a:solidFill>
                <a:latin typeface="Public sans thin" panose="00000200000000000000" pitchFamily="2" charset="0"/>
              </a:rPr>
              <a:t>Use insights from monitoring and evaluation to enhance decision-making and growth.</a:t>
            </a:r>
          </a:p>
          <a:p>
            <a:pPr algn="l"/>
            <a:endParaRPr lang="en-US" dirty="0">
              <a:solidFill>
                <a:schemeClr val="bg1"/>
              </a:solidFill>
              <a:latin typeface="Public sans thin" panose="00000200000000000000" pitchFamily="2" charset="0"/>
            </a:endParaRPr>
          </a:p>
          <a:p>
            <a:pPr algn="l"/>
            <a:endParaRPr lang="en-US" dirty="0">
              <a:solidFill>
                <a:schemeClr val="bg1"/>
              </a:solidFill>
              <a:latin typeface="Public sans thin" panose="00000200000000000000" pitchFamily="2" charset="0"/>
            </a:endParaRPr>
          </a:p>
        </p:txBody>
      </p:sp>
      <p:pic>
        <p:nvPicPr>
          <p:cNvPr id="5" name="Picture 4">
            <a:extLst>
              <a:ext uri="{FF2B5EF4-FFF2-40B4-BE49-F238E27FC236}">
                <a16:creationId xmlns:a16="http://schemas.microsoft.com/office/drawing/2014/main" id="{262A7517-72EC-DAF0-354F-CA4D60C91F52}"/>
              </a:ext>
            </a:extLst>
          </p:cNvPr>
          <p:cNvPicPr>
            <a:picLocks noChangeAspect="1"/>
          </p:cNvPicPr>
          <p:nvPr/>
        </p:nvPicPr>
        <p:blipFill>
          <a:blip r:embed="rId3"/>
          <a:srcRect l="251" r="251" b="3159"/>
          <a:stretch/>
        </p:blipFill>
        <p:spPr>
          <a:xfrm>
            <a:off x="0" y="4914900"/>
            <a:ext cx="12192000" cy="1943100"/>
          </a:xfrm>
          <a:prstGeom prst="rect">
            <a:avLst/>
          </a:prstGeom>
        </p:spPr>
      </p:pic>
      <p:sp>
        <p:nvSpPr>
          <p:cNvPr id="4" name="Rectangle 3">
            <a:extLst>
              <a:ext uri="{FF2B5EF4-FFF2-40B4-BE49-F238E27FC236}">
                <a16:creationId xmlns:a16="http://schemas.microsoft.com/office/drawing/2014/main" id="{37083B16-F7B9-0A67-271E-EB3993C59498}"/>
              </a:ext>
            </a:extLst>
          </p:cNvPr>
          <p:cNvSpPr/>
          <p:nvPr/>
        </p:nvSpPr>
        <p:spPr>
          <a:xfrm>
            <a:off x="6568442" y="510539"/>
            <a:ext cx="4815840" cy="4048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ublic sans thin" panose="00000200000000000000" pitchFamily="2" charset="0"/>
              </a:rPr>
              <a:t>Why MEL Matters </a:t>
            </a:r>
          </a:p>
          <a:p>
            <a:endParaRPr lang="en-US" dirty="0">
              <a:solidFill>
                <a:schemeClr val="bg1"/>
              </a:solidFill>
              <a:latin typeface="Public sans thin" panose="00000200000000000000" pitchFamily="2" charset="0"/>
            </a:endParaRPr>
          </a:p>
          <a:p>
            <a:r>
              <a:rPr lang="en-US" b="1" dirty="0">
                <a:solidFill>
                  <a:schemeClr val="bg1"/>
                </a:solidFill>
                <a:latin typeface="Public sans thin" panose="00000200000000000000" pitchFamily="2" charset="0"/>
              </a:rPr>
              <a:t>Ownership: </a:t>
            </a:r>
            <a:r>
              <a:rPr lang="en-US" dirty="0">
                <a:solidFill>
                  <a:schemeClr val="bg1"/>
                </a:solidFill>
                <a:latin typeface="Public sans thin" panose="00000200000000000000" pitchFamily="2" charset="0"/>
              </a:rPr>
              <a:t>Empowers communities to define success and own their data.</a:t>
            </a:r>
          </a:p>
          <a:p>
            <a:endParaRPr lang="en-US" dirty="0">
              <a:solidFill>
                <a:schemeClr val="bg1"/>
              </a:solidFill>
              <a:latin typeface="Public sans thin" panose="00000200000000000000" pitchFamily="2" charset="0"/>
            </a:endParaRPr>
          </a:p>
          <a:p>
            <a:r>
              <a:rPr lang="en-US" b="1" dirty="0">
                <a:solidFill>
                  <a:schemeClr val="bg1"/>
                </a:solidFill>
                <a:latin typeface="Public sans thin" panose="00000200000000000000" pitchFamily="2" charset="0"/>
              </a:rPr>
              <a:t>Improvement: </a:t>
            </a:r>
            <a:r>
              <a:rPr lang="en-US" dirty="0">
                <a:solidFill>
                  <a:schemeClr val="bg1"/>
                </a:solidFill>
                <a:latin typeface="Public sans thin" panose="00000200000000000000" pitchFamily="2" charset="0"/>
              </a:rPr>
              <a:t>Continuously refine programs to meet needs and goals.</a:t>
            </a:r>
          </a:p>
          <a:p>
            <a:endParaRPr lang="en-US" dirty="0">
              <a:solidFill>
                <a:schemeClr val="bg1"/>
              </a:solidFill>
              <a:latin typeface="Public sans thin" panose="00000200000000000000" pitchFamily="2" charset="0"/>
            </a:endParaRPr>
          </a:p>
          <a:p>
            <a:r>
              <a:rPr lang="en-US" b="1" dirty="0">
                <a:solidFill>
                  <a:schemeClr val="bg1"/>
                </a:solidFill>
                <a:latin typeface="Public sans thin" panose="00000200000000000000" pitchFamily="2" charset="0"/>
              </a:rPr>
              <a:t>Empowerment: </a:t>
            </a:r>
            <a:r>
              <a:rPr lang="en-US" dirty="0">
                <a:solidFill>
                  <a:schemeClr val="bg1"/>
                </a:solidFill>
                <a:latin typeface="Public sans thin" panose="00000200000000000000" pitchFamily="2" charset="0"/>
              </a:rPr>
              <a:t>Ensures cultural relevance by involving communities.</a:t>
            </a:r>
          </a:p>
          <a:p>
            <a:endParaRPr lang="en-US" dirty="0">
              <a:solidFill>
                <a:schemeClr val="bg1"/>
              </a:solidFill>
              <a:latin typeface="Public sans thin" panose="00000200000000000000" pitchFamily="2" charset="0"/>
            </a:endParaRPr>
          </a:p>
          <a:p>
            <a:r>
              <a:rPr lang="en-US" b="1" dirty="0">
                <a:solidFill>
                  <a:schemeClr val="bg1"/>
                </a:solidFill>
                <a:latin typeface="Public sans thin" panose="00000200000000000000" pitchFamily="2" charset="0"/>
              </a:rPr>
              <a:t>Accountability: </a:t>
            </a:r>
            <a:r>
              <a:rPr lang="en-US" dirty="0">
                <a:solidFill>
                  <a:schemeClr val="bg1"/>
                </a:solidFill>
                <a:latin typeface="Public sans thin" panose="00000200000000000000" pitchFamily="2" charset="0"/>
              </a:rPr>
              <a:t>Shows impact and spending to funders and communities.</a:t>
            </a:r>
          </a:p>
        </p:txBody>
      </p:sp>
    </p:spTree>
    <p:extLst>
      <p:ext uri="{BB962C8B-B14F-4D97-AF65-F5344CB8AC3E}">
        <p14:creationId xmlns:p14="http://schemas.microsoft.com/office/powerpoint/2010/main" val="63724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4E3871FEBC3EDC3EE0531950520A6160" version="1.0.0">
  <systemFields>
    <field name="Objective-Id">
      <value order="0">A6277623</value>
    </field>
    <field name="Objective-Title">
      <value order="0">A6277620 - Attachment C - MEL PowerPoint</value>
    </field>
    <field name="Objective-Description">
      <value order="0"/>
    </field>
    <field name="Objective-CreationStamp">
      <value order="0">2024-12-19T23:31:08Z</value>
    </field>
    <field name="Objective-IsApproved">
      <value order="0">false</value>
    </field>
    <field name="Objective-IsPublished">
      <value order="0">true</value>
    </field>
    <field name="Objective-DatePublished">
      <value order="0">2024-12-19T23:31:08Z</value>
    </field>
    <field name="Objective-ModificationStamp">
      <value order="0">2025-01-27T19:22:13Z</value>
    </field>
    <field name="Objective-Owner">
      <value order="0">Yeonga Lee</value>
    </field>
    <field name="Objective-Path">
      <value order="0">Objective Global Folder:Premier's Department:Aboriginal Affairs and Outcomes:Reform and Innovation:Closing the Gap:Briefings:2024:December 2024:A6277620 - Brief for Deputy Secretary - CTG Grants Program Evaluation Report</value>
    </field>
    <field name="Objective-Parent">
      <value order="0">A6277620 - Brief for Deputy Secretary - CTG Grants Program Evaluation Report</value>
    </field>
    <field name="Objective-State">
      <value order="0">Published</value>
    </field>
    <field name="Objective-VersionId">
      <value order="0">vA11308119</value>
    </field>
    <field name="Objective-Version">
      <value order="0">1.0</value>
    </field>
    <field name="Objective-VersionNumber">
      <value order="0">1</value>
    </field>
    <field name="Objective-VersionComment">
      <value order="0">First version</value>
    </field>
    <field name="Objective-FileNumber">
      <value order="0">DPC24/17682</value>
    </field>
    <field name="Objective-Classification">
      <value order="0"/>
    </field>
    <field name="Objective-Caveats">
      <value order="0"/>
    </field>
  </systemFields>
  <catalogues>
    <catalogue name="Document Type Catalogue" type="type" ori="id:cA17">
      <field name="Objective-Sensitivity Label">
        <value order="0">OFFICIAL: Sensitive - NSW Government</value>
      </field>
      <field name="Objective-Document Type">
        <value order="0">Presentation (PRES)</value>
      </field>
      <field name="Objective-Approval Status">
        <value order="0">Approved as attachment to A6277620</value>
      </field>
      <field name="Objective-Approval Due">
        <value order="0"/>
      </field>
      <field name="Objective-Approval Date">
        <value order="0"/>
      </field>
      <field name="Objective-Submitted By">
        <value order="0"/>
      </field>
      <field name="Objective-Current Approver">
        <value order="0"/>
      </field>
      <field name="Objective-Approval History">
        <value order="1">Yeonga Lee||Approved as attachment to A6277620|28-01-2025 06:20:17|v1.0</value>
        <value order="2">Yeonga Lee||submitted as attachment|20-12-2024 10:49:35|v1.0</value>
      </field>
      <field name="Objective-Print and Dispatch Approach">
        <value order="0"/>
      </field>
      <field name="Objective-Print and Dispatch Instructions">
        <value order="0"/>
      </field>
      <field name="Objective-Document Tag(s)">
        <value order="1">A6277620</value>
        <value order="2">Req: A6277679</value>
      </field>
      <field name="Objective-Shared By">
        <value order="0"/>
      </field>
      <field name="Objective-Connect Creator">
        <value order="0"/>
      </field>
      <field name="Objective-Bulk Update Status">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6DFD6460BE44FBC36F73CC43A03D4" ma:contentTypeVersion="18" ma:contentTypeDescription="Create a new document." ma:contentTypeScope="" ma:versionID="1fc55fc23bdc859a3f5b0cf2c103a291">
  <xsd:schema xmlns:xsd="http://www.w3.org/2001/XMLSchema" xmlns:xs="http://www.w3.org/2001/XMLSchema" xmlns:p="http://schemas.microsoft.com/office/2006/metadata/properties" xmlns:ns2="ff7b01ae-e947-44c9-a4fd-faf1b1f4fcc8" xmlns:ns3="2e27c6f4-f058-40dc-a875-8fb1c3bf5ac0" targetNamespace="http://schemas.microsoft.com/office/2006/metadata/properties" ma:root="true" ma:fieldsID="18af572c5e86f17d40e94f2fbe4752b4" ns2:_="" ns3:_="">
    <xsd:import namespace="ff7b01ae-e947-44c9-a4fd-faf1b1f4fcc8"/>
    <xsd:import namespace="2e27c6f4-f058-40dc-a875-8fb1c3bf5a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b01ae-e947-44c9-a4fd-faf1b1f4f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866ade-c0f2-4dfe-b292-aa1aeda537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7c6f4-f058-40dc-a875-8fb1c3bf5a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a37a023-c531-4430-a14e-070d1e2db3d1}" ma:internalName="TaxCatchAll" ma:showField="CatchAllData" ma:web="2e27c6f4-f058-40dc-a875-8fb1c3bf5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7b01ae-e947-44c9-a4fd-faf1b1f4fcc8">
      <Terms xmlns="http://schemas.microsoft.com/office/infopath/2007/PartnerControls"/>
    </lcf76f155ced4ddcb4097134ff3c332f>
    <TaxCatchAll xmlns="2e27c6f4-f058-40dc-a875-8fb1c3bf5ac0" xsi:nil="true"/>
  </documentManagement>
</p:properties>
</file>

<file path=customXml/itemProps1.xml><?xml version="1.0" encoding="utf-8"?>
<ds:datastoreItem xmlns:ds="http://schemas.openxmlformats.org/officeDocument/2006/customXml" ds:itemID="{D6017991-F3BC-4F48-936D-5F9483A3F0A4}">
  <ds:schemaRefs>
    <ds:schemaRef ds:uri="2e27c6f4-f058-40dc-a875-8fb1c3bf5ac0"/>
    <ds:schemaRef ds:uri="ff7b01ae-e947-44c9-a4fd-faf1b1f4fc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B19CE9-475D-4E31-A336-FD671442444D}">
  <ds:schemaRefs>
    <ds:schemaRef ds:uri="http://schemas.microsoft.com/sharepoint/v3/contenttype/forms"/>
  </ds:schemaRefs>
</ds:datastoreItem>
</file>

<file path=customXml/itemProps3.xml><?xml version="1.0" encoding="utf-8"?>
<ds:datastoreItem xmlns:ds="http://schemas.openxmlformats.org/officeDocument/2006/customXml" ds:itemID="{21124843-77B1-430A-9A16-1BEFC879A936}">
  <ds:schemaRefs>
    <ds:schemaRef ds:uri="http://www.w3.org/XML/1998/namespace"/>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2e27c6f4-f058-40dc-a875-8fb1c3bf5ac0"/>
    <ds:schemaRef ds:uri="ff7b01ae-e947-44c9-a4fd-faf1b1f4fcc8"/>
  </ds:schemaRefs>
</ds:datastoreItem>
</file>

<file path=docProps/app.xml><?xml version="1.0" encoding="utf-8"?>
<Properties xmlns="http://schemas.openxmlformats.org/officeDocument/2006/extended-properties" xmlns:vt="http://schemas.openxmlformats.org/officeDocument/2006/docPropsVTypes">
  <TotalTime>2540</TotalTime>
  <Words>1359</Words>
  <Application>Microsoft Office PowerPoint</Application>
  <PresentationFormat>Widescreen</PresentationFormat>
  <Paragraphs>243</Paragraphs>
  <Slides>27</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Aptos</vt:lpstr>
      <vt:lpstr>Aptos Display</vt:lpstr>
      <vt:lpstr>Arial</vt:lpstr>
      <vt:lpstr>Calibri</vt:lpstr>
      <vt:lpstr>Public sans black</vt:lpstr>
      <vt:lpstr>Public sans thin</vt:lpstr>
      <vt:lpstr>Public sans thin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CCC</vt:lpstr>
      <vt:lpstr>PowerPoint Presentation</vt:lpstr>
      <vt:lpstr>PowerPoint Presentation</vt:lpstr>
      <vt:lpstr>CCC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Curijo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Belinda Kendall</dc:creator>
  <cp:lastModifiedBy>Belinda Kendall</cp:lastModifiedBy>
  <cp:revision>6</cp:revision>
  <dcterms:created xsi:type="dcterms:W3CDTF">2024-09-15T22:01:18Z</dcterms:created>
  <dcterms:modified xsi:type="dcterms:W3CDTF">2024-10-14T22:11:17Z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0x0101009356DFD6460BE44FBC36F73CC43A03D4</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2024-10-13T23:13:32Z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b2ca9546-a3bd-41a0-b5da-3994d6f89250</vt:lpwstr>
  </property>
  <property fmtid="{D5CDD505-2E9C-101B-9397-08002B2CF9AE}" pid="10" name="MSIP_Label_a6214476-0a12-4e5a-9f69-27718960d391_ContentBits">
    <vt:lpwstr>3</vt:lpwstr>
  </property>
  <property fmtid="{D5CDD505-2E9C-101B-9397-08002B2CF9AE}" pid="11" name="ClassificationContentMarkingFooterLocations">
    <vt:lpwstr>Office Theme:10</vt:lpwstr>
  </property>
  <property fmtid="{D5CDD505-2E9C-101B-9397-08002B2CF9AE}" pid="12" name="ClassificationContentMarkingFooterText">
    <vt:lpwstr>OFFICIAL</vt:lpwstr>
  </property>
  <property fmtid="{D5CDD505-2E9C-101B-9397-08002B2CF9AE}" pid="13" name="ClassificationContentMarkingHeaderLocations">
    <vt:lpwstr>Office Theme:9</vt:lpwstr>
  </property>
  <property fmtid="{D5CDD505-2E9C-101B-9397-08002B2CF9AE}" pid="14" name="ClassificationContentMarkingHeaderText">
    <vt:lpwstr>OFFICIAL</vt:lpwstr>
  </property>
  <property fmtid="{D5CDD505-2E9C-101B-9397-08002B2CF9AE}" pid="15" name="Objective-Id">
    <vt:lpwstr>A6277623</vt:lpwstr>
  </property>
  <property fmtid="{D5CDD505-2E9C-101B-9397-08002B2CF9AE}" pid="16" name="Objective-Title">
    <vt:lpwstr>A6277620 - Attachment C - MEL PowerPoint</vt:lpwstr>
  </property>
  <property fmtid="{D5CDD505-2E9C-101B-9397-08002B2CF9AE}" pid="17" name="Objective-Description">
    <vt:lpwstr/>
  </property>
  <property fmtid="{D5CDD505-2E9C-101B-9397-08002B2CF9AE}" pid="18" name="Objective-CreationStamp">
    <vt:filetime>2024-12-19T23:31:08Z</vt:filetime>
  </property>
  <property fmtid="{D5CDD505-2E9C-101B-9397-08002B2CF9AE}" pid="19" name="Objective-IsApproved">
    <vt:bool>false</vt:bool>
  </property>
  <property fmtid="{D5CDD505-2E9C-101B-9397-08002B2CF9AE}" pid="20" name="Objective-IsPublished">
    <vt:bool>true</vt:bool>
  </property>
  <property fmtid="{D5CDD505-2E9C-101B-9397-08002B2CF9AE}" pid="21" name="Objective-DatePublished">
    <vt:filetime>2024-12-19T23:31:08Z</vt:filetime>
  </property>
  <property fmtid="{D5CDD505-2E9C-101B-9397-08002B2CF9AE}" pid="22" name="Objective-ModificationStamp">
    <vt:filetime>2025-01-27T19:22:13Z</vt:filetime>
  </property>
  <property fmtid="{D5CDD505-2E9C-101B-9397-08002B2CF9AE}" pid="23" name="Objective-Owner">
    <vt:lpwstr>Yeonga Lee</vt:lpwstr>
  </property>
  <property fmtid="{D5CDD505-2E9C-101B-9397-08002B2CF9AE}" pid="24" name="Objective-Path">
    <vt:lpwstr>Objective Global Folder:Premier's Department:Aboriginal Affairs and Outcomes:Reform and Innovation:Closing the Gap:Briefings:2024:December 2024:A6277620 - Brief for Deputy Secretary - CTG Grants Program Evaluation Report:</vt:lpwstr>
  </property>
  <property fmtid="{D5CDD505-2E9C-101B-9397-08002B2CF9AE}" pid="25" name="Objective-Parent">
    <vt:lpwstr>A6277620 - Brief for Deputy Secretary - CTG Grants Program Evaluation Report</vt:lpwstr>
  </property>
  <property fmtid="{D5CDD505-2E9C-101B-9397-08002B2CF9AE}" pid="26" name="Objective-State">
    <vt:lpwstr>Published</vt:lpwstr>
  </property>
  <property fmtid="{D5CDD505-2E9C-101B-9397-08002B2CF9AE}" pid="27" name="Objective-VersionId">
    <vt:lpwstr>vA11308119</vt:lpwstr>
  </property>
  <property fmtid="{D5CDD505-2E9C-101B-9397-08002B2CF9AE}" pid="28" name="Objective-Version">
    <vt:lpwstr>1.0</vt:lpwstr>
  </property>
  <property fmtid="{D5CDD505-2E9C-101B-9397-08002B2CF9AE}" pid="29" name="Objective-VersionNumber">
    <vt:r8>1</vt:r8>
  </property>
  <property fmtid="{D5CDD505-2E9C-101B-9397-08002B2CF9AE}" pid="30" name="Objective-VersionComment">
    <vt:lpwstr>First version</vt:lpwstr>
  </property>
  <property fmtid="{D5CDD505-2E9C-101B-9397-08002B2CF9AE}" pid="31" name="Objective-FileNumber">
    <vt:lpwstr>DPC24/17682</vt:lpwstr>
  </property>
  <property fmtid="{D5CDD505-2E9C-101B-9397-08002B2CF9AE}" pid="32" name="Objective-Classification">
    <vt:lpwstr>[Inherited - none]</vt:lpwstr>
  </property>
  <property fmtid="{D5CDD505-2E9C-101B-9397-08002B2CF9AE}" pid="33" name="Objective-Caveats">
    <vt:lpwstr/>
  </property>
  <property fmtid="{D5CDD505-2E9C-101B-9397-08002B2CF9AE}" pid="34" name="Objective-Sensitivity Label">
    <vt:lpwstr>OFFICIAL: Sensitive - NSW Government</vt:lpwstr>
  </property>
  <property fmtid="{D5CDD505-2E9C-101B-9397-08002B2CF9AE}" pid="35" name="Objective-Document Type">
    <vt:lpwstr>Presentation (PRES)</vt:lpwstr>
  </property>
  <property fmtid="{D5CDD505-2E9C-101B-9397-08002B2CF9AE}" pid="36" name="Objective-Approval Status">
    <vt:lpwstr>Never Submitted</vt:lpwstr>
  </property>
  <property fmtid="{D5CDD505-2E9C-101B-9397-08002B2CF9AE}" pid="37" name="Objective-Approval Due">
    <vt:lpwstr/>
  </property>
  <property fmtid="{D5CDD505-2E9C-101B-9397-08002B2CF9AE}" pid="38" name="Objective-Approval Date">
    <vt:lpwstr/>
  </property>
  <property fmtid="{D5CDD505-2E9C-101B-9397-08002B2CF9AE}" pid="39" name="Objective-Submitted By">
    <vt:lpwstr/>
  </property>
  <property fmtid="{D5CDD505-2E9C-101B-9397-08002B2CF9AE}" pid="40" name="Objective-Current Approver">
    <vt:lpwstr/>
  </property>
  <property fmtid="{D5CDD505-2E9C-101B-9397-08002B2CF9AE}" pid="41" name="Objective-Approval History">
    <vt:lpwstr/>
  </property>
  <property fmtid="{D5CDD505-2E9C-101B-9397-08002B2CF9AE}" pid="42" name="Objective-Print and Dispatch Approach">
    <vt:lpwstr/>
  </property>
  <property fmtid="{D5CDD505-2E9C-101B-9397-08002B2CF9AE}" pid="43" name="Objective-Print and Dispatch Instructions">
    <vt:lpwstr/>
  </property>
  <property fmtid="{D5CDD505-2E9C-101B-9397-08002B2CF9AE}" pid="44" name="Objective-Document Tag(s)">
    <vt:lpwstr/>
  </property>
  <property fmtid="{D5CDD505-2E9C-101B-9397-08002B2CF9AE}" pid="45" name="Objective-Shared By">
    <vt:lpwstr/>
  </property>
  <property fmtid="{D5CDD505-2E9C-101B-9397-08002B2CF9AE}" pid="46" name="Objective-Connect Creator">
    <vt:lpwstr/>
  </property>
  <property fmtid="{D5CDD505-2E9C-101B-9397-08002B2CF9AE}" pid="47" name="Objective-Bulk Update Status">
    <vt:lpwstr/>
  </property>
  <property fmtid="{D5CDD505-2E9C-101B-9397-08002B2CF9AE}" pid="48" name="Objective-Comment">
    <vt:lpwstr/>
  </property>
</Properties>
</file>